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3" r:id="rId1"/>
  </p:sldMasterIdLst>
  <p:notesMasterIdLst>
    <p:notesMasterId r:id="rId37"/>
  </p:notesMasterIdLst>
  <p:handoutMasterIdLst>
    <p:handoutMasterId r:id="rId38"/>
  </p:handoutMasterIdLst>
  <p:sldIdLst>
    <p:sldId id="258" r:id="rId2"/>
    <p:sldId id="362" r:id="rId3"/>
    <p:sldId id="402" r:id="rId4"/>
    <p:sldId id="440" r:id="rId5"/>
    <p:sldId id="432" r:id="rId6"/>
    <p:sldId id="429" r:id="rId7"/>
    <p:sldId id="441" r:id="rId8"/>
    <p:sldId id="391" r:id="rId9"/>
    <p:sldId id="357" r:id="rId10"/>
    <p:sldId id="372" r:id="rId11"/>
    <p:sldId id="414" r:id="rId12"/>
    <p:sldId id="415" r:id="rId13"/>
    <p:sldId id="421" r:id="rId14"/>
    <p:sldId id="422" r:id="rId15"/>
    <p:sldId id="423" r:id="rId16"/>
    <p:sldId id="424" r:id="rId17"/>
    <p:sldId id="426" r:id="rId18"/>
    <p:sldId id="425" r:id="rId19"/>
    <p:sldId id="392" r:id="rId20"/>
    <p:sldId id="393" r:id="rId21"/>
    <p:sldId id="394" r:id="rId22"/>
    <p:sldId id="435" r:id="rId23"/>
    <p:sldId id="396" r:id="rId24"/>
    <p:sldId id="260" r:id="rId25"/>
    <p:sldId id="376" r:id="rId26"/>
    <p:sldId id="369" r:id="rId27"/>
    <p:sldId id="266" r:id="rId28"/>
    <p:sldId id="367" r:id="rId29"/>
    <p:sldId id="370" r:id="rId30"/>
    <p:sldId id="270" r:id="rId31"/>
    <p:sldId id="399" r:id="rId32"/>
    <p:sldId id="377" r:id="rId33"/>
    <p:sldId id="436" r:id="rId34"/>
    <p:sldId id="277" r:id="rId35"/>
    <p:sldId id="371" r:id="rId36"/>
  </p:sldIdLst>
  <p:sldSz cx="9144000" cy="6858000" type="screen4x3"/>
  <p:notesSz cx="6858000" cy="9945688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9DE"/>
    <a:srgbClr val="1C1C1C"/>
    <a:srgbClr val="FF330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8592" autoAdjust="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notesViewPr>
    <p:cSldViewPr>
      <p:cViewPr varScale="1">
        <p:scale>
          <a:sx n="55" d="100"/>
          <a:sy n="55" d="100"/>
        </p:scale>
        <p:origin x="-1368" y="-84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781247571150925E-3"/>
                  <c:y val="-5.5277126651431365E-3"/>
                </c:manualLayout>
              </c:layout>
              <c:tx>
                <c:rich>
                  <a:bodyPr/>
                  <a:lstStyle/>
                  <a:p>
                    <a:fld id="{5BBF9C7A-47BF-4E8C-8A5F-13DF3F3B5BE9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1F5-4BB2-8159-ACB7AADF7102}"/>
                </c:ext>
              </c:extLst>
            </c:dLbl>
            <c:dLbl>
              <c:idx val="1"/>
              <c:layout>
                <c:manualLayout>
                  <c:x val="-4.6781247571150777E-3"/>
                  <c:y val="-8.2915689977147052E-3"/>
                </c:manualLayout>
              </c:layout>
              <c:tx>
                <c:rich>
                  <a:bodyPr/>
                  <a:lstStyle/>
                  <a:p>
                    <a:fld id="{58BA9EA3-8E7C-4D85-B941-71D846E5B1C7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F5-4BB2-8159-ACB7AADF710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A823EF-1B99-4483-91D9-DBBBEC12192C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F5-4BB2-8159-ACB7AADF710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7480EFA-86D3-445A-9448-610ED4F92A0B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F5-4BB2-8159-ACB7AADF710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C67F8A79-2BE2-45F4-91B0-4BE2F9105AF3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1F5-4BB2-8159-ACB7AADF71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221</c:v>
                </c:pt>
                <c:pt idx="1">
                  <c:v>21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F5-4BB2-8159-ACB7AADF7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7044384"/>
        <c:axId val="-1217041664"/>
      </c:barChart>
      <c:catAx>
        <c:axId val="-12170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1664"/>
        <c:crosses val="autoZero"/>
        <c:auto val="1"/>
        <c:lblAlgn val="ctr"/>
        <c:lblOffset val="100"/>
        <c:noMultiLvlLbl val="0"/>
      </c:catAx>
      <c:valAx>
        <c:axId val="-121704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F76CFB7E-CC4E-42FE-9C04-7B9909E7904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077-4C1F-BEDF-CC9DB08B2716}"/>
                </c:ext>
              </c:extLst>
            </c:dLbl>
            <c:dLbl>
              <c:idx val="1"/>
              <c:layout>
                <c:manualLayout>
                  <c:x val="-4.6412971658119856E-3"/>
                  <c:y val="-1.0559018992307897E-2"/>
                </c:manualLayout>
              </c:layout>
              <c:tx>
                <c:rich>
                  <a:bodyPr/>
                  <a:lstStyle/>
                  <a:p>
                    <a:fld id="{661BF1FF-DEA4-4314-9DC0-AD4883DEF967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077-4C1F-BEDF-CC9DB08B271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60FDB0D8-337B-4F59-9ED8-3CA1EB309D6E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077-4C1F-BEDF-CC9DB08B271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EC90E8D5-4087-4D2D-9811-1D761C4EBDB0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77-4C1F-BEDF-CC9DB08B271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F2BDC8DB-16CA-47A3-B46D-935C5DED0BDF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077-4C1F-BEDF-CC9DB08B27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127</c:v>
                </c:pt>
                <c:pt idx="1">
                  <c:v>98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77-4C1F-BEDF-CC9DB08B27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7047104"/>
        <c:axId val="-1217046016"/>
      </c:barChart>
      <c:catAx>
        <c:axId val="-121704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6016"/>
        <c:crosses val="autoZero"/>
        <c:auto val="1"/>
        <c:lblAlgn val="ctr"/>
        <c:lblOffset val="100"/>
        <c:noMultiLvlLbl val="0"/>
      </c:catAx>
      <c:valAx>
        <c:axId val="-121704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A299DF07-2B63-46D0-B3CD-9991FB653F34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2EE-420A-BC4F-A7AE1A5B29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D075CFD-57BD-4BD0-8094-B933324B837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EE-420A-BC4F-A7AE1A5B29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79D87DA-80B8-4991-8FAC-DB4790893134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2EE-420A-BC4F-A7AE1A5B299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1E3E7C29-6590-4965-A2E7-79953C14A3C1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EE-420A-BC4F-A7AE1A5B2997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4BFADFEF-9554-4378-9C5E-75288F076EF5}" type="VALUE">
                      <a:rPr lang="en-US" sz="2800" b="1"/>
                      <a:pPr/>
                      <a:t>[VRIJEDNOST]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2EE-420A-BC4F-A7AE1A5B29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odlični</c:v>
                </c:pt>
                <c:pt idx="1">
                  <c:v>vrlo dobri</c:v>
                </c:pt>
                <c:pt idx="2">
                  <c:v>dobri</c:v>
                </c:pt>
                <c:pt idx="3">
                  <c:v>dovoljni</c:v>
                </c:pt>
                <c:pt idx="4">
                  <c:v>nedovoljni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348</c:v>
                </c:pt>
                <c:pt idx="1">
                  <c:v>119</c:v>
                </c:pt>
                <c:pt idx="2">
                  <c:v>32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EE-420A-BC4F-A7AE1A5B2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17042752"/>
        <c:axId val="-1217041120"/>
      </c:barChart>
      <c:catAx>
        <c:axId val="-12170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1120"/>
        <c:crosses val="autoZero"/>
        <c:auto val="1"/>
        <c:lblAlgn val="ctr"/>
        <c:lblOffset val="100"/>
        <c:noMultiLvlLbl val="0"/>
      </c:catAx>
      <c:valAx>
        <c:axId val="-12170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1704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1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C8603F-B9AD-4B25-9EF1-DD23595D8357}" type="datetime1">
              <a:rPr lang="hr-HR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4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Izvješće izradila Melita Krstić,prof.</a:t>
            </a: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4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970AB2-1E59-47EF-BA7C-EEF867810F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0694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A7C932B-2092-4051-825C-16DBB1AF8BF6}" type="datetime1">
              <a:rPr lang="hr-HR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4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hr-HR"/>
              <a:t>Izvješće izradila Melita Krstić,prof.</a:t>
            </a:r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4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DC4B1-4EEA-48FB-91EC-E7879D11287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76748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B9C71-CECE-47CA-B10A-7A113552BD8F}" type="slidenum">
              <a:rPr lang="hr-HR" smtClean="0">
                <a:latin typeface="Arial" charset="0"/>
                <a:cs typeface="Arial" charset="0"/>
              </a:rPr>
              <a:pPr/>
              <a:t>1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2661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AB42D-E85B-4066-BFBC-00F304AC2967}" type="slidenum">
              <a:rPr lang="hr-HR" smtClean="0">
                <a:latin typeface="Arial" charset="0"/>
                <a:cs typeface="Arial" charset="0"/>
              </a:rPr>
              <a:pPr/>
              <a:t>26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946892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67C0-AAB4-467F-98A8-2D84CCBAA5A5}" type="slidenum">
              <a:rPr lang="hr-HR" smtClean="0">
                <a:latin typeface="Arial" charset="0"/>
                <a:cs typeface="Arial" charset="0"/>
              </a:rPr>
              <a:pPr/>
              <a:t>27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485042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15A75-A6F3-48C9-86AF-2F168DD799AF}" type="slidenum">
              <a:rPr lang="hr-HR" smtClean="0">
                <a:latin typeface="Arial" charset="0"/>
                <a:cs typeface="Arial" charset="0"/>
              </a:rPr>
              <a:pPr/>
              <a:t>28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295493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40565-2D34-4C79-B330-97238A51942D}" type="slidenum">
              <a:rPr lang="hr-HR" smtClean="0">
                <a:latin typeface="Arial" charset="0"/>
                <a:cs typeface="Arial" charset="0"/>
              </a:rPr>
              <a:pPr/>
              <a:t>29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51989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1CC2C-DBFB-43E2-A5CE-F48126E70E5F}" type="slidenum">
              <a:rPr lang="hr-HR" smtClean="0">
                <a:latin typeface="Arial" charset="0"/>
                <a:cs typeface="Arial" charset="0"/>
              </a:rPr>
              <a:pPr/>
              <a:t>30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266107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F71A2-0612-4A4B-81F9-B9CBB0764941}" type="slidenum">
              <a:rPr lang="hr-HR" smtClean="0">
                <a:latin typeface="Arial" charset="0"/>
                <a:cs typeface="Arial" charset="0"/>
              </a:rPr>
              <a:pPr/>
              <a:t>32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138389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604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8E48D-FE50-4243-B8CC-CA4CE2EAA90E}" type="slidenum">
              <a:rPr lang="hr-HR" smtClean="0">
                <a:latin typeface="Arial" charset="0"/>
                <a:cs typeface="Arial" charset="0"/>
              </a:rPr>
              <a:pPr/>
              <a:t>34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18541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A7878-9D79-49B4-8E55-65B91C2A9194}" type="slidenum">
              <a:rPr lang="hr-HR" smtClean="0">
                <a:latin typeface="Arial" charset="0"/>
                <a:cs typeface="Arial" charset="0"/>
              </a:rPr>
              <a:pPr/>
              <a:t>35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68126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9B5DC-0F6C-4911-A4BE-363E03386F78}" type="slidenum">
              <a:rPr lang="hr-HR" smtClean="0">
                <a:latin typeface="Arial" charset="0"/>
                <a:cs typeface="Arial" charset="0"/>
              </a:rPr>
              <a:pPr/>
              <a:t>2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429177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A0A58F-C960-483B-81C6-52E248F60540}" type="slidenum">
              <a:rPr lang="hr-HR" smtClean="0">
                <a:latin typeface="Arial" charset="0"/>
                <a:cs typeface="Arial" charset="0"/>
              </a:rPr>
              <a:pPr/>
              <a:t>9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618881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EBCD0-729F-4D07-9B52-CD220A7067D6}" type="slidenum">
              <a:rPr lang="hr-HR" smtClean="0">
                <a:latin typeface="Arial" charset="0"/>
                <a:cs typeface="Arial" charset="0"/>
              </a:rPr>
              <a:pPr/>
              <a:t>10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01192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73F1B-3685-43F9-8C37-083BF8BFB4CF}" type="slidenum">
              <a:rPr lang="hr-HR" smtClean="0">
                <a:latin typeface="Arial" charset="0"/>
                <a:cs typeface="Arial" charset="0"/>
              </a:rPr>
              <a:pPr/>
              <a:t>19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412978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11A95-D03C-4C5A-9596-9C6344E2B90D}" type="slidenum">
              <a:rPr lang="hr-HR" smtClean="0">
                <a:latin typeface="Arial" charset="0"/>
                <a:cs typeface="Arial" charset="0"/>
              </a:rPr>
              <a:pPr/>
              <a:t>20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227758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E4C79-6563-475B-A127-4FA2F28652C6}" type="slidenum">
              <a:rPr lang="hr-HR" smtClean="0">
                <a:latin typeface="Arial" charset="0"/>
                <a:cs typeface="Arial" charset="0"/>
              </a:rPr>
              <a:pPr/>
              <a:t>21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3532659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ACFFC-5D82-40D0-A8B1-3A6F8510E75B}" type="slidenum">
              <a:rPr lang="hr-HR" smtClean="0">
                <a:latin typeface="Arial" charset="0"/>
                <a:cs typeface="Arial" charset="0"/>
              </a:rPr>
              <a:pPr/>
              <a:t>24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103700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latin typeface="Arial" pitchFamily="34" charset="0"/>
              </a:rPr>
              <a:t>Izvješće izradila Melita Krstić,prof.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C350E-A285-4E38-8B0D-F8A56C3A1A37}" type="slidenum">
              <a:rPr lang="hr-HR" smtClean="0">
                <a:latin typeface="Arial" charset="0"/>
                <a:cs typeface="Arial" charset="0"/>
              </a:rPr>
              <a:pPr/>
              <a:t>25</a:t>
            </a:fld>
            <a:endParaRPr lang="hr-HR" smtClean="0">
              <a:latin typeface="Arial" charset="0"/>
              <a:cs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r-Latn-CS" smtClean="0"/>
          </a:p>
        </p:txBody>
      </p:sp>
    </p:spTree>
    <p:extLst>
      <p:ext uri="{BB962C8B-B14F-4D97-AF65-F5344CB8AC3E}">
        <p14:creationId xmlns:p14="http://schemas.microsoft.com/office/powerpoint/2010/main" val="7918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440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66558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759545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A62CC-EB1B-4002-86AA-EA0A6C780F1B}" type="datetime1">
              <a:rPr lang="hr-HR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6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7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47E0-369E-4D79-8E5F-B6E1456059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028491"/>
      </p:ext>
    </p:extLst>
  </p:cSld>
  <p:clrMapOvr>
    <a:masterClrMapping/>
  </p:clrMapOvr>
  <p:transition spd="med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 tabl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ablic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hr-HR" noProof="0" smtClean="0"/>
          </a:p>
        </p:txBody>
      </p:sp>
      <p:sp>
        <p:nvSpPr>
          <p:cNvPr id="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F1C0-D0F4-463D-AB27-CB8C8E22C378}" type="datetime1">
              <a:rPr lang="hr-HR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F87E-EB3F-4EFB-828E-DB1620D4DAD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77151778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tekst i 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8E09E-4845-45F3-A410-B5F80FF697A6}" type="datetime1">
              <a:rPr lang="hr-HR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7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Izradila Melita Krstić, prof.</a:t>
            </a:r>
          </a:p>
        </p:txBody>
      </p:sp>
      <p:sp>
        <p:nvSpPr>
          <p:cNvPr id="8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3E48-950D-4489-9D47-B5494E09991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0709194"/>
      </p:ext>
    </p:extLst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75034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21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62473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048476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346723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516249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104686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46225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9236BB-3F3B-4EC2-BB38-86D0C47049D8}" type="datetime1">
              <a:rPr lang="hr-HR" smtClean="0"/>
              <a:pPr>
                <a:defRPr/>
              </a:pPr>
              <a:t>18.8.2019.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3260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</p:sldLayoutIdLst>
  <p:transition spd="med">
    <p:newsflash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eeo4YVFY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9862" y="476672"/>
            <a:ext cx="8376938" cy="2016224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hr-HR" sz="6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OSNOVNA ŠKOLA VIŠNJEVAC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64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r-HR" sz="6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IZVJEŠĆE O RADU I REZULTATIMA RADA  NA KRAJU ŠKOLSKE GODINE 2018./2019.</a:t>
            </a:r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800" b="1" dirty="0" smtClean="0">
              <a:solidFill>
                <a:srgbClr val="FF3300"/>
              </a:solidFill>
              <a:latin typeface="Comic Sans MS" pitchFamily="66" charset="0"/>
            </a:endParaRPr>
          </a:p>
          <a:p>
            <a:pPr marL="274320" indent="-274320" algn="ctr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b="1" dirty="0" smtClean="0"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 smtClean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 smtClean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 smtClean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 smtClean="0">
              <a:latin typeface="Georgia" pitchFamily="18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hr-HR" sz="2400" dirty="0" smtClean="0">
              <a:latin typeface="Georgia" pitchFamily="18" charset="0"/>
            </a:endParaRPr>
          </a:p>
        </p:txBody>
      </p:sp>
      <p:sp>
        <p:nvSpPr>
          <p:cNvPr id="614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053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B4E726A-CE21-443F-855A-F03E1394EA37}" type="slidenum">
              <a:rPr lang="hr-HR">
                <a:latin typeface="Arial" pitchFamily="34" charset="0"/>
              </a:rPr>
              <a:pPr>
                <a:defRPr/>
              </a:pPr>
              <a:t>1</a:t>
            </a:fld>
            <a:endParaRPr lang="hr-HR">
              <a:latin typeface="Arial" pitchFamily="34" charset="0"/>
            </a:endParaRPr>
          </a:p>
        </p:txBody>
      </p:sp>
      <p:pic>
        <p:nvPicPr>
          <p:cNvPr id="9" name="Picture 2" descr="cherryclip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58754"/>
            <a:ext cx="83756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98" y="2692162"/>
            <a:ext cx="5101700" cy="340113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Suradnja s roditeljima, besplatna prehrana, besplatni udžbenici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73945"/>
            <a:ext cx="8640763" cy="500738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hr-HR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Roditeljskih sastanaka 78 (prije 87)</a:t>
            </a:r>
          </a:p>
          <a:p>
            <a:pPr eaLnBrk="1" hangingPunct="1">
              <a:lnSpc>
                <a:spcPct val="80000"/>
              </a:lnSpc>
            </a:pPr>
            <a:endParaRPr lang="hr-HR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Individualnih kontakata 1421 (prije 1527)</a:t>
            </a:r>
          </a:p>
          <a:p>
            <a:pPr marL="205740" lvl="1" indent="0" eaLnBrk="1" hangingPunct="1">
              <a:lnSpc>
                <a:spcPct val="80000"/>
              </a:lnSpc>
              <a:buNone/>
            </a:pPr>
            <a:endParaRPr lang="hr-HR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lvl="1" indent="0" eaLnBrk="1" hangingPunct="1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RN-747 (prije 752), PN- 674 (prije 776)   2.84 po učeniku (prije 2,87)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hr-HR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Prehrana u </a:t>
            </a:r>
            <a:r>
              <a:rPr lang="hr-HR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šk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kuhinji</a:t>
            </a:r>
          </a:p>
          <a:p>
            <a:pPr marL="36000" lvl="1" indent="0" eaLnBrk="1" hangingPunct="1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svi učenici imaju pravo na besplatnu prehranu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Školski obrok za 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sve 436 učenika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Škole </a:t>
            </a: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jednakih mogućnosti 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za  </a:t>
            </a: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učenika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- 14 </a:t>
            </a:r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učenika nije se uključilo u besplatan </a:t>
            </a: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obrok</a:t>
            </a:r>
          </a:p>
          <a:p>
            <a:pPr marL="34290" indent="0" eaLnBrk="1" hangingPunct="1">
              <a:lnSpc>
                <a:spcPct val="80000"/>
              </a:lnSpc>
              <a:buNone/>
            </a:pPr>
            <a:endParaRPr lang="hr-HR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 eaLnBrk="1" hangingPunct="1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Dobiveni besplatni udžbenici prikupljeni 14.6.2017., a podijeljeni učenicima 2.7.2019.</a:t>
            </a:r>
          </a:p>
          <a:p>
            <a:pPr marL="34290" indent="0" eaLnBrk="1" hangingPunct="1">
              <a:lnSpc>
                <a:spcPct val="80000"/>
              </a:lnSpc>
              <a:buNone/>
            </a:pPr>
            <a:r>
              <a:rPr lang="hr-H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Naručeni novi udžbenici za reformu „Škola za život”</a:t>
            </a:r>
          </a:p>
        </p:txBody>
      </p:sp>
      <p:sp>
        <p:nvSpPr>
          <p:cNvPr id="1536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819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E1D9831-D67A-49E1-A2CF-BDD728FD8817}" type="slidenum">
              <a:rPr lang="hr-HR">
                <a:latin typeface="Arial" pitchFamily="34" charset="0"/>
              </a:rPr>
              <a:pPr>
                <a:defRPr/>
              </a:pPr>
              <a:t>10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2008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NATJEČAJI, NATJECANJA</a:t>
            </a:r>
            <a:endParaRPr lang="hr-HR" dirty="0" smtClean="0">
              <a:latin typeface="Arial" charset="0"/>
              <a:cs typeface="Arial" charset="0"/>
            </a:endParaRPr>
          </a:p>
        </p:txBody>
      </p:sp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616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sz="2400" dirty="0" smtClean="0">
                <a:latin typeface="Arial" charset="0"/>
                <a:cs typeface="Arial" charset="0"/>
              </a:rPr>
              <a:t>ŠKOLSKA RAZINA</a:t>
            </a:r>
          </a:p>
          <a:p>
            <a:r>
              <a:rPr lang="hr-HR" sz="2400" dirty="0" smtClean="0">
                <a:latin typeface="Arial" charset="0"/>
                <a:cs typeface="Arial" charset="0"/>
              </a:rPr>
              <a:t>Lidrano (dramsko stvaralaštvo), hrvatski jezik, engleski jezik, njemački jezik, </a:t>
            </a:r>
            <a:r>
              <a:rPr lang="hr-HR" sz="2400" dirty="0">
                <a:latin typeface="Arial" charset="0"/>
                <a:cs typeface="Arial" charset="0"/>
              </a:rPr>
              <a:t>matematika, kemija, biologija, </a:t>
            </a:r>
            <a:r>
              <a:rPr lang="hr-HR" sz="2400" dirty="0" smtClean="0">
                <a:latin typeface="Arial" charset="0"/>
                <a:cs typeface="Arial" charset="0"/>
              </a:rPr>
              <a:t>geografija, povijest, informatika, vjeronauk, LIK, građanski odgoj, tehničko stvaralaštvo, sigurno u prometu, vjeronaučna olimpijada, lampioni, zmajada</a:t>
            </a:r>
          </a:p>
          <a:p>
            <a:pPr eaLnBrk="1" hangingPunct="1"/>
            <a:endParaRPr lang="hr-HR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2400" dirty="0" smtClean="0">
                <a:latin typeface="Arial" charset="0"/>
                <a:cs typeface="Arial" charset="0"/>
              </a:rPr>
              <a:t>ŽUPANIJSKA RAZINA/ZAPAŽENI REZULTATI</a:t>
            </a:r>
          </a:p>
          <a:p>
            <a:r>
              <a:rPr lang="hr-HR" sz="2400" dirty="0">
                <a:latin typeface="Arial" charset="0"/>
                <a:cs typeface="Arial" charset="0"/>
              </a:rPr>
              <a:t>Lidrano (dramsko stvaralaštvo), hrvatski jezik, engleski jezik, njemački jezik, matematika, kemija, biologija, </a:t>
            </a:r>
            <a:r>
              <a:rPr lang="hr-HR" sz="2400" dirty="0" smtClean="0">
                <a:latin typeface="Arial" charset="0"/>
                <a:cs typeface="Arial" charset="0"/>
              </a:rPr>
              <a:t>geografija, </a:t>
            </a:r>
            <a:r>
              <a:rPr lang="hr-HR" sz="2400" dirty="0">
                <a:latin typeface="Arial" charset="0"/>
                <a:cs typeface="Arial" charset="0"/>
              </a:rPr>
              <a:t>informatika, vjeronauk, LIK, građanski odgoj, tehničko stvaralaštvo, sigurno u prometu, vjeronaučna </a:t>
            </a:r>
            <a:r>
              <a:rPr lang="hr-HR" sz="2400" dirty="0" smtClean="0">
                <a:latin typeface="Arial" charset="0"/>
                <a:cs typeface="Arial" charset="0"/>
              </a:rPr>
              <a:t>olimpijada, lampioni</a:t>
            </a:r>
            <a:r>
              <a:rPr lang="hr-HR" sz="2400" dirty="0">
                <a:latin typeface="Arial" charset="0"/>
                <a:cs typeface="Arial" charset="0"/>
              </a:rPr>
              <a:t>, </a:t>
            </a:r>
            <a:r>
              <a:rPr lang="hr-HR" sz="2400" dirty="0" smtClean="0">
                <a:latin typeface="Arial" charset="0"/>
                <a:cs typeface="Arial" charset="0"/>
              </a:rPr>
              <a:t>zmajada, likovni radovi međunarodni natječaj </a:t>
            </a:r>
          </a:p>
          <a:p>
            <a:pPr eaLnBrk="1" hangingPunct="1"/>
            <a:endParaRPr lang="hr-HR" sz="1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2400" dirty="0" smtClean="0">
                <a:latin typeface="Arial" charset="0"/>
                <a:cs typeface="Arial" charset="0"/>
              </a:rPr>
              <a:t>DRŽAVNA RAZINA</a:t>
            </a:r>
          </a:p>
          <a:p>
            <a:pPr eaLnBrk="1" hangingPunct="1"/>
            <a:r>
              <a:rPr lang="hr-HR" sz="2400" dirty="0" smtClean="0">
                <a:latin typeface="Arial" charset="0"/>
                <a:cs typeface="Arial" charset="0"/>
              </a:rPr>
              <a:t>građanski odgoj i obrazovanje, </a:t>
            </a:r>
          </a:p>
        </p:txBody>
      </p:sp>
      <p:sp>
        <p:nvSpPr>
          <p:cNvPr id="16388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922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7C338C-A7DA-4FAD-93E7-185D4C7782CC}" type="slidenum">
              <a:rPr lang="hr-HR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  <p:transition spd="med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zervirano mjesto sadržaja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4006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hr-HR" sz="3200" dirty="0" smtClean="0">
                <a:latin typeface="Arial" charset="0"/>
                <a:cs typeface="Arial" charset="0"/>
              </a:rPr>
              <a:t>SPORTSKA NATJECANJA</a:t>
            </a:r>
          </a:p>
          <a:p>
            <a:pPr eaLnBrk="1" hangingPunct="1"/>
            <a:r>
              <a:rPr lang="hr-HR" sz="3200" dirty="0" smtClean="0">
                <a:latin typeface="Arial" charset="0"/>
                <a:cs typeface="Arial" charset="0"/>
              </a:rPr>
              <a:t>GRADSKA RAZINA</a:t>
            </a:r>
          </a:p>
          <a:p>
            <a:pPr eaLnBrk="1" hangingPunct="1"/>
            <a:r>
              <a:rPr lang="hr-HR" sz="3200" dirty="0" smtClean="0">
                <a:latin typeface="Arial" charset="0"/>
                <a:cs typeface="Arial" charset="0"/>
              </a:rPr>
              <a:t>Nogomet 3.-8.r., odbojka 5.-8.r. (ž), rukomet 7.-8.r. (ž), futsal 5-8.r. (m), košarka 7.-8.r., Kros 4.-8.r. (m,ž), stolni tenis, atletika 8.-8.r. (m,ž), plivanje 6.-8.r. (m,ž)</a:t>
            </a:r>
          </a:p>
          <a:p>
            <a:pPr eaLnBrk="1" hangingPunct="1"/>
            <a:endParaRPr lang="hr-HR" sz="32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3200" dirty="0" smtClean="0">
                <a:latin typeface="Arial" charset="0"/>
                <a:cs typeface="Arial" charset="0"/>
              </a:rPr>
              <a:t>ŽUPANIJSKA RAZINA/ZAPAŽENI REZULTATI</a:t>
            </a:r>
          </a:p>
          <a:p>
            <a:pPr marL="34290" indent="0" eaLnBrk="1" hangingPunct="1">
              <a:buNone/>
            </a:pPr>
            <a:r>
              <a:rPr lang="hr-HR" sz="3200" dirty="0" smtClean="0">
                <a:latin typeface="Arial" charset="0"/>
                <a:cs typeface="Arial" charset="0"/>
              </a:rPr>
              <a:t>Odbojka 4.-6.r. (ž), kros 4. – 8.r, atletika (skok u dalj, bacanje kugle, trčanje 200 m i 600 m), plivanje štafeta 6.-8.r. (m,ž), leptir </a:t>
            </a:r>
            <a:endParaRPr lang="hr-HR" dirty="0" smtClean="0">
              <a:latin typeface="Comic Sans MS" pitchFamily="66" charset="0"/>
            </a:endParaRPr>
          </a:p>
          <a:p>
            <a:pPr eaLnBrk="1" hangingPunct="1"/>
            <a:endParaRPr lang="hr-HR" dirty="0" smtClean="0">
              <a:latin typeface="Comic Sans MS" pitchFamily="66" charset="0"/>
            </a:endParaRPr>
          </a:p>
          <a:p>
            <a:pPr eaLnBrk="1" hangingPunct="1"/>
            <a:endParaRPr lang="hr-HR" dirty="0" smtClean="0"/>
          </a:p>
        </p:txBody>
      </p:sp>
      <p:sp>
        <p:nvSpPr>
          <p:cNvPr id="17411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0244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F19DEFC-2D22-4FD4-8DB5-4A5A465E0986}" type="slidenum">
              <a:rPr lang="hr-HR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  <p:transition spd="med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07375" cy="1368425"/>
          </a:xfrm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sz="3100" dirty="0" smtClean="0">
                <a:solidFill>
                  <a:srgbClr val="FF0000"/>
                </a:solidFill>
                <a:latin typeface="Arial Black" pitchFamily="34" charset="0"/>
              </a:rPr>
              <a:t>AKTIVNOSTI</a:t>
            </a:r>
            <a:r>
              <a:rPr lang="hr-HR" sz="3100" dirty="0">
                <a:solidFill>
                  <a:srgbClr val="FF0000"/>
                </a:solidFill>
                <a:latin typeface="Arial Black" pitchFamily="34" charset="0"/>
              </a:rPr>
              <a:t>, PROGRAMI I PROJEKTI NA RAZINI CIJELE </a:t>
            </a:r>
            <a:r>
              <a:rPr lang="hr-HR" sz="3100" dirty="0" smtClean="0">
                <a:solidFill>
                  <a:srgbClr val="FF0000"/>
                </a:solidFill>
                <a:latin typeface="Arial Black" pitchFamily="34" charset="0"/>
              </a:rPr>
              <a:t>ŠKOLE, IZLETI</a:t>
            </a:r>
            <a:r>
              <a:rPr lang="hr-HR" sz="2400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hr-HR" sz="2400" dirty="0">
                <a:solidFill>
                  <a:srgbClr val="FF0000"/>
                </a:solidFill>
                <a:latin typeface="Arial Black" pitchFamily="34" charset="0"/>
              </a:rPr>
            </a:br>
            <a:endParaRPr lang="hr-H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>
          <a:xfrm>
            <a:off x="180704" y="1039054"/>
            <a:ext cx="8711776" cy="5702314"/>
          </a:xfrm>
        </p:spPr>
        <p:txBody>
          <a:bodyPr rtlCol="0">
            <a:noAutofit/>
          </a:bodyPr>
          <a:lstStyle/>
          <a:p>
            <a:pPr marL="180000" indent="-180000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v-SE" altLang="x-none" b="1" dirty="0" smtClean="0">
                <a:latin typeface="Arial" pitchFamily="34" charset="0"/>
                <a:cs typeface="Arial" pitchFamily="34" charset="0"/>
              </a:rPr>
              <a:t>Do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sv-SE" altLang="x-none" b="1" dirty="0" smtClean="0">
                <a:latin typeface="Arial" pitchFamily="34" charset="0"/>
                <a:cs typeface="Arial" pitchFamily="34" charset="0"/>
              </a:rPr>
              <a:t>ek u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sv-SE" altLang="x-none" b="1" dirty="0" smtClean="0">
                <a:latin typeface="Arial" pitchFamily="34" charset="0"/>
                <a:cs typeface="Arial" pitchFamily="34" charset="0"/>
              </a:rPr>
              <a:t>enika prvih razreda na po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sv-SE" altLang="x-none" b="1" dirty="0" smtClean="0">
                <a:latin typeface="Arial" pitchFamily="34" charset="0"/>
                <a:cs typeface="Arial" pitchFamily="34" charset="0"/>
              </a:rPr>
              <a:t>etku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š</a:t>
            </a:r>
            <a:r>
              <a:rPr lang="sv-SE" altLang="x-none" b="1" dirty="0" smtClean="0">
                <a:latin typeface="Arial" pitchFamily="34" charset="0"/>
                <a:cs typeface="Arial" pitchFamily="34" charset="0"/>
              </a:rPr>
              <a:t>kolske godine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uz prigodnu priredbu (rujan 2018.)</a:t>
            </a:r>
          </a:p>
          <a:p>
            <a:pPr marL="180000" indent="-180000"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Dana mjesta i Mjesnog odbora obilježen sudjelovanjem na manifestacijama u mjestu (rujan 2018.)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Dan Hrvatskog olimpijskog odbora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obilježen međurazrednim sportskim natjecanjima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(rujan 2018.) 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Dana učitelja obilježen izložbom portreta učitelja koje su napravili učenici (listopad 2018.)</a:t>
            </a:r>
            <a:endParaRPr lang="pt-BR" altLang="x-none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Dan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 kruha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obilježeni prigodnom nastavom i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humanitarnom prodajom pekarskih proizvoda za keramičku peć, prikupljeno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3.531,15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kn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(listopad 2018.)</a:t>
            </a:r>
            <a:endParaRPr lang="pt-BR" altLang="x-none" b="1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Dani TZK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obilježeni međurazrednim sportskim 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natjecanj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ima (listopad 2018.)</a:t>
            </a: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1. mobilnost EU projekta „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Using Social Media Rationally, Efficiently and Safely" u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Mersin/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Erdemli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Turska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(prosinac 2018.)</a:t>
            </a:r>
            <a:endParaRPr lang="pt-BR" altLang="x-none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BR" altLang="x-none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0485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7524328" y="5517232"/>
            <a:ext cx="1279663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7B30383-2E79-415A-99BC-1B5CC010A686}" type="slidenum">
              <a:rPr lang="hr-HR"/>
              <a:pPr>
                <a:defRPr/>
              </a:pPr>
              <a:t>13</a:t>
            </a:fld>
            <a:endParaRPr lang="hr-HR" dirty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13552"/>
            <a:ext cx="8713787" cy="6375401"/>
          </a:xfrm>
        </p:spPr>
        <p:txBody>
          <a:bodyPr rtlCol="0">
            <a:normAutofit fontScale="47500" lnSpcReduction="20000"/>
          </a:bodyPr>
          <a:lstStyle/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Mjesec knjige – „Prekidamo nastavu zbog čitanja” predstavljanje novih naslova u knjižnici (listopada, studeni 2018.)</a:t>
            </a: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Dan Vukovara o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bilježa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en prigodnom nastavom, izložbom učeničkih radova i svetom misom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studeni 2018.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)</a:t>
            </a:r>
            <a:endParaRPr lang="hr-HR" altLang="x-none" sz="6000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GB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Matematički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znanstveni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izazovi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matematike</a:t>
            </a: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6000" b="1" dirty="0">
                <a:latin typeface="Arial" panose="020B0604020202020204" pitchFamily="34" charset="0"/>
                <a:cs typeface="Arial" panose="020B0604020202020204" pitchFamily="34" charset="0"/>
              </a:rPr>
              <a:t>(prosinac </a:t>
            </a:r>
            <a:r>
              <a:rPr lang="hr-H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2018.)</a:t>
            </a:r>
            <a:endParaRPr lang="pt-BR" altLang="x-none" sz="6000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Dana grada Osijeka 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obilježen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 sudjelovanje 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na izložbi lampiona i natjecanjem u plivanju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prosinca 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.)</a:t>
            </a:r>
            <a:endParaRPr lang="hr-HR" altLang="x-none" sz="6000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Sv. Nikola  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obilježen prigodnom priredbom za učenike RN (</a:t>
            </a:r>
            <a:r>
              <a:rPr lang="pt-BR" altLang="x-none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6000" b="1" dirty="0" smtClean="0">
                <a:latin typeface="Arial" pitchFamily="34" charset="0"/>
                <a:cs typeface="Arial" pitchFamily="34" charset="0"/>
              </a:rPr>
              <a:t>prosinac 2018.)</a:t>
            </a:r>
          </a:p>
          <a:p>
            <a:pPr indent="-182880" eaLnBrk="1" fontAlgn="auto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 2" charset="2"/>
              <a:buChar char=""/>
              <a:defRPr/>
            </a:pPr>
            <a:endParaRPr lang="hr-HR" altLang="x-non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charset="2"/>
              <a:buChar char=""/>
              <a:defRPr/>
            </a:pPr>
            <a:endParaRPr lang="pt-BR" altLang="x-none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 2" charset="2"/>
              <a:buChar char=""/>
              <a:defRPr/>
            </a:pPr>
            <a:endParaRPr lang="hr-HR" altLang="x-non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458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150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8395BA4-8B66-404C-B92C-14887A195F02}" type="slidenum">
              <a:rPr lang="hr-HR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253242"/>
            <a:ext cx="8712968" cy="633571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hr-HR" altLang="x-non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sz="7200" b="1" dirty="0">
                <a:latin typeface="Arial" pitchFamily="34" charset="0"/>
                <a:cs typeface="Arial" pitchFamily="34" charset="0"/>
              </a:rPr>
              <a:t>Božićna priredba , obilježavanje kraja 1. polugodišta i božićnih praznika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 (prosinac 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2018.)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mobilnost EU projekta 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„EMBRACE”</a:t>
            </a:r>
            <a:r>
              <a:rPr lang="en-GB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hr-H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Kiiminki/Finska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 (siječanj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2019.)</a:t>
            </a:r>
            <a:endParaRPr lang="pt-BR" altLang="x-none" sz="7200" b="1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mobilnost EU projekta „</a:t>
            </a: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Using Social Media Rationally, Efficiently and Safely" u </a:t>
            </a:r>
            <a:r>
              <a:rPr lang="hr-H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Portalegre/Portugal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 (veljača 2019.)</a:t>
            </a:r>
            <a:endParaRPr lang="pt-BR" altLang="x-none" sz="7200" b="1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Dan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zaljubljenih Valentinovo obilježen prigodnom priredbom (veljača </a:t>
            </a:r>
            <a:r>
              <a:rPr lang="pt-BR" altLang="x-none" sz="7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pt-BR" altLang="x-none" sz="72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mobilnost EU projekta „EMBRACE”</a:t>
            </a:r>
            <a:r>
              <a:rPr lang="en-GB" sz="7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Macedo de Chavaleiros/Portugal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 (ožujak 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2019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.)</a:t>
            </a:r>
            <a:endParaRPr lang="hr-HR" altLang="x-none" sz="7200" b="1" dirty="0">
              <a:latin typeface="Arial" pitchFamily="34" charset="0"/>
              <a:cs typeface="Arial" pitchFamily="34" charset="0"/>
            </a:endParaRPr>
          </a:p>
          <a:p>
            <a:pPr marL="180000" indent="-180000">
              <a:lnSpc>
                <a:spcPct val="12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sz="7200" b="1" dirty="0">
                <a:latin typeface="Arial" pitchFamily="34" charset="0"/>
                <a:cs typeface="Arial" pitchFamily="34" charset="0"/>
              </a:rPr>
              <a:t>Školski športski dan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 obilježen sportskim međurazrednim natjecanjima</a:t>
            </a:r>
            <a:r>
              <a:rPr lang="pt-BR" altLang="x-none" sz="7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hr-HR" altLang="x-none" sz="7200" b="1" dirty="0">
                <a:latin typeface="Arial" pitchFamily="34" charset="0"/>
                <a:cs typeface="Arial" pitchFamily="34" charset="0"/>
              </a:rPr>
              <a:t>ožujak </a:t>
            </a:r>
            <a:r>
              <a:rPr lang="pt-BR" altLang="x-none" sz="7200" b="1" dirty="0" smtClean="0">
                <a:latin typeface="Arial" pitchFamily="34" charset="0"/>
                <a:cs typeface="Arial" pitchFamily="34" charset="0"/>
              </a:rPr>
              <a:t>201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pt-BR" altLang="x-none" sz="7200" b="1" dirty="0" smtClean="0">
                <a:latin typeface="Arial" pitchFamily="34" charset="0"/>
                <a:cs typeface="Arial" pitchFamily="34" charset="0"/>
              </a:rPr>
              <a:t>.)</a:t>
            </a:r>
            <a:endParaRPr lang="hr-HR" altLang="x-none" sz="7200" b="1" dirty="0" smtClean="0">
              <a:latin typeface="Arial" pitchFamily="34" charset="0"/>
              <a:cs typeface="Arial" pitchFamily="34" charset="0"/>
            </a:endParaRP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Međunarodni dan sigurnijeg interneta obilježen akcijom „Tjedan dana bez računalnog ekrana” (veljača 2019.)</a:t>
            </a: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sz="7200" b="1" dirty="0" smtClean="0">
                <a:latin typeface="Arial" pitchFamily="34" charset="0"/>
                <a:cs typeface="Arial" pitchFamily="34" charset="0"/>
              </a:rPr>
              <a:t>Karnevalska svečanost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 obilježena nastavom pod maskama i fotografiranjem razreda (ožujak 2019.)</a:t>
            </a: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Domaćini 21. Ž</a:t>
            </a:r>
            <a:r>
              <a:rPr lang="en-GB" altLang="x-none" sz="7200" b="1" dirty="0" err="1" smtClean="0">
                <a:latin typeface="Arial" pitchFamily="34" charset="0"/>
                <a:cs typeface="Arial" pitchFamily="34" charset="0"/>
              </a:rPr>
              <a:t>upanijskog</a:t>
            </a:r>
            <a:r>
              <a:rPr lang="en-GB" altLang="x-none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7200" b="1" dirty="0" err="1" smtClean="0">
                <a:latin typeface="Arial" pitchFamily="34" charset="0"/>
                <a:cs typeface="Arial" pitchFamily="34" charset="0"/>
              </a:rPr>
              <a:t>natjecanje</a:t>
            </a:r>
            <a:r>
              <a:rPr lang="en-GB" altLang="x-none" sz="7200" b="1" dirty="0" smtClean="0">
                <a:latin typeface="Arial" pitchFamily="34" charset="0"/>
                <a:cs typeface="Arial" pitchFamily="34" charset="0"/>
              </a:rPr>
              <a:t> iz </a:t>
            </a:r>
            <a:r>
              <a:rPr lang="en-GB" altLang="x-none" sz="7200" b="1" dirty="0" err="1" smtClean="0">
                <a:latin typeface="Arial" pitchFamily="34" charset="0"/>
                <a:cs typeface="Arial" pitchFamily="34" charset="0"/>
              </a:rPr>
              <a:t>engleskog</a:t>
            </a:r>
            <a:r>
              <a:rPr lang="en-GB" altLang="x-none" sz="7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7200" b="1" dirty="0" err="1" smtClean="0">
                <a:latin typeface="Arial" pitchFamily="34" charset="0"/>
                <a:cs typeface="Arial" pitchFamily="34" charset="0"/>
              </a:rPr>
              <a:t>jezika</a:t>
            </a: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 (veljača 2019.)</a:t>
            </a:r>
          </a:p>
          <a:p>
            <a:pPr marL="180000" indent="-180000" eaLnBrk="1" fontAlgn="auto" hangingPunct="1">
              <a:lnSpc>
                <a:spcPct val="12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7200" b="1" dirty="0" smtClean="0">
                <a:latin typeface="Arial" pitchFamily="34" charset="0"/>
                <a:cs typeface="Arial" pitchFamily="34" charset="0"/>
              </a:rPr>
              <a:t>Tjedan darovitih učenika obilježen izložbom radova učenika (ožujak 2019.)</a:t>
            </a: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pt-BR" altLang="x-none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/>
            </a:pPr>
            <a:endParaRPr lang="hr-HR" altLang="x-none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2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253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00A7949-AF2A-4878-83B5-DE868BD67928}" type="slidenum">
              <a:rPr lang="hr-HR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712968" cy="633643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b="1" dirty="0">
                <a:latin typeface="Arial" pitchFamily="34" charset="0"/>
                <a:cs typeface="Arial" pitchFamily="34" charset="0"/>
              </a:rPr>
              <a:t>Odabir najosmaša proveden školskim demokratskim izborima (ožujak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2019.)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mobilnost EU projekta „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Using Social Media Rationally, Efficiently and Safely" u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Lubartowie/Poljska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(svibanj 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2019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.)</a:t>
            </a: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Doček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ali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 učenika iz vrtića, budućih prva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šiće prigodnom priredbom i pogledali njihovo dramsko i glazbeno stvaralaštvo 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 (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svibanj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2019.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)</a:t>
            </a:r>
            <a:endParaRPr lang="hr-HR" altLang="x-none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b="1" dirty="0">
                <a:latin typeface="Arial" pitchFamily="34" charset="0"/>
                <a:cs typeface="Arial" pitchFamily="34" charset="0"/>
              </a:rPr>
              <a:t>„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Zmajevi nad Osijekom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“ 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sudjelova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li u 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manifestaciji u gradu (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lipanj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2019.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b="1" dirty="0">
                <a:latin typeface="Arial" pitchFamily="34" charset="0"/>
                <a:cs typeface="Arial" pitchFamily="34" charset="0"/>
              </a:rPr>
              <a:t>Dan sporta obilježen međurazrednim sportskim natjecanjima (svibanj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2019.</a:t>
            </a: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)</a:t>
            </a:r>
            <a:endParaRPr lang="hr-HR" altLang="x-none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b="1" dirty="0" smtClean="0">
                <a:latin typeface="Arial" pitchFamily="34" charset="0"/>
                <a:cs typeface="Arial" pitchFamily="34" charset="0"/>
              </a:rPr>
              <a:t>Dana škole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obilježen sajmom i humanitarnom prodajom za kupovinu keramičke peći, prikupljeno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6.718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 (svibanj 2018.)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b="1" dirty="0">
                <a:latin typeface="Arial" pitchFamily="34" charset="0"/>
                <a:cs typeface="Arial" pitchFamily="34" charset="0"/>
              </a:rPr>
              <a:t>Opro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s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t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ili se s 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učenicima 8. razreda 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uz prezentaciju njihovih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godišnjaka, sportske igre, glazbu i ples </a:t>
            </a:r>
            <a:r>
              <a:rPr lang="pt-BR" altLang="x-none" b="1" dirty="0">
                <a:latin typeface="Arial" pitchFamily="34" charset="0"/>
                <a:cs typeface="Arial" pitchFamily="34" charset="0"/>
              </a:rPr>
              <a:t>(</a:t>
            </a:r>
            <a:r>
              <a:rPr lang="hr-HR" altLang="x-none" b="1" dirty="0">
                <a:latin typeface="Arial" pitchFamily="34" charset="0"/>
                <a:cs typeface="Arial" pitchFamily="34" charset="0"/>
              </a:rPr>
              <a:t>lipanj </a:t>
            </a:r>
            <a:r>
              <a:rPr lang="hr-HR" altLang="x-none" b="1" dirty="0" smtClean="0">
                <a:latin typeface="Arial" pitchFamily="34" charset="0"/>
                <a:cs typeface="Arial" pitchFamily="34" charset="0"/>
              </a:rPr>
              <a:t>2019.)</a:t>
            </a:r>
            <a:endParaRPr lang="hr-HR" altLang="x-none" b="1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hr-HR" altLang="x-none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355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8D39968-A2E1-454C-AED9-882B05654822}" type="slidenum">
              <a:rPr lang="hr-HR"/>
              <a:pPr>
                <a:defRPr/>
              </a:pPr>
              <a:t>16</a:t>
            </a:fld>
            <a:endParaRPr lang="hr-HR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3528" y="260648"/>
            <a:ext cx="8424863" cy="62562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kazališne predstave u Dječjem kazalištu Branka Mihaljevića za učenike RN (tijekom cijele školske godine</a:t>
            </a:r>
            <a:r>
              <a:rPr lang="pt-BR" altLang="x-none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hr-HR" altLang="x-none" sz="28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Kazališni </a:t>
            </a:r>
            <a:r>
              <a:rPr lang="hr-HR" altLang="x-none" sz="2800" b="1" dirty="0">
                <a:latin typeface="Arial" pitchFamily="34" charset="0"/>
                <a:cs typeface="Arial" pitchFamily="34" charset="0"/>
              </a:rPr>
              <a:t>predstave u HNK </a:t>
            </a: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za učenike</a:t>
            </a:r>
            <a:r>
              <a:rPr lang="hr-HR" altLang="x-non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(tijekom cijele školske godine)</a:t>
            </a: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Natječaji literarnih radova učenika (tijekom godine)  </a:t>
            </a: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pt-BR" altLang="x-none" sz="2800" b="1" dirty="0">
                <a:latin typeface="Arial" pitchFamily="34" charset="0"/>
                <a:cs typeface="Arial" pitchFamily="34" charset="0"/>
              </a:rPr>
              <a:t>Natječaji likovnih radova učenika (tijekom godine) 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marL="273600" indent="-27360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27 poludnevna i 5 jednodnevnih i 9 višednevnih izleta</a:t>
            </a:r>
          </a:p>
          <a:p>
            <a:pPr marL="273600" indent="-27360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Terenska nastava u Vukovaru učenici 8.r. (svibanj 2019.)</a:t>
            </a:r>
          </a:p>
          <a:p>
            <a:pPr marL="273600" indent="-27360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Terenska nastava u Pakrac, učenici 8.r. (travanj 2019.)</a:t>
            </a:r>
          </a:p>
          <a:p>
            <a:pPr marL="273600" indent="-27360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Škola u prirodi u Orahovici 3.abc razred (od 13.-18.5.2019.)</a:t>
            </a:r>
          </a:p>
          <a:p>
            <a:pPr marL="273600" indent="-273600" eaLnBrk="1" fontAlgn="auto" hangingPunct="1">
              <a:lnSpc>
                <a:spcPct val="11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Redovito pračenje događanja na 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internetskoj i </a:t>
            </a:r>
            <a:r>
              <a:rPr lang="hr-HR" sz="2800" b="1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stranici i Zidnim novinama škole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marL="273600" indent="-273600">
              <a:lnSpc>
                <a:spcPct val="110000"/>
              </a:lnSpc>
              <a:spcBef>
                <a:spcPts val="580"/>
              </a:spcBef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Facebook stranica 1836 (prije 1753) prijatelja!</a:t>
            </a:r>
          </a:p>
          <a:p>
            <a:pPr marL="273600" indent="-27360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3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hlinkClick r:id="rId2"/>
              </a:rPr>
              <a:t>https://www.youtube.com/watch?v=oCeeo4YVFYA</a:t>
            </a:r>
            <a:endParaRPr lang="hr-HR" sz="33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dirty="0"/>
          </a:p>
        </p:txBody>
      </p:sp>
      <p:sp>
        <p:nvSpPr>
          <p:cNvPr id="22530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7412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B41BFF-8954-4752-9A4F-A35413D80035}" type="slidenum">
              <a:rPr lang="hr-HR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  <p:transition spd="med"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239000" cy="876300"/>
          </a:xfrm>
        </p:spPr>
        <p:txBody>
          <a:bodyPr rtlCol="0">
            <a:no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PROJEKTI ŠKOLE</a:t>
            </a:r>
            <a:endParaRPr lang="hr-HR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3557" name="Rezervirano mjesto sadržaja 2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5616575"/>
          </a:xfrm>
        </p:spPr>
        <p:txBody>
          <a:bodyPr>
            <a:normAutofit/>
          </a:bodyPr>
          <a:lstStyle/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ŠKOLSKI PR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EVENTIVNI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PROGRAMI</a:t>
            </a:r>
          </a:p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EU „EMBRACE - European Movement to Be Responsible Active Citizens Everywhere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Erasmus Plus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Using Social Media Rationally, Efficiently and Safely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lnSpc>
                <a:spcPct val="110000"/>
              </a:lnSpc>
              <a:spcBef>
                <a:spcPts val="0"/>
              </a:spcBef>
            </a:pP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Arheološki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susreti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učenici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5.-8.r.)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"CAP - PREVENCIJA NASILJA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DJECOM“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(2.r.)</a:t>
            </a:r>
          </a:p>
          <a:p>
            <a:pPr marL="180000" indent="-180000" eaLnBrk="1" hangingPunct="1">
              <a:lnSpc>
                <a:spcPct val="110000"/>
              </a:lnSpc>
              <a:spcBef>
                <a:spcPts val="0"/>
              </a:spcBef>
            </a:pP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OBUKA NEPLIVAČA u suradnji s Gradskim bazenima (5.r.) </a:t>
            </a:r>
          </a:p>
        </p:txBody>
      </p:sp>
      <p:sp>
        <p:nvSpPr>
          <p:cNvPr id="23555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Izradila: Melita Krstić, prof.</a:t>
            </a:r>
          </a:p>
        </p:txBody>
      </p:sp>
      <p:sp>
        <p:nvSpPr>
          <p:cNvPr id="2458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64A7C7-7930-4B0B-81E8-72D0242B8D71}" type="slidenum">
              <a:rPr lang="hr-HR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IZBORN</a:t>
            </a:r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A</a:t>
            </a: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 NASTAV</a:t>
            </a:r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A, MODEL C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12863"/>
            <a:ext cx="8893175" cy="4564062"/>
          </a:xfrm>
        </p:spPr>
        <p:txBody>
          <a:bodyPr>
            <a:normAutofit lnSpcReduction="1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24 skupina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rkt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vjeronauka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hr-HR" dirty="0" smtClean="0"/>
              <a:t>480 </a:t>
            </a:r>
            <a:r>
              <a:rPr lang="hr-HR" dirty="0"/>
              <a:t>(</a:t>
            </a:r>
            <a:r>
              <a:rPr lang="hr-HR" dirty="0" smtClean="0"/>
              <a:t>96%)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učenika)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altLang="x-none" sz="2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skupina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informatike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za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8.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(69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učenik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a)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13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skupina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njemačk</a:t>
            </a:r>
            <a:r>
              <a:rPr lang="hr-HR" altLang="x-none" sz="2800" b="1" dirty="0" err="1" smtClean="0">
                <a:latin typeface="Arial" pitchFamily="34" charset="0"/>
                <a:cs typeface="Arial" pitchFamily="34" charset="0"/>
              </a:rPr>
              <a:t>og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altLang="x-none" sz="2800" b="1" dirty="0" smtClean="0">
                <a:latin typeface="Arial" pitchFamily="34" charset="0"/>
                <a:cs typeface="Arial" pitchFamily="34" charset="0"/>
              </a:rPr>
              <a:t> j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. 4.-8.-  (175 </a:t>
            </a:r>
            <a:r>
              <a:rPr lang="en-GB" altLang="x-none" sz="2800" b="1" dirty="0" err="1" smtClean="0">
                <a:latin typeface="Arial" pitchFamily="34" charset="0"/>
                <a:cs typeface="Arial" pitchFamily="34" charset="0"/>
              </a:rPr>
              <a:t>učenik</a:t>
            </a: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a)</a:t>
            </a:r>
          </a:p>
          <a:p>
            <a:pPr eaLnBrk="1" fontAlgn="auto" hangingPunct="1"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hr-HR" altLang="x-none" sz="2800" b="1" dirty="0" smtClean="0">
                <a:latin typeface="Arial" pitchFamily="34" charset="0"/>
                <a:cs typeface="Arial" pitchFamily="34" charset="0"/>
              </a:rPr>
              <a:t>2 skupina građanski odgoj eksperimentalno 8.r. (jedan sat tjedno po skupini, 29 učenika)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po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sata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tjedno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odnosno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70 sati 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godišnje</a:t>
            </a: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Školovanje po modelu C – njegovanje slovačkog jezika i kulture 2 skupine po 2 sata tjedno, uključeno 8 učenika, </a:t>
            </a:r>
          </a:p>
        </p:txBody>
      </p:sp>
      <p:sp>
        <p:nvSpPr>
          <p:cNvPr id="2457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843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0F2AD33-4A86-4433-BC59-E6EAA7E239CA}" type="slidenum">
              <a:rPr lang="hr-HR">
                <a:latin typeface="Arial" pitchFamily="34" charset="0"/>
              </a:rPr>
              <a:pPr>
                <a:defRPr/>
              </a:pPr>
              <a:t>19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7838"/>
            <a:ext cx="7772400" cy="863600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ZAPOSLENICI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430213" y="1341438"/>
            <a:ext cx="8713787" cy="4535487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55 zaposlenika 9</a:t>
            </a:r>
            <a:r>
              <a:rPr lang="hr-HR" sz="3200" b="1" dirty="0" smtClean="0">
                <a:latin typeface="Arial" charset="0"/>
                <a:cs typeface="Arial" charset="0"/>
                <a:sym typeface="Webdings" pitchFamily="18" charset="2"/>
              </a:rPr>
              <a:t></a:t>
            </a:r>
            <a:r>
              <a:rPr lang="hr-HR" sz="3200" b="1" dirty="0" smtClean="0">
                <a:latin typeface="Arial" charset="0"/>
                <a:cs typeface="Arial" charset="0"/>
              </a:rPr>
              <a:t>+ 45</a:t>
            </a:r>
            <a:r>
              <a:rPr lang="hr-HR" sz="3200" b="1" dirty="0" smtClean="0">
                <a:latin typeface="Arial" charset="0"/>
                <a:cs typeface="Arial" charset="0"/>
                <a:sym typeface="Webdings" pitchFamily="18" charset="2"/>
              </a:rPr>
              <a:t> </a:t>
            </a:r>
            <a:r>
              <a:rPr lang="hr-HR" sz="3200" b="1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12 je učitelja razredne nastave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26 je učitelja predmetne nastave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1 ravnatelj, pedagog, psiholog, računovođa, tajnik, knjižničar,                          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3 domara,  2 kuhara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7 spremača </a:t>
            </a:r>
          </a:p>
          <a:p>
            <a:pPr eaLnBrk="1" hangingPunct="1">
              <a:buFontTx/>
              <a:buNone/>
            </a:pPr>
            <a:endParaRPr lang="hr-HR" b="1" dirty="0" smtClean="0">
              <a:latin typeface="Comic Sans MS" pitchFamily="66" charset="0"/>
            </a:endParaRPr>
          </a:p>
        </p:txBody>
      </p:sp>
      <p:sp>
        <p:nvSpPr>
          <p:cNvPr id="717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07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E847A5C-84A6-492C-8FD0-9944C334831C}" type="slidenum">
              <a:rPr lang="hr-HR">
                <a:latin typeface="Arial" pitchFamily="34" charset="0"/>
              </a:rPr>
              <a:pPr>
                <a:defRPr/>
              </a:pPr>
              <a:t>2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568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dirty="0" smtClean="0"/>
              <a:t> </a:t>
            </a:r>
            <a:r>
              <a:rPr lang="en-GB" sz="4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DOPUNSKA NASTAVA</a:t>
            </a:r>
            <a:endParaRPr lang="hr-HR" sz="4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8050"/>
            <a:ext cx="8568630" cy="5473700"/>
          </a:xfrm>
        </p:spPr>
        <p:txBody>
          <a:bodyPr/>
          <a:lstStyle/>
          <a:p>
            <a:pPr marL="365760" indent="-3240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Ukupno 24 skupine</a:t>
            </a:r>
          </a:p>
          <a:p>
            <a:pPr marL="365760" indent="-3240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12 skupina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hrvatski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jezik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matematika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(razredna nastava)</a:t>
            </a:r>
          </a:p>
          <a:p>
            <a:pPr marL="365760" indent="-324000"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>
                <a:latin typeface="Arial" pitchFamily="34" charset="0"/>
                <a:cs typeface="Arial" pitchFamily="34" charset="0"/>
              </a:rPr>
              <a:t>5 skupina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matematik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e (predmetna nastava)</a:t>
            </a:r>
          </a:p>
          <a:p>
            <a:pPr marL="365760" indent="-324000"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3 skupine hrvatski jezik </a:t>
            </a:r>
            <a:r>
              <a:rPr lang="hr-HR" sz="2800" b="1" dirty="0">
                <a:latin typeface="Arial" pitchFamily="34" charset="0"/>
                <a:cs typeface="Arial" pitchFamily="34" charset="0"/>
              </a:rPr>
              <a:t>(predmetna nastava</a:t>
            </a: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65760" indent="-324000"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2 skupine engleski jezik, kemija (predmetna nastava)</a:t>
            </a:r>
          </a:p>
          <a:p>
            <a:pPr marL="365760" indent="-3240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hr-HR" sz="2800" b="1" dirty="0" smtClean="0">
              <a:latin typeface="Arial" pitchFamily="34" charset="0"/>
              <a:cs typeface="Arial" pitchFamily="34" charset="0"/>
            </a:endParaRPr>
          </a:p>
          <a:p>
            <a:pPr marL="365760" indent="-32400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Jedan sat tjedno, odnosno 35 godišnje po skupini</a:t>
            </a:r>
          </a:p>
          <a:p>
            <a:pPr eaLnBrk="1" hangingPunct="1">
              <a:defRPr/>
            </a:pPr>
            <a:endParaRPr lang="hr-HR" sz="3200" b="1" dirty="0" smtClean="0">
              <a:latin typeface="Arial" charset="0"/>
              <a:cs typeface="Arial" charset="0"/>
            </a:endParaRPr>
          </a:p>
        </p:txBody>
      </p:sp>
      <p:sp>
        <p:nvSpPr>
          <p:cNvPr id="2560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19461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6E0E479-5703-4711-AF36-573F784A4321}" type="slidenum">
              <a:rPr lang="hr-HR">
                <a:latin typeface="Arial" pitchFamily="34" charset="0"/>
              </a:rPr>
              <a:pPr>
                <a:defRPr/>
              </a:pPr>
              <a:t>20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2656"/>
            <a:ext cx="8713787" cy="9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/>
            </a:r>
            <a:b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DODATNI RAD </a:t>
            </a:r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/>
            </a:r>
            <a:b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en-GB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(RAD S DAROVITIM UČENICIMA)</a:t>
            </a:r>
            <a:endParaRPr lang="hr-HR" b="1" dirty="0" smtClean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395535" y="1556792"/>
            <a:ext cx="8497639" cy="4895850"/>
          </a:xfrm>
        </p:spPr>
        <p:txBody>
          <a:bodyPr>
            <a:normAutofit fontScale="92500" lnSpcReduction="20000"/>
          </a:bodyPr>
          <a:lstStyle/>
          <a:p>
            <a:pPr marL="365125" indent="-282575" eaLnBrk="1" hangingPunct="1"/>
            <a:r>
              <a:rPr lang="hr-HR" sz="3200" b="1" dirty="0" smtClean="0">
                <a:latin typeface="Arial" charset="0"/>
                <a:cs typeface="Arial" charset="0"/>
              </a:rPr>
              <a:t>Ukupno 30 skupina  204 učenika</a:t>
            </a:r>
          </a:p>
          <a:p>
            <a:pPr marL="365125" indent="-282575"/>
            <a:r>
              <a:rPr lang="hr-HR" sz="3200" b="1" dirty="0" smtClean="0">
                <a:latin typeface="Arial" charset="0"/>
                <a:cs typeface="Arial" charset="0"/>
              </a:rPr>
              <a:t>8 </a:t>
            </a:r>
            <a:r>
              <a:rPr lang="hr-HR" sz="3200" b="1" dirty="0">
                <a:latin typeface="Arial" charset="0"/>
                <a:cs typeface="Arial" charset="0"/>
              </a:rPr>
              <a:t>skupina </a:t>
            </a:r>
            <a:r>
              <a:rPr lang="hr-HR" sz="3200" b="1" dirty="0" smtClean="0">
                <a:latin typeface="Arial" charset="0"/>
                <a:cs typeface="Arial" charset="0"/>
              </a:rPr>
              <a:t>- matematika</a:t>
            </a:r>
          </a:p>
          <a:p>
            <a:pPr marL="365125" indent="-282575"/>
            <a:r>
              <a:rPr lang="hr-HR" sz="3200" b="1" dirty="0" smtClean="0">
                <a:latin typeface="Arial" charset="0"/>
                <a:cs typeface="Arial" charset="0"/>
              </a:rPr>
              <a:t>6 skupina - </a:t>
            </a:r>
            <a:r>
              <a:rPr lang="hr-HR" sz="3200" b="1" dirty="0">
                <a:latin typeface="Arial" charset="0"/>
                <a:cs typeface="Arial" charset="0"/>
              </a:rPr>
              <a:t>hrvatski </a:t>
            </a:r>
            <a:r>
              <a:rPr lang="hr-HR" sz="3200" b="1" dirty="0" smtClean="0">
                <a:latin typeface="Arial" charset="0"/>
                <a:cs typeface="Arial" charset="0"/>
              </a:rPr>
              <a:t>jezik</a:t>
            </a:r>
          </a:p>
          <a:p>
            <a:pPr marL="365125" indent="-282575"/>
            <a:r>
              <a:rPr lang="hr-HR" sz="3200" b="1" dirty="0" smtClean="0">
                <a:latin typeface="Arial" charset="0"/>
                <a:cs typeface="Arial" charset="0"/>
              </a:rPr>
              <a:t>4 skupine priroda i drušvo</a:t>
            </a:r>
            <a:r>
              <a:rPr lang="hr-HR" sz="3200" b="1" dirty="0">
                <a:latin typeface="Arial" charset="0"/>
                <a:cs typeface="Arial" charset="0"/>
              </a:rPr>
              <a:t>, </a:t>
            </a:r>
            <a:r>
              <a:rPr lang="hr-HR" sz="3200" b="1" dirty="0" smtClean="0">
                <a:latin typeface="Arial" charset="0"/>
                <a:cs typeface="Arial" charset="0"/>
              </a:rPr>
              <a:t>geografija</a:t>
            </a:r>
          </a:p>
          <a:p>
            <a:pPr marL="365125" indent="-282575"/>
            <a:r>
              <a:rPr lang="hr-HR" sz="3200" b="1" dirty="0" smtClean="0">
                <a:latin typeface="Arial" charset="0"/>
                <a:cs typeface="Arial" charset="0"/>
              </a:rPr>
              <a:t>3 skupine povijest</a:t>
            </a:r>
          </a:p>
          <a:p>
            <a:pPr marL="365125" indent="-282575" eaLnBrk="1" hangingPunct="1"/>
            <a:r>
              <a:rPr lang="hr-HR" sz="3200" b="1" dirty="0" smtClean="0">
                <a:latin typeface="Arial" charset="0"/>
                <a:cs typeface="Arial" charset="0"/>
              </a:rPr>
              <a:t>2 skupine infomratika</a:t>
            </a:r>
          </a:p>
          <a:p>
            <a:pPr marL="365125" indent="-282575"/>
            <a:r>
              <a:rPr lang="hr-HR" sz="3200" b="1" dirty="0">
                <a:latin typeface="Arial" charset="0"/>
                <a:cs typeface="Arial" charset="0"/>
              </a:rPr>
              <a:t>1 skupine – biologija, kemija, njemački j.</a:t>
            </a:r>
          </a:p>
          <a:p>
            <a:pPr marL="365125" indent="-282575" eaLnBrk="1" hangingPunct="1"/>
            <a:endParaRPr lang="hr-HR" sz="3200" b="1" dirty="0" smtClean="0">
              <a:latin typeface="Arial" charset="0"/>
              <a:cs typeface="Arial" charset="0"/>
            </a:endParaRPr>
          </a:p>
          <a:p>
            <a:pPr marL="365125" indent="-282575" eaLnBrk="1" hangingPunct="1"/>
            <a:endParaRPr lang="hr-HR" sz="3200" b="1" dirty="0" smtClean="0">
              <a:latin typeface="Arial" charset="0"/>
              <a:cs typeface="Arial" charset="0"/>
            </a:endParaRPr>
          </a:p>
          <a:p>
            <a:pPr marL="365125" indent="-282575" eaLnBrk="1" hangingPunct="1"/>
            <a:r>
              <a:rPr lang="hr-HR" sz="3200" b="1" dirty="0" smtClean="0">
                <a:latin typeface="Arial" charset="0"/>
                <a:cs typeface="Arial" charset="0"/>
              </a:rPr>
              <a:t>Jedan sat tjedno, odnosno 35 godišnje po skupini</a:t>
            </a:r>
          </a:p>
        </p:txBody>
      </p:sp>
      <p:sp>
        <p:nvSpPr>
          <p:cNvPr id="2662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0485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BC35143-FD9A-41D8-A304-C3F26332256F}" type="slidenum">
              <a:rPr lang="hr-HR">
                <a:latin typeface="Arial" pitchFamily="34" charset="0"/>
              </a:rPr>
              <a:pPr>
                <a:defRPr/>
              </a:pPr>
              <a:t>21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06640" cy="731168"/>
          </a:xfrm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IZVANNASTAVE AKTIVNOSTI</a:t>
            </a:r>
            <a:endParaRPr lang="hr-H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252" y="1206893"/>
            <a:ext cx="4104456" cy="5174435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US" altLang="x-none" sz="2400" b="1" dirty="0" err="1">
                <a:latin typeface="Arial" pitchFamily="34" charset="0"/>
                <a:cs typeface="Arial" pitchFamily="34" charset="0"/>
              </a:rPr>
              <a:t>dramsk</a:t>
            </a: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altLang="x-none" sz="2400" b="1" dirty="0">
                <a:latin typeface="Arial" pitchFamily="34" charset="0"/>
                <a:cs typeface="Arial" pitchFamily="34" charset="0"/>
              </a:rPr>
              <a:t> </a:t>
            </a:r>
            <a:endParaRPr lang="hr-HR" altLang="x-none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1 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filmska</a:t>
            </a:r>
            <a:endParaRPr lang="hr-HR" altLang="x-none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1 knjižničari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sz="2400" b="1" dirty="0">
                <a:latin typeface="Arial" pitchFamily="34" charset="0"/>
                <a:cs typeface="Arial" pitchFamily="34" charset="0"/>
              </a:rPr>
              <a:t>1 Znakovni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jezik</a:t>
            </a:r>
            <a:endParaRPr lang="hr-HR" altLang="x-none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altLang="x-none" sz="2400" b="1" dirty="0" err="1">
                <a:latin typeface="Arial" pitchFamily="34" charset="0"/>
                <a:cs typeface="Arial" pitchFamily="34" charset="0"/>
              </a:rPr>
              <a:t>likovn</a:t>
            </a: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e *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x-none" sz="2400" b="1" dirty="0" err="1" smtClean="0">
                <a:latin typeface="Arial" pitchFamily="34" charset="0"/>
                <a:cs typeface="Arial" pitchFamily="34" charset="0"/>
              </a:rPr>
              <a:t>kreativn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x-non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1 kreativno-cvjećarska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1 kreativno-plesna *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altLang="x-none" sz="2400" b="1" dirty="0" err="1" smtClean="0">
                <a:latin typeface="Arial" pitchFamily="34" charset="0"/>
                <a:cs typeface="Arial" pitchFamily="34" charset="0"/>
              </a:rPr>
              <a:t>mali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x-none" sz="2400" b="1" dirty="0" err="1">
                <a:latin typeface="Arial" pitchFamily="34" charset="0"/>
                <a:cs typeface="Arial" pitchFamily="34" charset="0"/>
              </a:rPr>
              <a:t>zbor</a:t>
            </a:r>
            <a:endParaRPr lang="hr-HR" altLang="x-none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1 Veliki </a:t>
            </a: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zbor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1 vezilje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Klub mladih tehničara</a:t>
            </a:r>
            <a:r>
              <a:rPr lang="hr-HR" altLang="x-none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hr-HR" altLang="x-none" sz="2400" b="1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1 Arheolozi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1 astronomi</a:t>
            </a:r>
            <a:endParaRPr lang="hr-HR" sz="24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 2" pitchFamily="18" charset="2"/>
              <a:buChar char=""/>
              <a:defRPr/>
            </a:pPr>
            <a:endParaRPr lang="hr-HR" altLang="x-none" sz="2400" b="1" dirty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8" y="1268760"/>
            <a:ext cx="4119764" cy="4812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modelari</a:t>
            </a:r>
            <a:r>
              <a:rPr lang="hr-HR" altLang="x-none" sz="2000" b="1" dirty="0">
                <a:latin typeface="Arial" pitchFamily="34" charset="0"/>
                <a:cs typeface="Arial" pitchFamily="34" charset="0"/>
              </a:rPr>
              <a:t> *</a:t>
            </a:r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raničari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sportske za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RN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odbojka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košarka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nogomet</a:t>
            </a: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1 vjeronaučni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olimpijci</a:t>
            </a: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Učenička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zadruga *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(131 učenik)</a:t>
            </a: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None/>
              <a:defRPr/>
            </a:pPr>
            <a:endParaRPr lang="hr-HR" sz="2000" b="1" dirty="0">
              <a:latin typeface="Arial" pitchFamily="34" charset="0"/>
              <a:cs typeface="Arial" pitchFamily="34" charset="0"/>
            </a:endParaRPr>
          </a:p>
          <a:p>
            <a:pPr marL="274320" indent="-274320">
              <a:buClr>
                <a:schemeClr val="accent6">
                  <a:lumMod val="75000"/>
                </a:schemeClr>
              </a:buClr>
              <a:buFont typeface="Wingdings 2"/>
              <a:buChar char=""/>
              <a:defRPr/>
            </a:pPr>
            <a:r>
              <a:rPr lang="hr-HR" sz="2000" b="1" dirty="0">
                <a:latin typeface="Arial" pitchFamily="34" charset="0"/>
                <a:cs typeface="Arial" pitchFamily="34" charset="0"/>
              </a:rPr>
              <a:t>Ukupno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28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skupina </a:t>
            </a:r>
            <a:r>
              <a:rPr lang="hr-HR" sz="2000" b="1" dirty="0" smtClean="0">
                <a:latin typeface="Arial" pitchFamily="34" charset="0"/>
                <a:cs typeface="Arial" pitchFamily="34" charset="0"/>
              </a:rPr>
              <a:t>(358 </a:t>
            </a:r>
            <a:r>
              <a:rPr lang="hr-HR" sz="2000" b="1" dirty="0">
                <a:latin typeface="Arial" pitchFamily="34" charset="0"/>
                <a:cs typeface="Arial" pitchFamily="34" charset="0"/>
              </a:rPr>
              <a:t>učenika)</a:t>
            </a:r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22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1549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081088"/>
          </a:xfrm>
        </p:spPr>
        <p:txBody>
          <a:bodyPr/>
          <a:lstStyle/>
          <a:p>
            <a:pPr eaLnBrk="1" hangingPunct="1"/>
            <a:r>
              <a:rPr lang="hr-HR" b="1" smtClean="0">
                <a:solidFill>
                  <a:srgbClr val="FF0000"/>
                </a:solidFill>
                <a:latin typeface="Arial" charset="0"/>
                <a:cs typeface="Arial" charset="0"/>
              </a:rPr>
              <a:t>IZVANŠKOLSKE AKTIVNOSTI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42350" cy="4968875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U prostoru škole djelovali su: </a:t>
            </a: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suradnji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Udrugom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za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šport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djece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mladeži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grada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Osijeka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ZŠUGO, ZŠUOBŽ 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HŠŠS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univerzalna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sportska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škola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za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učenike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1.-4.r.,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košarka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, Košarkaški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klub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“</a:t>
            </a:r>
            <a:r>
              <a:rPr lang="hr-HR" dirty="0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rijednosnice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-Osijek”,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odbojka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, Ženski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odbojkaški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klub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“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Ferivi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Višnjevac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”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rukomet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, Ženski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rukometni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klub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“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Višnjevac-Josipovac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”,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karate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folklor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tamburaški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orkestar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(KUD "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Zlatni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klas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")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izviđači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( “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Slavonski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hrast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”),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breakdance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“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Blindovi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”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hr-HR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plesni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studio “Illusion” 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svojim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dirty="0" err="1">
                <a:solidFill>
                  <a:schemeClr val="bg1">
                    <a:lumMod val="65000"/>
                  </a:schemeClr>
                </a:solidFill>
              </a:rPr>
              <a:t>aktivnostima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r-H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67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2533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73F5178-C565-43BA-B724-9781DCC03631}" type="slidenum">
              <a:rPr lang="hr-HR">
                <a:latin typeface="Arial" pitchFamily="34" charset="0"/>
              </a:rPr>
              <a:pPr>
                <a:defRPr/>
              </a:pPr>
              <a:t>23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748712" cy="1282700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smtClean="0">
                <a:solidFill>
                  <a:srgbClr val="FF3300"/>
                </a:solidFill>
                <a:latin typeface="Arial" charset="0"/>
                <a:cs typeface="Arial" charset="0"/>
              </a:rPr>
              <a:t>USPJEH UČENIKA RAZREDNE NASTAVE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248150"/>
          </a:xfrm>
        </p:spPr>
        <p:txBody>
          <a:bodyPr>
            <a:normAutofit/>
          </a:bodyPr>
          <a:lstStyle/>
          <a:p>
            <a:r>
              <a:rPr lang="hr-HR" sz="3000" b="1" dirty="0" smtClean="0">
                <a:latin typeface="Arial" charset="0"/>
                <a:cs typeface="Arial" charset="0"/>
              </a:rPr>
              <a:t>ocjenjeno 244 </a:t>
            </a:r>
            <a:r>
              <a:rPr lang="hr-HR" sz="1600" b="1" dirty="0" smtClean="0">
                <a:latin typeface="Arial" charset="0"/>
                <a:cs typeface="Arial" charset="0"/>
              </a:rPr>
              <a:t>(prije 252)</a:t>
            </a:r>
            <a:r>
              <a:rPr lang="hr-HR" sz="3000" b="1" dirty="0" smtClean="0">
                <a:latin typeface="Arial" charset="0"/>
                <a:cs typeface="Arial" charset="0"/>
              </a:rPr>
              <a:t> učenika </a:t>
            </a:r>
          </a:p>
          <a:p>
            <a:r>
              <a:rPr lang="hr-HR" sz="3000" b="1" dirty="0" smtClean="0">
                <a:latin typeface="Arial" charset="0"/>
                <a:cs typeface="Arial" charset="0"/>
              </a:rPr>
              <a:t>odličnih 221 ( 90,57%) </a:t>
            </a:r>
            <a:r>
              <a:rPr lang="hr-HR" sz="1600" b="1" dirty="0" smtClean="0">
                <a:latin typeface="Arial" charset="0"/>
                <a:cs typeface="Arial" charset="0"/>
              </a:rPr>
              <a:t>(prije 212  (84,13 </a:t>
            </a:r>
            <a:r>
              <a:rPr lang="hr-HR" sz="1600" b="1" dirty="0">
                <a:latin typeface="Arial" charset="0"/>
                <a:cs typeface="Arial" charset="0"/>
              </a:rPr>
              <a:t>%) </a:t>
            </a:r>
            <a:r>
              <a:rPr lang="hr-HR" sz="1600" b="1" dirty="0" smtClean="0">
                <a:latin typeface="Arial" charset="0"/>
                <a:cs typeface="Arial" charset="0"/>
              </a:rPr>
              <a:t>– </a:t>
            </a:r>
            <a:r>
              <a:rPr lang="hr-HR" b="1" dirty="0" smtClean="0">
                <a:latin typeface="Arial" charset="0"/>
                <a:cs typeface="Arial" charset="0"/>
              </a:rPr>
              <a:t>137 sa prosjekom 5,0</a:t>
            </a:r>
            <a:r>
              <a:rPr lang="hr-HR" sz="3000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124)</a:t>
            </a:r>
          </a:p>
          <a:p>
            <a:r>
              <a:rPr lang="hr-HR" sz="3000" b="1" dirty="0" smtClean="0">
                <a:latin typeface="Arial" charset="0"/>
                <a:cs typeface="Arial" charset="0"/>
              </a:rPr>
              <a:t>vrlo dobrih 21 (8,61%)  </a:t>
            </a:r>
            <a:r>
              <a:rPr lang="hr-HR" sz="1600" b="1" dirty="0" smtClean="0">
                <a:latin typeface="Arial" charset="0"/>
                <a:cs typeface="Arial" charset="0"/>
              </a:rPr>
              <a:t>(prije 36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 smtClean="0">
                <a:latin typeface="Arial" charset="0"/>
                <a:cs typeface="Arial" charset="0"/>
              </a:rPr>
              <a:t>14,29 </a:t>
            </a:r>
            <a:r>
              <a:rPr lang="hr-HR" sz="1600" b="1" dirty="0">
                <a:latin typeface="Arial" charset="0"/>
                <a:cs typeface="Arial" charset="0"/>
              </a:rPr>
              <a:t>%)</a:t>
            </a:r>
            <a:endParaRPr lang="hr-HR" sz="1600" b="1" dirty="0" smtClean="0">
              <a:latin typeface="Arial" charset="0"/>
              <a:cs typeface="Arial" charset="0"/>
            </a:endParaRPr>
          </a:p>
          <a:p>
            <a:r>
              <a:rPr lang="hr-HR" sz="3000" b="1" dirty="0" smtClean="0">
                <a:latin typeface="Arial" charset="0"/>
                <a:cs typeface="Arial" charset="0"/>
              </a:rPr>
              <a:t>Dobrih 2  (0,82%) </a:t>
            </a:r>
            <a:r>
              <a:rPr lang="hr-HR" sz="1600" b="1" dirty="0" smtClean="0">
                <a:latin typeface="Arial" charset="0"/>
                <a:cs typeface="Arial" charset="0"/>
              </a:rPr>
              <a:t>(prije 4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 smtClean="0">
                <a:latin typeface="Arial" charset="0"/>
                <a:cs typeface="Arial" charset="0"/>
              </a:rPr>
              <a:t>1,59 %)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b="1" dirty="0" smtClean="0">
                <a:latin typeface="Arial" charset="0"/>
                <a:cs typeface="Arial" charset="0"/>
              </a:rPr>
              <a:t>dovoljnih 0 </a:t>
            </a:r>
            <a:r>
              <a:rPr lang="hr-HR" sz="1600" b="1" dirty="0" smtClean="0">
                <a:latin typeface="Arial" charset="0"/>
                <a:cs typeface="Arial" charset="0"/>
              </a:rPr>
              <a:t>(prije 0)</a:t>
            </a:r>
          </a:p>
          <a:p>
            <a:r>
              <a:rPr lang="hr-HR" sz="3000" b="1" dirty="0" smtClean="0">
                <a:latin typeface="Arial" charset="0"/>
                <a:cs typeface="Arial" charset="0"/>
              </a:rPr>
              <a:t>nedovoljni 0  </a:t>
            </a:r>
            <a:r>
              <a:rPr lang="hr-HR" sz="1600" b="1" dirty="0" smtClean="0">
                <a:latin typeface="Arial" charset="0"/>
                <a:cs typeface="Arial" charset="0"/>
              </a:rPr>
              <a:t>(prije 1 (0,38%) )</a:t>
            </a:r>
            <a:r>
              <a:rPr lang="hr-HR" sz="3000" b="1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hr-HR" sz="3000" b="1" dirty="0" smtClean="0">
                <a:latin typeface="Arial" charset="0"/>
                <a:cs typeface="Arial" charset="0"/>
              </a:rPr>
              <a:t>srednja ocjena 4,82  </a:t>
            </a:r>
            <a:r>
              <a:rPr lang="hr-HR" sz="1600" b="1" dirty="0" smtClean="0">
                <a:latin typeface="Arial" charset="0"/>
                <a:cs typeface="Arial" charset="0"/>
              </a:rPr>
              <a:t>(prije </a:t>
            </a:r>
            <a:r>
              <a:rPr lang="hr-HR" sz="1600" b="1" dirty="0">
                <a:latin typeface="Arial" charset="0"/>
                <a:cs typeface="Arial" charset="0"/>
              </a:rPr>
              <a:t>4,75)</a:t>
            </a:r>
            <a:endParaRPr lang="hr-HR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2969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3557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FCF10E8-1969-44D6-A809-EA137FD9475F}" type="slidenum">
              <a:rPr lang="hr-HR">
                <a:latin typeface="Arial" pitchFamily="34" charset="0"/>
              </a:rPr>
              <a:pPr>
                <a:defRPr/>
              </a:pPr>
              <a:t>24</a:t>
            </a:fld>
            <a:endParaRPr lang="hr-HR">
              <a:latin typeface="Arial" pitchFamily="34" charset="0"/>
            </a:endParaRPr>
          </a:p>
        </p:txBody>
      </p:sp>
      <p:pic>
        <p:nvPicPr>
          <p:cNvPr id="29702" name="Picture 4" descr="j00889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013325"/>
            <a:ext cx="12684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3518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6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DIJAGRAM USPJEHA UČENIKA </a:t>
            </a:r>
            <a:br>
              <a:rPr lang="hr-HR" sz="36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6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RAZREDNE NASTAVE</a:t>
            </a:r>
          </a:p>
        </p:txBody>
      </p:sp>
      <p:graphicFrame>
        <p:nvGraphicFramePr>
          <p:cNvPr id="30725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857250" y="3087688"/>
          <a:ext cx="3563938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9" r:id="rId4" imgW="4041998" imgH="2225233" progId="Excel.Sheet.8">
                  <p:embed/>
                </p:oleObj>
              </mc:Choice>
              <mc:Fallback>
                <p:oleObj r:id="rId4" imgW="4041998" imgH="2225233" progId="Excel.Sheet.8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87688"/>
                        <a:ext cx="3563938" cy="196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Rezervirano mjesto podnožj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4581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B00481-5D94-422E-8C5D-ED85F4B89C04}" type="slidenum">
              <a:rPr lang="hr-HR">
                <a:latin typeface="Arial" pitchFamily="34" charset="0"/>
              </a:rPr>
              <a:pPr>
                <a:defRPr/>
              </a:pPr>
              <a:t>25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627551"/>
              </p:ext>
            </p:extLst>
          </p:nvPr>
        </p:nvGraphicFramePr>
        <p:xfrm>
          <a:off x="675860" y="1628799"/>
          <a:ext cx="8144289" cy="459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5" y="260648"/>
            <a:ext cx="3086151" cy="37274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RANG ODJELA PREMA SREDNJOJ OCJENI U RAZREDNOJ NASTAVI</a:t>
            </a:r>
          </a:p>
        </p:txBody>
      </p:sp>
      <p:graphicFrame>
        <p:nvGraphicFramePr>
          <p:cNvPr id="261214" name="Group 21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0311584"/>
              </p:ext>
            </p:extLst>
          </p:nvPr>
        </p:nvGraphicFramePr>
        <p:xfrm>
          <a:off x="3923927" y="476672"/>
          <a:ext cx="4723289" cy="5512106"/>
        </p:xfrm>
        <a:graphic>
          <a:graphicData uri="http://schemas.openxmlformats.org/drawingml/2006/table">
            <a:tbl>
              <a:tblPr/>
              <a:tblGrid>
                <a:gridCol w="155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Odjel</a:t>
                      </a:r>
                      <a:endParaRPr kumimoji="0" lang="hr-H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Prosječna ocjena</a:t>
                      </a:r>
                      <a:endParaRPr kumimoji="0" lang="hr-H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8" marR="91438" marT="45718" marB="457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4,93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4.a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1.b, 3.b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4,88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2.a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4,87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3.a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1.c, 3.c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2.b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4,82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2.c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4,78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4.b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4,67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915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hr-HR" sz="28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</a:t>
                      </a:r>
                      <a:endParaRPr lang="hr-HR" sz="2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4.c</a:t>
                      </a:r>
                      <a:endParaRPr lang="hr-HR" sz="2800" b="1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  <a:endParaRPr lang="hr-HR" sz="2800" b="1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80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566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638CAE8-C5E1-47F3-806D-26A8A8300DE4}" type="slidenum">
              <a:rPr lang="hr-HR">
                <a:latin typeface="Arial" pitchFamily="34" charset="0"/>
              </a:rPr>
              <a:pPr>
                <a:defRPr/>
              </a:pPr>
              <a:t>26</a:t>
            </a:fld>
            <a:endParaRPr lang="hr-HR">
              <a:latin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3930"/>
            <a:ext cx="3449284" cy="2586963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USPJEH UČENIKA PREDMETNE NASTAVE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81075"/>
            <a:ext cx="8785225" cy="5688013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latin typeface="Arial" charset="0"/>
                <a:cs typeface="Arial" charset="0"/>
              </a:rPr>
              <a:t>ocjenjeno 256 </a:t>
            </a:r>
            <a:r>
              <a:rPr lang="hr-HR" sz="1600" b="1" dirty="0" smtClean="0">
                <a:latin typeface="Arial" charset="0"/>
                <a:cs typeface="Arial" charset="0"/>
              </a:rPr>
              <a:t>(prije 280)</a:t>
            </a:r>
            <a:r>
              <a:rPr lang="hr-HR" sz="2800" b="1" dirty="0" smtClean="0">
                <a:latin typeface="Arial" charset="0"/>
                <a:cs typeface="Arial" charset="0"/>
              </a:rPr>
              <a:t> učenika </a:t>
            </a:r>
            <a:endParaRPr lang="hr-HR" sz="1800" b="1" dirty="0" smtClean="0">
              <a:latin typeface="Arial" charset="0"/>
              <a:cs typeface="Arial" charset="0"/>
            </a:endParaRPr>
          </a:p>
          <a:p>
            <a:r>
              <a:rPr lang="hr-HR" sz="2800" b="1" dirty="0" smtClean="0">
                <a:latin typeface="Arial" charset="0"/>
                <a:cs typeface="Arial" charset="0"/>
              </a:rPr>
              <a:t>odličnih 127 (49,61%)  </a:t>
            </a:r>
            <a:r>
              <a:rPr lang="hr-HR" sz="1600" b="1" dirty="0" smtClean="0">
                <a:latin typeface="Arial" charset="0"/>
                <a:cs typeface="Arial" charset="0"/>
              </a:rPr>
              <a:t>(prije 132 (47,14%)</a:t>
            </a:r>
            <a:r>
              <a:rPr lang="hr-HR" sz="2800" b="1" dirty="0" smtClean="0">
                <a:latin typeface="Arial" charset="0"/>
                <a:cs typeface="Arial" charset="0"/>
              </a:rPr>
              <a:t> 46 s prosjekom 5,0 </a:t>
            </a:r>
            <a:r>
              <a:rPr lang="hr-HR" sz="1600" b="1" dirty="0" smtClean="0">
                <a:latin typeface="Arial" charset="0"/>
                <a:cs typeface="Arial" charset="0"/>
              </a:rPr>
              <a:t>(prije 43)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vrlo dobrih 98 (38,28%) </a:t>
            </a:r>
            <a:r>
              <a:rPr lang="hr-HR" sz="1600" b="1" dirty="0" smtClean="0">
                <a:latin typeface="Arial" charset="0"/>
                <a:cs typeface="Arial" charset="0"/>
              </a:rPr>
              <a:t>(prije 118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 smtClean="0">
                <a:latin typeface="Arial" charset="0"/>
                <a:cs typeface="Arial" charset="0"/>
              </a:rPr>
              <a:t>42,14 </a:t>
            </a:r>
            <a:r>
              <a:rPr lang="hr-HR" sz="1600" b="1" dirty="0">
                <a:latin typeface="Arial" charset="0"/>
                <a:cs typeface="Arial" charset="0"/>
              </a:rPr>
              <a:t>%)</a:t>
            </a:r>
            <a:endParaRPr lang="hr-HR" sz="1600" b="1" dirty="0" smtClean="0">
              <a:latin typeface="Arial" charset="0"/>
              <a:cs typeface="Arial" charset="0"/>
            </a:endParaRPr>
          </a:p>
          <a:p>
            <a:r>
              <a:rPr lang="hr-HR" sz="2800" b="1" dirty="0" smtClean="0">
                <a:latin typeface="Arial" charset="0"/>
                <a:cs typeface="Arial" charset="0"/>
              </a:rPr>
              <a:t>Dobrih 30 (11,72%) </a:t>
            </a:r>
            <a:r>
              <a:rPr lang="hr-HR" sz="1600" b="1" dirty="0" smtClean="0">
                <a:latin typeface="Arial" charset="0"/>
                <a:cs typeface="Arial" charset="0"/>
              </a:rPr>
              <a:t>(prije 30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 smtClean="0">
                <a:latin typeface="Arial" charset="0"/>
                <a:cs typeface="Arial" charset="0"/>
              </a:rPr>
              <a:t>10,71 %)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>
                <a:latin typeface="Arial" charset="0"/>
                <a:cs typeface="Arial" charset="0"/>
              </a:rPr>
              <a:t>dovoljnih 0  </a:t>
            </a:r>
            <a:r>
              <a:rPr lang="hr-HR" sz="1600" b="1" dirty="0" smtClean="0">
                <a:latin typeface="Arial" charset="0"/>
                <a:cs typeface="Arial" charset="0"/>
              </a:rPr>
              <a:t>(prije 0)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b="1" dirty="0" smtClean="0">
                <a:latin typeface="Arial" charset="0"/>
                <a:cs typeface="Arial" charset="0"/>
              </a:rPr>
              <a:t>Nedovoljnih (ponavljača) 0 </a:t>
            </a:r>
            <a:r>
              <a:rPr lang="hr-HR" sz="1600" b="1" dirty="0" smtClean="0">
                <a:latin typeface="Arial" charset="0"/>
                <a:cs typeface="Arial" charset="0"/>
              </a:rPr>
              <a:t>(prije 0)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Dodatni rad s učenicima </a:t>
            </a:r>
            <a:r>
              <a:rPr lang="hr-HR" sz="2800" b="1" dirty="0">
                <a:latin typeface="Arial" charset="0"/>
                <a:cs typeface="Arial" charset="0"/>
              </a:rPr>
              <a:t>8</a:t>
            </a:r>
            <a:r>
              <a:rPr lang="hr-HR" sz="2800" b="1" dirty="0" smtClean="0">
                <a:latin typeface="Arial" charset="0"/>
                <a:cs typeface="Arial" charset="0"/>
              </a:rPr>
              <a:t> učenika 11 negativnih ocjene </a:t>
            </a:r>
            <a:r>
              <a:rPr lang="hr-HR" sz="1600" b="1" dirty="0" smtClean="0">
                <a:latin typeface="Arial" charset="0"/>
                <a:cs typeface="Arial" charset="0"/>
              </a:rPr>
              <a:t>(prije </a:t>
            </a:r>
            <a:r>
              <a:rPr lang="hr-HR" sz="1600" b="1" dirty="0">
                <a:latin typeface="Arial" charset="0"/>
                <a:cs typeface="Arial" charset="0"/>
              </a:rPr>
              <a:t>15 </a:t>
            </a:r>
            <a:r>
              <a:rPr lang="hr-HR" sz="1600" b="1" dirty="0" smtClean="0">
                <a:latin typeface="Arial" charset="0"/>
                <a:cs typeface="Arial" charset="0"/>
              </a:rPr>
              <a:t>i 22 negativnih)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Popravni ispiti 0 (prije 5 učenika)</a:t>
            </a:r>
            <a:endParaRPr lang="hr-HR" sz="1600" b="1" dirty="0" smtClean="0">
              <a:latin typeface="Arial" charset="0"/>
              <a:cs typeface="Arial" charset="0"/>
            </a:endParaRPr>
          </a:p>
          <a:p>
            <a:r>
              <a:rPr lang="hr-HR" sz="2800" b="1" dirty="0" smtClean="0">
                <a:latin typeface="Arial" charset="0"/>
                <a:cs typeface="Arial" charset="0"/>
              </a:rPr>
              <a:t>srednja ocjena 4,30 (prije 4,31)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hr-HR" sz="1600" b="1" dirty="0" smtClean="0">
              <a:latin typeface="Comic Sans MS" pitchFamily="66" charset="0"/>
            </a:endParaRPr>
          </a:p>
        </p:txBody>
      </p:sp>
      <p:sp>
        <p:nvSpPr>
          <p:cNvPr id="3277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662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7495D52-2A36-4583-BF61-B70B5F8D30D1}" type="slidenum">
              <a:rPr lang="hr-HR">
                <a:latin typeface="Arial" pitchFamily="34" charset="0"/>
              </a:rPr>
              <a:pPr>
                <a:defRPr/>
              </a:pPr>
              <a:t>27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94719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DIJAGRAM USPJEHA UČENIKA</a:t>
            </a:r>
            <a:br>
              <a:rPr lang="hr-HR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PREDMETNE NASTAVE</a:t>
            </a:r>
          </a:p>
        </p:txBody>
      </p:sp>
      <p:sp>
        <p:nvSpPr>
          <p:cNvPr id="3379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765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00924C3-C2F9-479E-BCEA-66E856B53494}" type="slidenum">
              <a:rPr lang="hr-HR">
                <a:latin typeface="Arial" pitchFamily="34" charset="0"/>
              </a:rPr>
              <a:pPr>
                <a:defRPr/>
              </a:pPr>
              <a:t>28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26292"/>
              </p:ext>
            </p:extLst>
          </p:nvPr>
        </p:nvGraphicFramePr>
        <p:xfrm>
          <a:off x="467544" y="1412775"/>
          <a:ext cx="8208912" cy="48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3168650" cy="2736155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RANG ODJELA PREMA SREDNJOJ OCJENI U PREDMETNOJ NASTAVI</a:t>
            </a:r>
          </a:p>
        </p:txBody>
      </p:sp>
      <p:graphicFrame>
        <p:nvGraphicFramePr>
          <p:cNvPr id="8" name="Rezervirano mjesto tablice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40001392"/>
              </p:ext>
            </p:extLst>
          </p:nvPr>
        </p:nvGraphicFramePr>
        <p:xfrm>
          <a:off x="3635896" y="332656"/>
          <a:ext cx="4968551" cy="5246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243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  <a:endParaRPr lang="hr-H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pitchFamily="34" charset="0"/>
                          <a:cs typeface="Arial" pitchFamily="34" charset="0"/>
                        </a:rPr>
                        <a:t>Razred</a:t>
                      </a:r>
                      <a:endParaRPr lang="hr-H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latin typeface="Arial" pitchFamily="34" charset="0"/>
                          <a:cs typeface="Arial" pitchFamily="34" charset="0"/>
                        </a:rPr>
                        <a:t>Prosječna ocjena</a:t>
                      </a:r>
                      <a:endParaRPr lang="hr-HR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4,61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4,44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4,43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4,41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4,34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5.c, 8.a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4,25</a:t>
                      </a:r>
                      <a:endParaRPr lang="hr-HR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6.c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4,16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4,15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7.c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4,14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hr-HR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</a:t>
                      </a:r>
                      <a:endParaRPr lang="hr-HR" sz="24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8.c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4,11</a:t>
                      </a:r>
                      <a:endParaRPr lang="hr-HR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81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8738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492A1F9-7CB0-4E80-BF39-322063DDDE26}" type="slidenum">
              <a:rPr lang="hr-HR">
                <a:latin typeface="Arial" pitchFamily="34" charset="0"/>
              </a:rPr>
              <a:pPr>
                <a:defRPr/>
              </a:pPr>
              <a:t>29</a:t>
            </a:fld>
            <a:endParaRPr lang="hr-HR">
              <a:latin typeface="Arial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7" y="3140968"/>
            <a:ext cx="3231491" cy="216024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323528" y="271339"/>
            <a:ext cx="7772400" cy="711547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BROJ UČENIKA</a:t>
            </a:r>
          </a:p>
        </p:txBody>
      </p:sp>
      <p:sp>
        <p:nvSpPr>
          <p:cNvPr id="8197" name="Rezervirano mjesto sadržaja 2"/>
          <p:cNvSpPr>
            <a:spLocks noGrp="1"/>
          </p:cNvSpPr>
          <p:nvPr>
            <p:ph idx="1"/>
          </p:nvPr>
        </p:nvSpPr>
        <p:spPr>
          <a:xfrm>
            <a:off x="236900" y="1102302"/>
            <a:ext cx="7945656" cy="5207017"/>
          </a:xfrm>
        </p:spPr>
        <p:txBody>
          <a:bodyPr/>
          <a:lstStyle/>
          <a:p>
            <a:pPr eaLnBrk="1" hangingPunct="1"/>
            <a:r>
              <a:rPr lang="hr-HR" sz="3600" b="1" dirty="0" smtClean="0">
                <a:latin typeface="Arial" charset="0"/>
                <a:cs typeface="Arial" charset="0"/>
              </a:rPr>
              <a:t>500 UČENIKA </a:t>
            </a:r>
            <a:r>
              <a:rPr lang="hr-HR" sz="2000" b="1" dirty="0" smtClean="0">
                <a:latin typeface="Arial" charset="0"/>
                <a:cs typeface="Arial" charset="0"/>
              </a:rPr>
              <a:t>(prije 532)  - manje 32</a:t>
            </a:r>
          </a:p>
          <a:p>
            <a:pPr eaLnBrk="1" hangingPunct="1"/>
            <a:r>
              <a:rPr lang="hr-HR" sz="3600" b="1" dirty="0" smtClean="0">
                <a:latin typeface="Arial" charset="0"/>
                <a:cs typeface="Arial" charset="0"/>
              </a:rPr>
              <a:t>dječaka 265 </a:t>
            </a:r>
            <a:r>
              <a:rPr lang="hr-HR" sz="2000" b="1" dirty="0" smtClean="0">
                <a:latin typeface="Arial" charset="0"/>
                <a:cs typeface="Arial" charset="0"/>
              </a:rPr>
              <a:t>(prije 285)</a:t>
            </a:r>
          </a:p>
          <a:p>
            <a:pPr eaLnBrk="1" hangingPunct="1"/>
            <a:r>
              <a:rPr lang="hr-HR" sz="3600" b="1" dirty="0" smtClean="0">
                <a:latin typeface="Arial" charset="0"/>
                <a:cs typeface="Arial" charset="0"/>
              </a:rPr>
              <a:t>djevojčica 235 </a:t>
            </a:r>
            <a:r>
              <a:rPr lang="hr-HR" sz="2000" b="1" dirty="0" smtClean="0">
                <a:latin typeface="Arial" charset="0"/>
                <a:cs typeface="Arial" charset="0"/>
              </a:rPr>
              <a:t>(prije 247)</a:t>
            </a:r>
          </a:p>
          <a:p>
            <a:pPr eaLnBrk="1" hangingPunct="1"/>
            <a:endParaRPr lang="hr-HR" sz="36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hr-HR" sz="3600" b="1" dirty="0" smtClean="0">
              <a:latin typeface="Arial" charset="0"/>
              <a:cs typeface="Arial" charset="0"/>
            </a:endParaRPr>
          </a:p>
          <a:p>
            <a:pPr eaLnBrk="1" hangingPunct="1"/>
            <a:endParaRPr lang="hr-HR" sz="3600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hr-HR" sz="3600" b="1" dirty="0" smtClean="0">
                <a:latin typeface="Arial" charset="0"/>
                <a:cs typeface="Arial" charset="0"/>
              </a:rPr>
              <a:t>RN 244 učenika (144 M + 100 Ž)</a:t>
            </a:r>
          </a:p>
          <a:p>
            <a:pPr eaLnBrk="1" hangingPunct="1"/>
            <a:r>
              <a:rPr lang="hr-HR" sz="3600" b="1" dirty="0" smtClean="0">
                <a:latin typeface="Arial" charset="0"/>
                <a:cs typeface="Arial" charset="0"/>
              </a:rPr>
              <a:t>PN 256 učenika (121 M  + 135 Ž)</a:t>
            </a:r>
          </a:p>
        </p:txBody>
      </p:sp>
      <p:sp>
        <p:nvSpPr>
          <p:cNvPr id="8195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4101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425E3EF-AD4E-4245-BDB5-54CA5642306F}" type="slidenum">
              <a:rPr lang="hr-HR"/>
              <a:pPr>
                <a:defRPr/>
              </a:pPr>
              <a:t>3</a:t>
            </a:fld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529" y="1844824"/>
            <a:ext cx="3744417" cy="280831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pPr eaLnBrk="1" hangingPunct="1"/>
            <a: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USPJEH UČENIKA SVEUKUPNO U </a:t>
            </a:r>
            <a:b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RAZREDNOJ  I PREDMETNOJ NASTAVI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392613"/>
          </a:xfrm>
        </p:spPr>
        <p:txBody>
          <a:bodyPr/>
          <a:lstStyle/>
          <a:p>
            <a:r>
              <a:rPr lang="hr-HR" sz="2800" b="1" dirty="0" smtClean="0">
                <a:latin typeface="Arial" charset="0"/>
                <a:cs typeface="Arial" charset="0"/>
              </a:rPr>
              <a:t>ocjenjeno ukupno 532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532)</a:t>
            </a:r>
            <a:r>
              <a:rPr lang="hr-HR" b="1" dirty="0" smtClean="0">
                <a:latin typeface="Arial" charset="0"/>
                <a:cs typeface="Arial" charset="0"/>
              </a:rPr>
              <a:t> učenika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odličnih 348 (69,70%)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344 </a:t>
            </a:r>
            <a:r>
              <a:rPr lang="hr-HR" sz="1600" b="1" dirty="0">
                <a:latin typeface="Arial" charset="0"/>
                <a:cs typeface="Arial" charset="0"/>
              </a:rPr>
              <a:t>(</a:t>
            </a:r>
            <a:r>
              <a:rPr lang="hr-HR" sz="1600" b="1" dirty="0" smtClean="0">
                <a:latin typeface="Arial" charset="0"/>
                <a:cs typeface="Arial" charset="0"/>
              </a:rPr>
              <a:t>64,66 %)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sa 5,0  183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167)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vrlo dobrih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23,80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hr-HR" sz="1600" b="1" dirty="0" smtClean="0">
                <a:latin typeface="Arial" charset="0"/>
                <a:cs typeface="Arial" charset="0"/>
              </a:rPr>
              <a:t> (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28,</a:t>
            </a:r>
            <a:r>
              <a:rPr lang="hr-H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hr-HR" sz="1600" b="1" dirty="0" smtClean="0">
                <a:latin typeface="Arial" charset="0"/>
                <a:cs typeface="Arial" charset="0"/>
              </a:rPr>
              <a:t> %)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Dobrih 32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34 (6,39 %)</a:t>
            </a:r>
          </a:p>
          <a:p>
            <a:pPr eaLnBrk="1" hangingPunct="1"/>
            <a:r>
              <a:rPr lang="hr-HR" sz="2800" b="1" dirty="0" smtClean="0">
                <a:latin typeface="Arial" charset="0"/>
                <a:cs typeface="Arial" charset="0"/>
              </a:rPr>
              <a:t>dovoljnih 0</a:t>
            </a:r>
            <a:r>
              <a:rPr lang="hr-HR" b="1" dirty="0" smtClean="0">
                <a:latin typeface="Arial" charset="0"/>
                <a:cs typeface="Arial" charset="0"/>
              </a:rPr>
              <a:t>  </a:t>
            </a:r>
            <a:r>
              <a:rPr lang="hr-HR" sz="1600" b="1" dirty="0" smtClean="0">
                <a:latin typeface="Arial" charset="0"/>
                <a:cs typeface="Arial" charset="0"/>
              </a:rPr>
              <a:t>(prije 0)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Nedovoljnih 0  </a:t>
            </a:r>
            <a:r>
              <a:rPr lang="hr-HR" sz="1600" b="1" dirty="0" smtClean="0">
                <a:latin typeface="Arial" charset="0"/>
                <a:cs typeface="Arial" charset="0"/>
              </a:rPr>
              <a:t>(prije 0 )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hr-HR" sz="2800" b="1" dirty="0" smtClean="0">
                <a:latin typeface="Arial" charset="0"/>
                <a:cs typeface="Arial" charset="0"/>
              </a:rPr>
              <a:t>srednja ocjena 4,56</a:t>
            </a:r>
            <a:r>
              <a:rPr lang="hr-HR" b="1" dirty="0" smtClean="0">
                <a:latin typeface="Arial" charset="0"/>
                <a:cs typeface="Arial" charset="0"/>
              </a:rPr>
              <a:t> </a:t>
            </a:r>
            <a:r>
              <a:rPr lang="hr-HR" sz="1600" b="1" dirty="0" smtClean="0">
                <a:latin typeface="Arial" charset="0"/>
                <a:cs typeface="Arial" charset="0"/>
              </a:rPr>
              <a:t>(prije 4,53)</a:t>
            </a:r>
          </a:p>
          <a:p>
            <a:pPr eaLnBrk="1" hangingPunct="1"/>
            <a:endParaRPr lang="hr-HR" sz="1600" b="1" dirty="0" smtClean="0">
              <a:latin typeface="Comic Sans MS" pitchFamily="66" charset="0"/>
            </a:endParaRPr>
          </a:p>
          <a:p>
            <a:pPr eaLnBrk="1" hangingPunct="1"/>
            <a:endParaRPr lang="hr-HR" sz="1600" b="1" dirty="0" smtClean="0">
              <a:latin typeface="Comic Sans MS" pitchFamily="66" charset="0"/>
            </a:endParaRPr>
          </a:p>
        </p:txBody>
      </p:sp>
      <p:sp>
        <p:nvSpPr>
          <p:cNvPr id="3584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29701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C7CA779-00B4-4E82-8738-715C58CE10D7}" type="slidenum">
              <a:rPr lang="hr-HR">
                <a:latin typeface="Arial" pitchFamily="34" charset="0"/>
              </a:rPr>
              <a:pPr>
                <a:defRPr/>
              </a:pPr>
              <a:t>30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slov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pPr eaLnBrk="1" hangingPunct="1"/>
            <a: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DIJAGRAM USPJEHA </a:t>
            </a:r>
            <a:b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RAZREDNE I PREDMETNE NASTAVE</a:t>
            </a:r>
            <a:endParaRPr lang="hr-HR" sz="3200" smtClean="0">
              <a:latin typeface="Arial" charset="0"/>
              <a:cs typeface="Arial" charset="0"/>
            </a:endParaRPr>
          </a:p>
        </p:txBody>
      </p:sp>
      <p:sp>
        <p:nvSpPr>
          <p:cNvPr id="36867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0724" name="Rezervirano mjesto broja slajda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16ED260-E718-426D-A763-98506D25F473}" type="slidenum">
              <a:rPr lang="hr-HR">
                <a:latin typeface="Arial" pitchFamily="34" charset="0"/>
              </a:rPr>
              <a:pPr>
                <a:defRPr/>
              </a:pPr>
              <a:t>31</a:t>
            </a:fld>
            <a:endParaRPr lang="hr-HR">
              <a:latin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317612"/>
              </p:ext>
            </p:extLst>
          </p:nvPr>
        </p:nvGraphicFramePr>
        <p:xfrm>
          <a:off x="611560" y="1700807"/>
          <a:ext cx="7920880" cy="4523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813800" cy="792163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VLADANJE UČENIKA, PEDAGOŠKE MJERE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569325" cy="4968875"/>
          </a:xfrm>
        </p:spPr>
        <p:txBody>
          <a:bodyPr>
            <a:normAutofit/>
          </a:bodyPr>
          <a:lstStyle/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Uzorno  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354  70% 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(prije 307 - 58%)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Dobro  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140   28%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(prije 212  - 40%)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Loše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>
                <a:latin typeface="Arial" pitchFamily="34" charset="0"/>
                <a:cs typeface="Arial" pitchFamily="34" charset="0"/>
              </a:rPr>
              <a:t>6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     2%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1800" b="1" dirty="0" smtClean="0">
                <a:latin typeface="Arial" pitchFamily="34" charset="0"/>
                <a:cs typeface="Arial" pitchFamily="34" charset="0"/>
              </a:rPr>
              <a:t>(prije 10 - 2%)</a:t>
            </a: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Pohvala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razrednika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za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odli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usp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jeh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(5,0)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uzorno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Arial" pitchFamily="34" charset="0"/>
                <a:cs typeface="Arial" pitchFamily="34" charset="0"/>
              </a:rPr>
              <a:t>vladanje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RN</a:t>
            </a: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  (260 učenika)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opomena razrednika 15 učenika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ukor RV 1 učenika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2400" b="1" dirty="0" smtClean="0">
                <a:latin typeface="Arial" pitchFamily="34" charset="0"/>
                <a:cs typeface="Arial" pitchFamily="34" charset="0"/>
              </a:rPr>
              <a:t>Strogi ukor UV 3 učenik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hr-HR" sz="2400" b="1" dirty="0" smtClean="0">
              <a:latin typeface="Arial" pitchFamily="34" charset="0"/>
              <a:cs typeface="Arial" pitchFamily="34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sz="2400" b="1" dirty="0" smtClean="0">
              <a:latin typeface="Comic Sans MS" pitchFamily="66" charset="0"/>
            </a:endParaRPr>
          </a:p>
          <a:p>
            <a:pPr marL="533400" indent="-53340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sz="2400" dirty="0" smtClean="0">
              <a:latin typeface="Comic Sans MS" pitchFamily="66" charset="0"/>
            </a:endParaRPr>
          </a:p>
        </p:txBody>
      </p:sp>
      <p:sp>
        <p:nvSpPr>
          <p:cNvPr id="3789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174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4B33747-FD84-47FC-8B5D-ABF1B2622CF4}" type="slidenum">
              <a:rPr lang="hr-HR">
                <a:latin typeface="Arial" pitchFamily="34" charset="0"/>
              </a:rPr>
              <a:pPr>
                <a:defRPr/>
              </a:pPr>
              <a:t>32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NEGATIVNE OCJENE PO PREDMETIMA (dopunski rad)</a:t>
            </a:r>
            <a:endParaRPr lang="hr-HR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HJ, M, F – 2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K, - 3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B, Po – 1  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hr-H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Ukupno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negativn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ocjen</a:t>
            </a:r>
            <a:r>
              <a:rPr lang="hr-H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kod 8 učenika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33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7424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3168650" cy="561975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200" b="1" smtClean="0">
                <a:solidFill>
                  <a:srgbClr val="FF3300"/>
                </a:solidFill>
                <a:latin typeface="Arial" charset="0"/>
                <a:cs typeface="Arial" charset="0"/>
              </a:rPr>
              <a:t>IZOSTANCI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22326"/>
            <a:ext cx="3240087" cy="52705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Izostanci ukupno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28 171(prije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29 357 )</a:t>
            </a: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 9 612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(prije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998)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 18 559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(prije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359)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Neopravdani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 (prije 63)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RN 7 (prije 5)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 179 (prije 58)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hr-HR" sz="2000" b="1" dirty="0" smtClean="0">
              <a:latin typeface="Comic Sans MS" pitchFamily="66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endParaRPr lang="hr-HR" sz="2800" b="1" dirty="0" smtClean="0">
              <a:latin typeface="Comic Sans MS" pitchFamily="66" charset="0"/>
            </a:endParaRPr>
          </a:p>
        </p:txBody>
      </p:sp>
      <p:graphicFrame>
        <p:nvGraphicFramePr>
          <p:cNvPr id="282782" name="Group 118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7160845"/>
              </p:ext>
            </p:extLst>
          </p:nvPr>
        </p:nvGraphicFramePr>
        <p:xfrm>
          <a:off x="3203848" y="352587"/>
          <a:ext cx="5616623" cy="4934616"/>
        </p:xfrm>
        <a:graphic>
          <a:graphicData uri="http://schemas.openxmlformats.org/drawingml/2006/table">
            <a:tbl>
              <a:tblPr/>
              <a:tblGrid>
                <a:gridCol w="7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Rang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Odjel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Broj sati neopravdanih izostanaka</a:t>
                      </a:r>
                      <a:endParaRPr kumimoji="0" lang="hr-H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8.b 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8.a 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8.c 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7.c 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5.a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4.c, 6.c, 7.b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3.c, 5.c, 6.b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2.c, 4.b, 5.b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</a:txBody>
                  <a:tcPr marL="91464" marR="91464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1.abc, 2.ab, 3.ab, 4.a </a:t>
                      </a:r>
                      <a:endParaRPr lang="hr-HR" sz="120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hr-HR" sz="1200" dirty="0">
                        <a:effectLst/>
                        <a:latin typeface="HRGaramondLigh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9990" name="Rezervirano mjesto podnožja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3863" name="Rezervirano mjesto broja slajda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08B190C-CEA6-4CC5-B8B0-4AEBFBA376B6}" type="slidenum">
              <a:rPr lang="hr-HR">
                <a:latin typeface="Arial" pitchFamily="34" charset="0"/>
              </a:rPr>
              <a:pPr>
                <a:defRPr/>
              </a:pPr>
              <a:t>34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4438" y="404813"/>
            <a:ext cx="3252787" cy="2946400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hr-HR" sz="3200" b="1" dirty="0" smtClean="0">
                <a:latin typeface="Arial" pitchFamily="34" charset="0"/>
                <a:cs typeface="Arial" pitchFamily="34" charset="0"/>
              </a:rPr>
              <a:t>Učiteljima i učenicima želimo puno uspjeha  u idućoj školskoj godini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hr-HR" sz="2800" b="1" dirty="0" smtClean="0">
              <a:latin typeface="Comic Sans MS" pitchFamily="66" charset="0"/>
            </a:endParaRPr>
          </a:p>
        </p:txBody>
      </p:sp>
      <p:sp>
        <p:nvSpPr>
          <p:cNvPr id="40963" name="Rezervirano mjesto podnožja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34822" name="Rezervirano mjesto broja slajda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06EC73-B6A0-4726-A754-6D1843D5E01C}" type="slidenum">
              <a:rPr lang="hr-HR">
                <a:latin typeface="Arial" pitchFamily="34" charset="0"/>
              </a:rPr>
              <a:pPr>
                <a:defRPr/>
              </a:pPr>
              <a:t>35</a:t>
            </a:fld>
            <a:endParaRPr lang="hr-HR">
              <a:latin typeface="Arial" pitchFamily="34" charset="0"/>
            </a:endParaRPr>
          </a:p>
        </p:txBody>
      </p:sp>
      <p:pic>
        <p:nvPicPr>
          <p:cNvPr id="40965" name="Slika 6" descr="imagesPOYDTQ7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08275"/>
            <a:ext cx="277336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Slika 7" descr="neimenovano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365625"/>
            <a:ext cx="1958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Slika 8" descr="neimenovanoo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481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Slika 10" descr="neimenovanokk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644900"/>
            <a:ext cx="18573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Slika 11" descr="neimenovanomm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365625"/>
            <a:ext cx="19669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Slika 12" descr="imagesGGDDZCX7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125" y="692150"/>
            <a:ext cx="1876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Slika 14" descr="neimenovano88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2924175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287337" y="494175"/>
            <a:ext cx="8569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NASTAVNA SREDSTVA I POMAGALA (oprema)</a:t>
            </a:r>
          </a:p>
        </p:txBody>
      </p:sp>
      <p:sp>
        <p:nvSpPr>
          <p:cNvPr id="9221" name="Rezervirano mjesto sadržaja 4"/>
          <p:cNvSpPr>
            <a:spLocks noGrp="1"/>
          </p:cNvSpPr>
          <p:nvPr>
            <p:ph idx="1"/>
          </p:nvPr>
        </p:nvSpPr>
        <p:spPr>
          <a:xfrm>
            <a:off x="287337" y="1666267"/>
            <a:ext cx="7989474" cy="4392613"/>
          </a:xfrm>
        </p:spPr>
        <p:txBody>
          <a:bodyPr/>
          <a:lstStyle/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Printer                                           1.281,55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Eksterna memorija                         889,00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Klime 2 kom                                11.001,43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Kosilica traktor                           11.062,50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Školska ploča 2 kom                   4.062,50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Projektor  2 kom                          14.000,00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pano  plut 6 kom                          16.687,50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kamera                                       975,00</a:t>
            </a:r>
          </a:p>
          <a:p>
            <a:pPr eaLnBrk="1" hangingPunct="1"/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Aktivni zvučnik                               2.713,20</a:t>
            </a:r>
          </a:p>
          <a:p>
            <a:pPr marL="34290" indent="0" eaLnBrk="1" hangingPunct="1">
              <a:buNone/>
            </a:pPr>
            <a:r>
              <a:rPr lang="hr-HR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62.672,68</a:t>
            </a:r>
          </a:p>
          <a:p>
            <a:pPr marL="34290" indent="0" eaLnBrk="1" hangingPunct="1">
              <a:buNone/>
            </a:pPr>
            <a:endParaRPr lang="hr-HR" dirty="0" smtClean="0"/>
          </a:p>
          <a:p>
            <a:pPr eaLnBrk="1" hangingPunct="1"/>
            <a:endParaRPr lang="hr-HR" dirty="0" smtClean="0"/>
          </a:p>
          <a:p>
            <a:pPr eaLnBrk="1" hangingPunct="1"/>
            <a:endParaRPr lang="hr-HR" dirty="0" smtClean="0"/>
          </a:p>
        </p:txBody>
      </p:sp>
      <p:sp>
        <p:nvSpPr>
          <p:cNvPr id="9219" name="Rezervirano mjesto podnožja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F992D-6499-43FA-A390-857BC8A3C8C7}" type="slidenum">
              <a:rPr lang="hr-HR" altLang="sr-Latn-RS"/>
              <a:pPr>
                <a:defRPr/>
              </a:pPr>
              <a:t>4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41738419"/>
      </p:ext>
    </p:extLst>
  </p:cSld>
  <p:clrMapOvr>
    <a:masterClrMapping/>
  </p:clrMapOvr>
  <p:transition spd="med"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KNJIŽNICA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tijekom godine od vlastitih sredstava kupljeno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75 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knjižnih jedinica u vrijednosti od 5.316,26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kn</a:t>
            </a:r>
            <a:br>
              <a:rPr lang="pl-PL" sz="2200" b="1" dirty="0">
                <a:latin typeface="Arial" pitchFamily="34" charset="0"/>
                <a:cs typeface="Arial" pitchFamily="34" charset="0"/>
              </a:rPr>
            </a:br>
            <a:endParaRPr lang="hr-H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2057" y="1417638"/>
            <a:ext cx="4114800" cy="5328592"/>
          </a:xfrm>
        </p:spPr>
        <p:txBody>
          <a:bodyPr>
            <a:normAutofit/>
          </a:bodyPr>
          <a:lstStyle/>
          <a:p>
            <a:r>
              <a:rPr lang="pl-PL" dirty="0" smtClean="0"/>
              <a:t>Mali </a:t>
            </a:r>
            <a:r>
              <a:rPr lang="pl-PL" dirty="0"/>
              <a:t>Jan ima plan (5 kom), </a:t>
            </a:r>
            <a:endParaRPr lang="pl-PL" dirty="0" smtClean="0"/>
          </a:p>
          <a:p>
            <a:r>
              <a:rPr lang="pl-PL" dirty="0" smtClean="0"/>
              <a:t>Dnevnik </a:t>
            </a:r>
            <a:r>
              <a:rPr lang="pl-PL" dirty="0"/>
              <a:t>Anne Frank ( 4 kom), Kapetan Gaćeša (2kom), </a:t>
            </a:r>
            <a:endParaRPr lang="pl-PL" dirty="0" smtClean="0"/>
          </a:p>
          <a:p>
            <a:r>
              <a:rPr lang="pl-PL" dirty="0" smtClean="0"/>
              <a:t>Dnevnik </a:t>
            </a:r>
            <a:r>
              <a:rPr lang="pl-PL" dirty="0"/>
              <a:t>Pauline P. (3kom), </a:t>
            </a:r>
            <a:endParaRPr lang="pl-PL" dirty="0" smtClean="0"/>
          </a:p>
          <a:p>
            <a:r>
              <a:rPr lang="pl-PL" dirty="0" smtClean="0"/>
              <a:t>Drugi </a:t>
            </a:r>
            <a:r>
              <a:rPr lang="pl-PL" dirty="0"/>
              <a:t>dnevnik Pauline P.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rođendan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maškare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selo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putovanje (2kom</a:t>
            </a:r>
            <a:r>
              <a:rPr lang="pl-PL" dirty="0" smtClean="0"/>
              <a:t>),</a:t>
            </a:r>
          </a:p>
          <a:p>
            <a:r>
              <a:rPr lang="pl-PL" dirty="0" smtClean="0"/>
              <a:t>Maša </a:t>
            </a:r>
            <a:r>
              <a:rPr lang="pl-PL" dirty="0"/>
              <a:t>i muzej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ljeto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gosti (2kom), </a:t>
            </a:r>
            <a:endParaRPr lang="pl-PL" dirty="0" smtClean="0"/>
          </a:p>
          <a:p>
            <a:r>
              <a:rPr lang="pl-PL" dirty="0" smtClean="0"/>
              <a:t>Maša </a:t>
            </a:r>
            <a:r>
              <a:rPr lang="pl-PL" dirty="0"/>
              <a:t>i Božić (2kom), </a:t>
            </a:r>
            <a:endParaRPr lang="pl-PL" dirty="0" smtClean="0"/>
          </a:p>
          <a:p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57" y="1236809"/>
            <a:ext cx="4172272" cy="4987020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Maša i bajke (1 kom),</a:t>
            </a:r>
          </a:p>
          <a:p>
            <a:r>
              <a:rPr lang="pl-PL" dirty="0"/>
              <a:t>Maša i kazalište (1 kom), </a:t>
            </a:r>
          </a:p>
          <a:p>
            <a:r>
              <a:rPr lang="pl-PL" dirty="0"/>
              <a:t>Maša i učiteljica (3 kom), </a:t>
            </a:r>
          </a:p>
          <a:p>
            <a:r>
              <a:rPr lang="pl-PL" dirty="0"/>
              <a:t>Maša i životinja (1kom), </a:t>
            </a:r>
          </a:p>
          <a:p>
            <a:r>
              <a:rPr lang="pl-PL" dirty="0"/>
              <a:t>Maša i sport (1kom), </a:t>
            </a:r>
          </a:p>
          <a:p>
            <a:r>
              <a:rPr lang="pl-PL" dirty="0"/>
              <a:t>Anica i sportski dan (2 kom), </a:t>
            </a:r>
          </a:p>
          <a:p>
            <a:r>
              <a:rPr lang="pl-PL" dirty="0"/>
              <a:t>Miševi i mačke naglavačke (5kom), </a:t>
            </a:r>
          </a:p>
          <a:p>
            <a:r>
              <a:rPr lang="pl-PL" dirty="0"/>
              <a:t>Bambi (5kom), </a:t>
            </a:r>
          </a:p>
          <a:p>
            <a:r>
              <a:rPr lang="pl-PL" dirty="0"/>
              <a:t>Čudnovate zgode Šegrta Hlapića ( 3 kom), </a:t>
            </a:r>
          </a:p>
          <a:p>
            <a:r>
              <a:rPr lang="pl-PL" dirty="0"/>
              <a:t>Knjiga o džungli ( 5 kom), </a:t>
            </a:r>
          </a:p>
          <a:p>
            <a:r>
              <a:rPr lang="pl-PL" dirty="0"/>
              <a:t>Kad bi drveće hodalo ( 5kom), </a:t>
            </a:r>
          </a:p>
          <a:p>
            <a:r>
              <a:rPr lang="pl-PL" dirty="0"/>
              <a:t>Priče iz davnine ( 5 kom), </a:t>
            </a:r>
          </a:p>
          <a:p>
            <a:r>
              <a:rPr lang="pl-PL" dirty="0"/>
              <a:t>Šaljive narodne pripovijetke (3kom), </a:t>
            </a:r>
          </a:p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Knjižnica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 imala pretplatu na časopis Smib. 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D47E0-369E-4D79-8E5F-B6E145605967}" type="slidenum">
              <a:rPr lang="hr-HR" altLang="sr-Latn-RS" smtClean="0"/>
              <a:pPr>
                <a:defRPr/>
              </a:pPr>
              <a:t>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89591796"/>
      </p:ext>
    </p:extLst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2"/>
          <p:cNvSpPr>
            <a:spLocks noGrp="1"/>
          </p:cNvSpPr>
          <p:nvPr>
            <p:ph idx="1"/>
          </p:nvPr>
        </p:nvSpPr>
        <p:spPr>
          <a:xfrm>
            <a:off x="323528" y="319916"/>
            <a:ext cx="8640960" cy="6269037"/>
          </a:xfrm>
        </p:spPr>
        <p:txBody>
          <a:bodyPr>
            <a:normAutofit/>
          </a:bodyPr>
          <a:lstStyle/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računala – evidentirano 998 korištenja računala</a:t>
            </a:r>
          </a:p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2.b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3.a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najviše čitaju</a:t>
            </a:r>
          </a:p>
          <a:p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Mjesec knjige –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Prekida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nastavu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čitanja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upoznavanje s novim naslovima</a:t>
            </a: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1.r. prvi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posjet školskoj knjižnici, iskaznice i darivani straničnicima koje su izradili  mali knjižničari,</a:t>
            </a:r>
          </a:p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2.r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dirty="0" err="1" smtClean="0"/>
              <a:t>Zvjezdolina</a:t>
            </a:r>
            <a:r>
              <a:rPr lang="hr-HR" sz="2400" dirty="0" smtClean="0"/>
              <a:t>”</a:t>
            </a:r>
          </a:p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3.r.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„ </a:t>
            </a:r>
            <a:r>
              <a:rPr lang="en-GB" sz="2400" dirty="0" err="1"/>
              <a:t>Priču</a:t>
            </a:r>
            <a:r>
              <a:rPr lang="en-GB" sz="2400" dirty="0"/>
              <a:t> o </a:t>
            </a:r>
            <a:r>
              <a:rPr lang="en-GB" sz="2400" dirty="0" err="1"/>
              <a:t>vitezu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Martinu</a:t>
            </a:r>
            <a:r>
              <a:rPr lang="en-GB" sz="2400" dirty="0"/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pl-P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4.r.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dirty="0" err="1"/>
              <a:t>Tajna</a:t>
            </a:r>
            <a:r>
              <a:rPr lang="en-GB" sz="2400" dirty="0"/>
              <a:t> </a:t>
            </a:r>
            <a:r>
              <a:rPr lang="en-GB" sz="2400" dirty="0" err="1"/>
              <a:t>tužnog</a:t>
            </a:r>
            <a:r>
              <a:rPr lang="en-GB" sz="2400" dirty="0"/>
              <a:t> </a:t>
            </a:r>
            <a:r>
              <a:rPr lang="en-GB" sz="2400" dirty="0" err="1"/>
              <a:t>psa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druge</a:t>
            </a:r>
            <a:r>
              <a:rPr lang="en-GB" sz="2400" dirty="0"/>
              <a:t> </a:t>
            </a:r>
            <a:r>
              <a:rPr lang="en-GB" sz="2400" dirty="0" err="1"/>
              <a:t>priče</a:t>
            </a:r>
            <a:r>
              <a:rPr lang="en-GB" sz="2400" dirty="0"/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5.r.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dirty="0"/>
              <a:t>Nova </a:t>
            </a:r>
            <a:r>
              <a:rPr lang="en-GB" sz="2400" dirty="0" err="1"/>
              <a:t>sam</a:t>
            </a:r>
            <a:r>
              <a:rPr lang="en-GB" sz="2400" dirty="0"/>
              <a:t> u </a:t>
            </a:r>
            <a:r>
              <a:rPr lang="en-GB" sz="2400" dirty="0" err="1"/>
              <a:t>školi</a:t>
            </a:r>
            <a:r>
              <a:rPr lang="en-GB" sz="2400" dirty="0"/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6.r.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dirty="0"/>
              <a:t>Nova </a:t>
            </a:r>
            <a:r>
              <a:rPr lang="en-GB" sz="2400" dirty="0" err="1"/>
              <a:t>sam</a:t>
            </a:r>
            <a:r>
              <a:rPr lang="en-GB" sz="2400" dirty="0"/>
              <a:t> u </a:t>
            </a:r>
            <a:r>
              <a:rPr lang="en-GB" sz="2400" dirty="0" err="1"/>
              <a:t>školi</a:t>
            </a:r>
            <a:r>
              <a:rPr lang="en-GB" sz="2400" dirty="0"/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lektira iz vrečice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7.r.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„H</a:t>
            </a:r>
            <a:r>
              <a:rPr lang="en-GB" sz="2400" dirty="0" err="1" smtClean="0"/>
              <a:t>aj</a:t>
            </a:r>
            <a:r>
              <a:rPr lang="en-GB" sz="2400" dirty="0"/>
              <a:t>,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</a:t>
            </a:r>
            <a:r>
              <a:rPr lang="en-GB" sz="2400" dirty="0" smtClean="0"/>
              <a:t>online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8.r.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„H</a:t>
            </a:r>
            <a:r>
              <a:rPr lang="en-GB" sz="2400" dirty="0" err="1"/>
              <a:t>aj</a:t>
            </a:r>
            <a:r>
              <a:rPr lang="en-GB" sz="2400" dirty="0"/>
              <a:t>,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sam</a:t>
            </a:r>
            <a:r>
              <a:rPr lang="en-GB" sz="2400" dirty="0"/>
              <a:t> online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hr-H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 smtClean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F374A-8541-4459-9755-E4B5F7A61793}" type="slidenum">
              <a:rPr lang="hr-HR" altLang="sr-Latn-RS" smtClean="0"/>
              <a:pPr>
                <a:defRPr/>
              </a:pPr>
              <a:t>6</a:t>
            </a:fld>
            <a:endParaRPr lang="hr-HR" altLang="sr-Latn-RS"/>
          </a:p>
        </p:txBody>
      </p:sp>
    </p:spTree>
  </p:cSld>
  <p:clrMapOvr>
    <a:masterClrMapping/>
  </p:clrMapOvr>
  <p:transition spd="med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Ugostili</a:t>
            </a:r>
            <a:r>
              <a:rPr lang="en-GB" dirty="0"/>
              <a:t> </a:t>
            </a:r>
            <a:r>
              <a:rPr lang="en-GB" dirty="0" err="1"/>
              <a:t>smo</a:t>
            </a:r>
            <a:r>
              <a:rPr lang="en-GB" dirty="0"/>
              <a:t> u </a:t>
            </a:r>
            <a:r>
              <a:rPr lang="en-GB" dirty="0" err="1"/>
              <a:t>našoj</a:t>
            </a:r>
            <a:r>
              <a:rPr lang="en-GB" dirty="0"/>
              <a:t> </a:t>
            </a:r>
            <a:r>
              <a:rPr lang="en-GB" dirty="0" err="1"/>
              <a:t>školi</a:t>
            </a:r>
            <a:r>
              <a:rPr lang="en-GB" dirty="0"/>
              <a:t> </a:t>
            </a:r>
            <a:r>
              <a:rPr lang="en-GB" dirty="0" err="1"/>
              <a:t>poznatog</a:t>
            </a:r>
            <a:r>
              <a:rPr lang="en-GB" dirty="0"/>
              <a:t> </a:t>
            </a:r>
            <a:r>
              <a:rPr lang="en-GB" dirty="0" err="1"/>
              <a:t>književnika</a:t>
            </a:r>
            <a:r>
              <a:rPr lang="en-GB" dirty="0"/>
              <a:t> </a:t>
            </a:r>
            <a:r>
              <a:rPr lang="en-GB" dirty="0" err="1"/>
              <a:t>Jadranka</a:t>
            </a:r>
            <a:r>
              <a:rPr lang="en-GB" dirty="0"/>
              <a:t> </a:t>
            </a:r>
            <a:r>
              <a:rPr lang="en-GB" dirty="0" err="1"/>
              <a:t>Bitenca</a:t>
            </a:r>
            <a:r>
              <a:rPr lang="en-GB" dirty="0"/>
              <a:t> </a:t>
            </a:r>
            <a:r>
              <a:rPr lang="en-GB" dirty="0" err="1"/>
              <a:t>koji</a:t>
            </a:r>
            <a:r>
              <a:rPr lang="en-GB" dirty="0"/>
              <a:t> je </a:t>
            </a:r>
            <a:r>
              <a:rPr lang="en-GB" dirty="0" err="1"/>
              <a:t>okupljenim</a:t>
            </a:r>
            <a:r>
              <a:rPr lang="en-GB" dirty="0"/>
              <a:t> </a:t>
            </a:r>
            <a:r>
              <a:rPr lang="en-GB" dirty="0" err="1"/>
              <a:t>učenicima</a:t>
            </a:r>
            <a:r>
              <a:rPr lang="en-GB" dirty="0"/>
              <a:t> </a:t>
            </a:r>
            <a:r>
              <a:rPr lang="en-GB" dirty="0" err="1"/>
              <a:t>predstavio</a:t>
            </a:r>
            <a:r>
              <a:rPr lang="en-GB" dirty="0"/>
              <a:t> roman Twist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bazenu</a:t>
            </a:r>
            <a:r>
              <a:rPr lang="en-GB" dirty="0" smtClean="0"/>
              <a:t>.</a:t>
            </a:r>
            <a:endParaRPr lang="hr-HR" dirty="0" smtClean="0"/>
          </a:p>
          <a:p>
            <a:r>
              <a:rPr lang="en-GB" dirty="0"/>
              <a:t>mini </a:t>
            </a:r>
            <a:r>
              <a:rPr lang="en-GB" dirty="0" err="1"/>
              <a:t>projektu</a:t>
            </a:r>
            <a:r>
              <a:rPr lang="en-GB" dirty="0"/>
              <a:t>  „</a:t>
            </a:r>
            <a:r>
              <a:rPr lang="en-GB" dirty="0" err="1"/>
              <a:t>Čitam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, </a:t>
            </a:r>
            <a:r>
              <a:rPr lang="en-GB" dirty="0" err="1"/>
              <a:t>čitam</a:t>
            </a:r>
            <a:r>
              <a:rPr lang="en-GB" dirty="0"/>
              <a:t> </a:t>
            </a:r>
            <a:r>
              <a:rPr lang="en-GB" dirty="0" err="1"/>
              <a:t>bolje</a:t>
            </a:r>
            <a:r>
              <a:rPr lang="en-GB" dirty="0"/>
              <a:t>- </a:t>
            </a:r>
            <a:r>
              <a:rPr lang="en-GB" dirty="0" err="1"/>
              <a:t>čitam</a:t>
            </a:r>
            <a:r>
              <a:rPr lang="en-GB" dirty="0"/>
              <a:t> </a:t>
            </a:r>
            <a:r>
              <a:rPr lang="en-GB" dirty="0" err="1"/>
              <a:t>najdražu</a:t>
            </a:r>
            <a:r>
              <a:rPr lang="en-GB" dirty="0"/>
              <a:t> </a:t>
            </a:r>
            <a:r>
              <a:rPr lang="en-GB" dirty="0" err="1"/>
              <a:t>knjigu</a:t>
            </a:r>
            <a:r>
              <a:rPr lang="en-GB" dirty="0"/>
              <a:t>“ </a:t>
            </a:r>
            <a:r>
              <a:rPr lang="en-GB" dirty="0" err="1"/>
              <a:t>sudjelovali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učenici</a:t>
            </a:r>
            <a:r>
              <a:rPr lang="en-GB" dirty="0"/>
              <a:t> 2.c, 3. a, 3.b </a:t>
            </a:r>
            <a:r>
              <a:rPr lang="en-GB" dirty="0" err="1"/>
              <a:t>i</a:t>
            </a:r>
            <a:r>
              <a:rPr lang="en-GB" dirty="0"/>
              <a:t> 4.b </a:t>
            </a:r>
            <a:r>
              <a:rPr lang="en-GB" dirty="0" err="1"/>
              <a:t>razreda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Izradila Melita Krstić, prof.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E3755-46B4-4BAA-8D17-A0349D907A06}" type="slidenum">
              <a:rPr lang="hr-HR" altLang="sr-Latn-RS" smtClean="0"/>
              <a:pPr>
                <a:defRPr/>
              </a:pPr>
              <a:t>7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351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223963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smtClean="0">
                <a:solidFill>
                  <a:srgbClr val="FF0000"/>
                </a:solidFill>
                <a:latin typeface="Arial" charset="0"/>
                <a:cs typeface="Arial" charset="0"/>
              </a:rPr>
              <a:t>STRUČNI ORGANI, ORGANI UPRAVLJANJA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229600" cy="3744913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Učiteljsko vijeće 11 sjednica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Razredno vijeće 5 sjednica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Vijeće učenika 3 sjednice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Vijeće roditelja </a:t>
            </a:r>
            <a:r>
              <a:rPr lang="hr-HR" sz="3200" b="1" dirty="0">
                <a:latin typeface="Arial" charset="0"/>
                <a:cs typeface="Arial" charset="0"/>
              </a:rPr>
              <a:t>1</a:t>
            </a:r>
            <a:r>
              <a:rPr lang="hr-HR" sz="3200" b="1" dirty="0" smtClean="0">
                <a:latin typeface="Arial" charset="0"/>
                <a:cs typeface="Arial" charset="0"/>
              </a:rPr>
              <a:t> sjednica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Školski odbor  7 sjednica</a:t>
            </a:r>
          </a:p>
        </p:txBody>
      </p:sp>
      <p:sp>
        <p:nvSpPr>
          <p:cNvPr id="1331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6149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B931F27-BE99-4A09-82AF-1C5F4CA1B302}" type="slidenum">
              <a:rPr lang="hr-HR">
                <a:latin typeface="Arial" pitchFamily="34" charset="0"/>
              </a:rPr>
              <a:pPr>
                <a:defRPr/>
              </a:pPr>
              <a:t>8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80172"/>
            <a:ext cx="87137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RAD S UČENICIMA S POSEBNIM POTREBAMA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229600" cy="4565650"/>
          </a:xfrm>
        </p:spPr>
        <p:txBody>
          <a:bodyPr/>
          <a:lstStyle/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3 učenika radi po prilagođenom programu</a:t>
            </a:r>
          </a:p>
          <a:p>
            <a:pPr eaLnBrk="1" hangingPunct="1"/>
            <a:r>
              <a:rPr lang="hr-HR" sz="3200" b="1" dirty="0" smtClean="0">
                <a:latin typeface="Arial" charset="0"/>
                <a:cs typeface="Arial" charset="0"/>
              </a:rPr>
              <a:t>26 učenika po modelu individualizacije</a:t>
            </a:r>
          </a:p>
        </p:txBody>
      </p:sp>
      <p:sp>
        <p:nvSpPr>
          <p:cNvPr id="1433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hr-HR" smtClean="0">
                <a:latin typeface="Arial" charset="0"/>
                <a:cs typeface="Arial" charset="0"/>
              </a:rPr>
              <a:t>Izradila Melita Krstić, prof.</a:t>
            </a:r>
          </a:p>
        </p:txBody>
      </p:sp>
      <p:sp>
        <p:nvSpPr>
          <p:cNvPr id="7173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0BDC614-3DC5-4EC0-BB7E-61B3E93EEF49}" type="slidenum">
              <a:rPr lang="hr-HR">
                <a:latin typeface="Arial" pitchFamily="34" charset="0"/>
              </a:rPr>
              <a:pPr>
                <a:defRPr/>
              </a:pPr>
              <a:t>9</a:t>
            </a:fld>
            <a:endParaRPr lang="hr-HR">
              <a:latin typeface="Arial" pitchFamily="34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4539</TotalTime>
  <Words>2754</Words>
  <Application>Microsoft Office PowerPoint</Application>
  <PresentationFormat>Prikaz na zaslonu (4:3)</PresentationFormat>
  <Paragraphs>517</Paragraphs>
  <Slides>35</Slides>
  <Notes>17</Notes>
  <HiddenSlides>0</HiddenSlides>
  <MMClips>0</MMClips>
  <ScaleCrop>false</ScaleCrop>
  <HeadingPairs>
    <vt:vector size="8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35</vt:i4>
      </vt:variant>
    </vt:vector>
  </HeadingPairs>
  <TitlesOfParts>
    <vt:vector size="47" baseType="lpstr">
      <vt:lpstr>Arial</vt:lpstr>
      <vt:lpstr>Arial Black</vt:lpstr>
      <vt:lpstr>Comic Sans MS</vt:lpstr>
      <vt:lpstr>Corbel</vt:lpstr>
      <vt:lpstr>Georgia</vt:lpstr>
      <vt:lpstr>HRGaramondLight</vt:lpstr>
      <vt:lpstr>Tahoma</vt:lpstr>
      <vt:lpstr>Times New Roman</vt:lpstr>
      <vt:lpstr>Webdings</vt:lpstr>
      <vt:lpstr>Wingdings 2</vt:lpstr>
      <vt:lpstr>Basis</vt:lpstr>
      <vt:lpstr>Radni list programa Microsoft Excel 97 – 2003</vt:lpstr>
      <vt:lpstr> </vt:lpstr>
      <vt:lpstr>ZAPOSLENICI</vt:lpstr>
      <vt:lpstr>BROJ UČENIKA</vt:lpstr>
      <vt:lpstr>NASTAVNA SREDSTVA I POMAGALA (oprema)</vt:lpstr>
      <vt:lpstr>KNJIŽNICAtijekom godine od vlastitih sredstava kupljeno 75 knjižnih jedinica u vrijednosti od 5.316,26 kn </vt:lpstr>
      <vt:lpstr>PowerPoint prezentacija</vt:lpstr>
      <vt:lpstr>PowerPoint prezentacija</vt:lpstr>
      <vt:lpstr>STRUČNI ORGANI, ORGANI UPRAVLJANJA</vt:lpstr>
      <vt:lpstr>RAD S UČENICIMA S POSEBNIM POTREBAMA</vt:lpstr>
      <vt:lpstr>Suradnja s roditeljima, besplatna prehrana, besplatni udžbenici</vt:lpstr>
      <vt:lpstr>NATJEČAJI, NATJECANJA</vt:lpstr>
      <vt:lpstr>PowerPoint prezentacija</vt:lpstr>
      <vt:lpstr>AKTIVNOSTI, PROGRAMI I PROJEKTI NA RAZINI CIJELE ŠKOLE, IZLETI </vt:lpstr>
      <vt:lpstr>PowerPoint prezentacija</vt:lpstr>
      <vt:lpstr>PowerPoint prezentacija</vt:lpstr>
      <vt:lpstr>PowerPoint prezentacija</vt:lpstr>
      <vt:lpstr>PowerPoint prezentacija</vt:lpstr>
      <vt:lpstr>PROJEKTI ŠKOLE</vt:lpstr>
      <vt:lpstr>IZBORNA NASTAVA, MODEL C</vt:lpstr>
      <vt:lpstr> DOPUNSKA NASTAVA</vt:lpstr>
      <vt:lpstr> DODATNI RAD  (RAD S DAROVITIM UČENICIMA)</vt:lpstr>
      <vt:lpstr>IZVANNASTAVE AKTIVNOSTI</vt:lpstr>
      <vt:lpstr>IZVANŠKOLSKE AKTIVNOSTI</vt:lpstr>
      <vt:lpstr>USPJEH UČENIKA RAZREDNE NASTAVE</vt:lpstr>
      <vt:lpstr>DIJAGRAM USPJEHA UČENIKA  RAZREDNE NASTAVE</vt:lpstr>
      <vt:lpstr>RANG ODJELA PREMA SREDNJOJ OCJENI U RAZREDNOJ NASTAVI</vt:lpstr>
      <vt:lpstr>USPJEH UČENIKA PREDMETNE NASTAVE</vt:lpstr>
      <vt:lpstr>DIJAGRAM USPJEHA UČENIKA PREDMETNE NASTAVE</vt:lpstr>
      <vt:lpstr>RANG ODJELA PREMA SREDNJOJ OCJENI U PREDMETNOJ NASTAVI</vt:lpstr>
      <vt:lpstr>USPJEH UČENIKA SVEUKUPNO U  RAZREDNOJ  I PREDMETNOJ NASTAVI</vt:lpstr>
      <vt:lpstr>DIJAGRAM USPJEHA  RAZREDNE I PREDMETNE NASTAVE</vt:lpstr>
      <vt:lpstr>VLADANJE UČENIKA, PEDAGOŠKE MJERE</vt:lpstr>
      <vt:lpstr>NEGATIVNE OCJENE PO PREDMETIMA (dopunski rad)</vt:lpstr>
      <vt:lpstr>IZOSTANCI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POLUGODIŠTE1011</dc:title>
  <dc:creator>MELITA</dc:creator>
  <cp:lastModifiedBy>visnjevac</cp:lastModifiedBy>
  <cp:revision>365</cp:revision>
  <cp:lastPrinted>2017-09-04T10:11:29Z</cp:lastPrinted>
  <dcterms:created xsi:type="dcterms:W3CDTF">2004-01-04T14:45:46Z</dcterms:created>
  <dcterms:modified xsi:type="dcterms:W3CDTF">2019-08-18T16:56:17Z</dcterms:modified>
</cp:coreProperties>
</file>