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3" r:id="rId1"/>
  </p:sldMasterIdLst>
  <p:notesMasterIdLst>
    <p:notesMasterId r:id="rId30"/>
  </p:notesMasterIdLst>
  <p:handoutMasterIdLst>
    <p:handoutMasterId r:id="rId31"/>
  </p:handoutMasterIdLst>
  <p:sldIdLst>
    <p:sldId id="258" r:id="rId2"/>
    <p:sldId id="362" r:id="rId3"/>
    <p:sldId id="402" r:id="rId4"/>
    <p:sldId id="391" r:id="rId5"/>
    <p:sldId id="357" r:id="rId6"/>
    <p:sldId id="372" r:id="rId7"/>
    <p:sldId id="488" r:id="rId8"/>
    <p:sldId id="489" r:id="rId9"/>
    <p:sldId id="487" r:id="rId10"/>
    <p:sldId id="425" r:id="rId11"/>
    <p:sldId id="438" r:id="rId12"/>
    <p:sldId id="439" r:id="rId13"/>
    <p:sldId id="490" r:id="rId14"/>
    <p:sldId id="392" r:id="rId15"/>
    <p:sldId id="393" r:id="rId16"/>
    <p:sldId id="394" r:id="rId17"/>
    <p:sldId id="435" r:id="rId18"/>
    <p:sldId id="260" r:id="rId19"/>
    <p:sldId id="376" r:id="rId20"/>
    <p:sldId id="369" r:id="rId21"/>
    <p:sldId id="266" r:id="rId22"/>
    <p:sldId id="367" r:id="rId23"/>
    <p:sldId id="370" r:id="rId24"/>
    <p:sldId id="270" r:id="rId25"/>
    <p:sldId id="399" r:id="rId26"/>
    <p:sldId id="377" r:id="rId27"/>
    <p:sldId id="277" r:id="rId28"/>
    <p:sldId id="371" r:id="rId29"/>
  </p:sldIdLst>
  <p:sldSz cx="9144000" cy="6858000" type="screen4x3"/>
  <p:notesSz cx="6888163" cy="100187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F9DE"/>
    <a:srgbClr val="1C1C1C"/>
    <a:srgbClr val="FF33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592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"/>
    </p:cViewPr>
  </p:sorterViewPr>
  <p:notesViewPr>
    <p:cSldViewPr>
      <p:cViewPr varScale="1">
        <p:scale>
          <a:sx n="55" d="100"/>
          <a:sy n="55" d="100"/>
        </p:scale>
        <p:origin x="-1368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781247571150925E-3"/>
                  <c:y val="-5.5277126651431365E-3"/>
                </c:manualLayout>
              </c:layout>
              <c:tx>
                <c:rich>
                  <a:bodyPr/>
                  <a:lstStyle/>
                  <a:p>
                    <a:fld id="{5BBF9C7A-47BF-4E8C-8A5F-13DF3F3B5BE9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1F5-4BB2-8159-ACB7AADF7102}"/>
                </c:ext>
              </c:extLst>
            </c:dLbl>
            <c:dLbl>
              <c:idx val="1"/>
              <c:layout>
                <c:manualLayout>
                  <c:x val="-4.6781247571150777E-3"/>
                  <c:y val="-8.2915689977147052E-3"/>
                </c:manualLayout>
              </c:layout>
              <c:tx>
                <c:rich>
                  <a:bodyPr/>
                  <a:lstStyle/>
                  <a:p>
                    <a:fld id="{58BA9EA3-8E7C-4D85-B941-71D846E5B1C7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F5-4BB2-8159-ACB7AADF71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A823EF-1B99-4483-91D9-DBBBEC12192C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F5-4BB2-8159-ACB7AADF71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480EFA-86D3-445A-9448-610ED4F92A0B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F5-4BB2-8159-ACB7AADF71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7F8A79-2BE2-45F4-91B0-4BE2F9105AF3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F5-4BB2-8159-ACB7AADF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220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F5-4BB2-8159-ACB7AADF7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069920"/>
        <c:axId val="730063392"/>
      </c:barChart>
      <c:catAx>
        <c:axId val="7300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63392"/>
        <c:crosses val="autoZero"/>
        <c:auto val="1"/>
        <c:lblAlgn val="ctr"/>
        <c:lblOffset val="100"/>
        <c:noMultiLvlLbl val="0"/>
      </c:catAx>
      <c:valAx>
        <c:axId val="7300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6CFB7E-CC4E-42FE-9C04-7B9909E79045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77-4C1F-BEDF-CC9DB08B2716}"/>
                </c:ext>
              </c:extLst>
            </c:dLbl>
            <c:dLbl>
              <c:idx val="1"/>
              <c:layout>
                <c:manualLayout>
                  <c:x val="-4.6412971658119856E-3"/>
                  <c:y val="-1.0559018992307897E-2"/>
                </c:manualLayout>
              </c:layout>
              <c:tx>
                <c:rich>
                  <a:bodyPr/>
                  <a:lstStyle/>
                  <a:p>
                    <a:fld id="{661BF1FF-DEA4-4314-9DC0-AD4883DEF967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77-4C1F-BEDF-CC9DB08B27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FDB0D8-337B-4F59-9ED8-3CA1EB309D6E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077-4C1F-BEDF-CC9DB08B271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C90E8D5-4087-4D2D-9811-1D761C4EBDB0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77-4C1F-BEDF-CC9DB08B271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2BDC8DB-16CA-47A3-B46D-935C5DED0BDF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77-4C1F-BEDF-CC9DB08B2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131</c:v>
                </c:pt>
                <c:pt idx="1">
                  <c:v>96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77-4C1F-BEDF-CC9DB08B2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070464"/>
        <c:axId val="730071552"/>
      </c:barChart>
      <c:catAx>
        <c:axId val="7300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71552"/>
        <c:crosses val="autoZero"/>
        <c:auto val="1"/>
        <c:lblAlgn val="ctr"/>
        <c:lblOffset val="100"/>
        <c:noMultiLvlLbl val="0"/>
      </c:catAx>
      <c:valAx>
        <c:axId val="7300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7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99DF07-2B63-46D0-B3CD-9991FB653F34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EE-420A-BC4F-A7AE1A5B29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D075CFD-57BD-4BD0-8094-B933324B8375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EE-420A-BC4F-A7AE1A5B29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9D87DA-80B8-4991-8FAC-DB4790893134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2EE-420A-BC4F-A7AE1A5B29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E3E7C29-6590-4965-A2E7-79953C14A3C1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EE-420A-BC4F-A7AE1A5B29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BFADFEF-9554-4378-9C5E-75288F076EF5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EE-420A-BC4F-A7AE1A5B2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351</c:v>
                </c:pt>
                <c:pt idx="1">
                  <c:v>121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EE-420A-BC4F-A7AE1A5B2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066112"/>
        <c:axId val="730075360"/>
      </c:barChart>
      <c:catAx>
        <c:axId val="7300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75360"/>
        <c:crosses val="autoZero"/>
        <c:auto val="1"/>
        <c:lblAlgn val="ctr"/>
        <c:lblOffset val="100"/>
        <c:noMultiLvlLbl val="0"/>
      </c:catAx>
      <c:valAx>
        <c:axId val="73007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0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4871" cy="5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8" y="1"/>
            <a:ext cx="2984871" cy="5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C8603F-B9AD-4B25-9EF1-DD23595D8357}" type="datetime1">
              <a:rPr lang="hr-HR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580"/>
            <a:ext cx="2984871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Izvješće izradila Melita Krstić,prof.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8" y="9516580"/>
            <a:ext cx="2984871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970AB2-1E59-47EF-BA7C-EEF867810F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069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4871" cy="5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1"/>
            <a:ext cx="2984871" cy="5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7C932B-2092-4051-825C-16DBB1AF8BF6}" type="datetime1">
              <a:rPr lang="hr-HR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49300"/>
            <a:ext cx="5011737" cy="376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088"/>
            <a:ext cx="5510530" cy="450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580"/>
            <a:ext cx="2984871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Izvješće izradila Melita Krstić,prof.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580"/>
            <a:ext cx="2984871" cy="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BDC4B1-4EEA-48FB-91EC-E7879D11287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6748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B9C71-CECE-47CA-B10A-7A113552BD8F}" type="slidenum">
              <a:rPr lang="hr-HR" smtClean="0">
                <a:latin typeface="Arial" charset="0"/>
                <a:cs typeface="Arial" charset="0"/>
              </a:rPr>
              <a:pPr/>
              <a:t>1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661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AB42D-E85B-4066-BFBC-00F304AC2967}" type="slidenum">
              <a:rPr lang="hr-HR" smtClean="0">
                <a:latin typeface="Arial" charset="0"/>
                <a:cs typeface="Arial" charset="0"/>
              </a:rPr>
              <a:pPr/>
              <a:t>20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4689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67C0-AAB4-467F-98A8-2D84CCBAA5A5}" type="slidenum">
              <a:rPr lang="hr-HR" smtClean="0">
                <a:latin typeface="Arial" charset="0"/>
                <a:cs typeface="Arial" charset="0"/>
              </a:rPr>
              <a:pPr/>
              <a:t>21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85042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15A75-A6F3-48C9-86AF-2F168DD799AF}" type="slidenum">
              <a:rPr lang="hr-HR" smtClean="0">
                <a:latin typeface="Arial" charset="0"/>
                <a:cs typeface="Arial" charset="0"/>
              </a:rPr>
              <a:pPr/>
              <a:t>22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9549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40565-2D34-4C79-B330-97238A51942D}" type="slidenum">
              <a:rPr lang="hr-HR" smtClean="0">
                <a:latin typeface="Arial" charset="0"/>
                <a:cs typeface="Arial" charset="0"/>
              </a:rPr>
              <a:pPr/>
              <a:t>23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198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1CC2C-DBFB-43E2-A5CE-F48126E70E5F}" type="slidenum">
              <a:rPr lang="hr-HR" smtClean="0">
                <a:latin typeface="Arial" charset="0"/>
                <a:cs typeface="Arial" charset="0"/>
              </a:rPr>
              <a:pPr/>
              <a:t>24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6610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F71A2-0612-4A4B-81F9-B9CBB0764941}" type="slidenum">
              <a:rPr lang="hr-HR" smtClean="0">
                <a:latin typeface="Arial" charset="0"/>
                <a:cs typeface="Arial" charset="0"/>
              </a:rPr>
              <a:pPr/>
              <a:t>26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3838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8E48D-FE50-4243-B8CC-CA4CE2EAA90E}" type="slidenum">
              <a:rPr lang="hr-HR" smtClean="0">
                <a:latin typeface="Arial" charset="0"/>
                <a:cs typeface="Arial" charset="0"/>
              </a:rPr>
              <a:pPr/>
              <a:t>27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8541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7878-9D79-49B4-8E55-65B91C2A9194}" type="slidenum">
              <a:rPr lang="hr-HR" smtClean="0">
                <a:latin typeface="Arial" charset="0"/>
                <a:cs typeface="Arial" charset="0"/>
              </a:rPr>
              <a:pPr/>
              <a:t>28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8126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9B5DC-0F6C-4911-A4BE-363E03386F78}" type="slidenum">
              <a:rPr lang="hr-HR" smtClean="0">
                <a:latin typeface="Arial" charset="0"/>
                <a:cs typeface="Arial" charset="0"/>
              </a:rPr>
              <a:pPr/>
              <a:t>2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9177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0A58F-C960-483B-81C6-52E248F60540}" type="slidenum">
              <a:rPr lang="hr-HR" smtClean="0">
                <a:latin typeface="Arial" charset="0"/>
                <a:cs typeface="Arial" charset="0"/>
              </a:rPr>
              <a:pPr/>
              <a:t>5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1888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EBCD0-729F-4D07-9B52-CD220A7067D6}" type="slidenum">
              <a:rPr lang="hr-HR" smtClean="0">
                <a:latin typeface="Arial" charset="0"/>
                <a:cs typeface="Arial" charset="0"/>
              </a:rPr>
              <a:pPr/>
              <a:t>6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1192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73F1B-3685-43F9-8C37-083BF8BFB4CF}" type="slidenum">
              <a:rPr lang="hr-HR" smtClean="0">
                <a:latin typeface="Arial" charset="0"/>
                <a:cs typeface="Arial" charset="0"/>
              </a:rPr>
              <a:pPr/>
              <a:t>14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2978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11A95-D03C-4C5A-9596-9C6344E2B90D}" type="slidenum">
              <a:rPr lang="hr-HR" smtClean="0">
                <a:latin typeface="Arial" charset="0"/>
                <a:cs typeface="Arial" charset="0"/>
              </a:rPr>
              <a:pPr/>
              <a:t>15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7758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E4C79-6563-475B-A127-4FA2F28652C6}" type="slidenum">
              <a:rPr lang="hr-HR" smtClean="0">
                <a:latin typeface="Arial" charset="0"/>
                <a:cs typeface="Arial" charset="0"/>
              </a:rPr>
              <a:pPr/>
              <a:t>16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326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ACFFC-5D82-40D0-A8B1-3A6F8510E75B}" type="slidenum">
              <a:rPr lang="hr-HR" smtClean="0">
                <a:latin typeface="Arial" charset="0"/>
                <a:cs typeface="Arial" charset="0"/>
              </a:rPr>
              <a:pPr/>
              <a:t>18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3700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350E-A285-4E38-8B0D-F8A56C3A1A37}" type="slidenum">
              <a:rPr lang="hr-HR" smtClean="0">
                <a:latin typeface="Arial" charset="0"/>
                <a:cs typeface="Arial" charset="0"/>
              </a:rPr>
              <a:pPr/>
              <a:t>19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9184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4403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66558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595458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62CC-EB1B-4002-86AA-EA0A6C780F1B}" type="datetime1">
              <a:rPr lang="hr-HR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7E0-369E-4D79-8E5F-B6E1456059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028491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F1C0-D0F4-463D-AB27-CB8C8E22C378}" type="datetime1">
              <a:rPr lang="hr-HR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F87E-EB3F-4EFB-828E-DB1620D4DAD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77151778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E09E-4845-45F3-A410-B5F80FF697A6}" type="datetime1">
              <a:rPr lang="hr-HR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7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8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3E48-950D-4489-9D47-B5494E09991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0709194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750340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213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624737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48476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3467232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5162494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046863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462253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23.8.2023.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3260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</p:sldLayoutIdLst>
  <p:transition spd="med">
    <p:newsflash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design/DAFqOjtZ5OI/QdKPwZPERSbf_xcplWSMbA/edit?utm_content=DAFqOjtZ5OI&amp;utm_campaign=designshare&amp;utm_medium=link2&amp;utm_source=sharebutt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dirty="0"/>
            </a:br>
            <a:endParaRPr lang="hr-H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09862" y="476672"/>
            <a:ext cx="8376938" cy="2016224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hr-HR" sz="6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6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OSNOVNA ŠKOLA VIŠNJEVAC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64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274320" indent="-27432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sz="6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IZVJEŠĆE O RADU I REZULTATIMA RADA  NA KRAJU ŠKOLSKE GODINE 2022./2023.</a:t>
            </a:r>
          </a:p>
          <a:p>
            <a:pPr marL="274320" indent="-27432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800" b="1" dirty="0">
              <a:solidFill>
                <a:srgbClr val="FF3300"/>
              </a:solidFill>
              <a:latin typeface="Comic Sans MS" pitchFamily="66" charset="0"/>
            </a:endParaRPr>
          </a:p>
          <a:p>
            <a:pPr marL="274320" indent="-27432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b="1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>
              <a:latin typeface="Georgia" pitchFamily="18" charset="0"/>
            </a:endParaRPr>
          </a:p>
        </p:txBody>
      </p:sp>
      <p:sp>
        <p:nvSpPr>
          <p:cNvPr id="614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053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B4E726A-CE21-443F-855A-F03E1394EA37}" type="slidenum">
              <a:rPr lang="hr-HR">
                <a:latin typeface="Arial" pitchFamily="34" charset="0"/>
              </a:rPr>
              <a:pPr>
                <a:defRPr/>
              </a:pPr>
              <a:t>1</a:t>
            </a:fld>
            <a:endParaRPr lang="hr-HR">
              <a:latin typeface="Arial" pitchFamily="34" charset="0"/>
            </a:endParaRPr>
          </a:p>
        </p:txBody>
      </p:sp>
      <p:pic>
        <p:nvPicPr>
          <p:cNvPr id="9" name="Picture 2" descr="cherry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754"/>
            <a:ext cx="83756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81CE064-020A-44E0-A2F5-5C2688088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27756"/>
            <a:ext cx="5184576" cy="388843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239000" cy="8763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>
                <a:solidFill>
                  <a:srgbClr val="FF0000"/>
                </a:solidFill>
                <a:latin typeface="Arial Black" pitchFamily="34" charset="0"/>
              </a:rPr>
              <a:t>PROJEKTI ŠKOLE</a:t>
            </a:r>
          </a:p>
        </p:txBody>
      </p:sp>
      <p:sp>
        <p:nvSpPr>
          <p:cNvPr id="23557" name="Rezervirano mjesto sadržaja 2"/>
          <p:cNvSpPr>
            <a:spLocks noGrp="1"/>
          </p:cNvSpPr>
          <p:nvPr>
            <p:ph idx="1"/>
          </p:nvPr>
        </p:nvSpPr>
        <p:spPr>
          <a:xfrm>
            <a:off x="215676" y="656348"/>
            <a:ext cx="8928323" cy="6085764"/>
          </a:xfrm>
        </p:spPr>
        <p:txBody>
          <a:bodyPr>
            <a:noAutofit/>
          </a:bodyPr>
          <a:lstStyle/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ŠKOLSKI PR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EVENTIVNI PROGRAMI</a:t>
            </a: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sigurnost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cestovnom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prometu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Biciklirajmo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biciklističkom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Suzbijanje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seksualnog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iskorištavanja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zlostavljanje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djece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pet“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Sigurnost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zaštita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djece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internetu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Živim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život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nasilja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Nasilničko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ponašanje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obitelji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I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sad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Legiranje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ne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drogiranje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7.r. Budi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navijač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ne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razbijač</a:t>
            </a:r>
            <a:endParaRPr lang="hr-H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8.r.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pet 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Alkohol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vandalizam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nasilje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među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mladima</a:t>
            </a:r>
            <a:endParaRPr lang="hr-HR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Exchanges of Digital Unity- Technology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EU „Science is all around us“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Izradila: Melita Krstić, prof.</a:t>
            </a:r>
          </a:p>
        </p:txBody>
      </p:sp>
      <p:sp>
        <p:nvSpPr>
          <p:cNvPr id="2458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64A7C7-7930-4B0B-81E8-72D0242B8D71}" type="slidenum">
              <a:rPr lang="hr-HR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29FCEB4-6B7D-4427-B8B2-B8334629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F22C837-EE53-4323-8B0B-C229C87C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5F1517-AF69-4E47-947D-90CDF6A2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30"/>
            <a:ext cx="9144000" cy="62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0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431C626F-28F6-4DBC-8D22-8634323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1CA4E78-1098-489A-9790-675F2481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06DCFC-9D22-4FC4-9A5D-7AC7516C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215"/>
            <a:ext cx="9144000" cy="639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B874F-98BC-4D27-BE40-96CEB433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Kulturna i javna djelatnost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11B786-F8E1-4F63-A761-136E977D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https://www.canva.com/design/DAFqOjtZ5OI/QdKPwZPERSbf_xcplWSMbA/edit?utm_content=DAFqOjtZ5OI&amp;utm_campaign=designshare&amp;utm_medium=link2&amp;utm_source=sharebutton</a:t>
            </a: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82F618C-3F8D-431F-8A30-FCB6C71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BC7DE45-42EA-4FB3-B865-541F3C7E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872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>
                <a:solidFill>
                  <a:srgbClr val="FF3300"/>
                </a:solidFill>
                <a:latin typeface="Arial" charset="0"/>
                <a:cs typeface="Arial" charset="0"/>
              </a:rPr>
              <a:t>IZBORN</a:t>
            </a:r>
            <a: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GB" b="1" dirty="0">
                <a:solidFill>
                  <a:srgbClr val="FF3300"/>
                </a:solidFill>
                <a:latin typeface="Arial" charset="0"/>
                <a:cs typeface="Arial" charset="0"/>
              </a:rPr>
              <a:t> NASTAV</a:t>
            </a:r>
            <a: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  <a:t>A, MODEL C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125412" y="1268760"/>
            <a:ext cx="8893175" cy="4564062"/>
          </a:xfrm>
        </p:spPr>
        <p:txBody>
          <a:bodyPr>
            <a:normAutofit lnSpcReduction="10000"/>
          </a:bodyPr>
          <a:lstStyle/>
          <a:p>
            <a:pPr marL="44577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800" b="1" dirty="0"/>
              <a:t>24 skupina </a:t>
            </a:r>
            <a:r>
              <a:rPr lang="en-GB" altLang="x-none" sz="2800" b="1" dirty="0" err="1"/>
              <a:t>rkt</a:t>
            </a:r>
            <a:r>
              <a:rPr lang="hr-HR" altLang="x-none" sz="2800" b="1" dirty="0"/>
              <a:t>.</a:t>
            </a:r>
            <a:r>
              <a:rPr lang="en-GB" altLang="x-none" sz="2800" b="1" dirty="0"/>
              <a:t> </a:t>
            </a:r>
            <a:r>
              <a:rPr lang="en-GB" altLang="x-none" sz="2800" b="1" dirty="0" err="1"/>
              <a:t>vjeronauka</a:t>
            </a:r>
            <a:r>
              <a:rPr lang="hr-HR" altLang="x-none" sz="2800" b="1" dirty="0"/>
              <a:t> (</a:t>
            </a:r>
            <a:r>
              <a:rPr lang="hr-HR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444 - 89,87 </a:t>
            </a:r>
            <a:r>
              <a:rPr lang="en-GB" altLang="x-none" sz="2800" b="1" dirty="0"/>
              <a:t>%)</a:t>
            </a:r>
            <a:r>
              <a:rPr lang="hr-HR" altLang="x-none" sz="2800" b="1" dirty="0"/>
              <a:t> učenika)</a:t>
            </a:r>
            <a:r>
              <a:rPr lang="en-GB" altLang="x-none" sz="2800" b="1" dirty="0"/>
              <a:t> </a:t>
            </a:r>
            <a:endParaRPr lang="hr-HR" altLang="x-none" sz="2800" b="1" dirty="0"/>
          </a:p>
          <a:p>
            <a:pPr marL="44577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800" b="1" dirty="0"/>
              <a:t>18</a:t>
            </a:r>
            <a:r>
              <a:rPr lang="en-GB" altLang="x-none" sz="2800" b="1" dirty="0"/>
              <a:t> </a:t>
            </a:r>
            <a:r>
              <a:rPr lang="hr-HR" altLang="x-none" sz="2800" b="1" dirty="0"/>
              <a:t>skupina </a:t>
            </a:r>
            <a:r>
              <a:rPr lang="en-GB" altLang="x-none" sz="2800" b="1" dirty="0" err="1"/>
              <a:t>informatike</a:t>
            </a:r>
            <a:r>
              <a:rPr lang="en-GB" altLang="x-none" sz="2800" b="1" dirty="0"/>
              <a:t> za </a:t>
            </a:r>
            <a:r>
              <a:rPr lang="hr-HR" altLang="x-none" sz="2800" b="1" dirty="0"/>
              <a:t>1.-4. r. te 7</a:t>
            </a:r>
            <a:r>
              <a:rPr lang="en-GB" altLang="x-none" sz="2800" b="1" dirty="0"/>
              <a:t>.</a:t>
            </a:r>
            <a:r>
              <a:rPr lang="hr-HR" altLang="x-none" sz="2800" b="1" dirty="0"/>
              <a:t>-</a:t>
            </a:r>
            <a:r>
              <a:rPr lang="en-GB" altLang="x-none" sz="2800" b="1" dirty="0"/>
              <a:t>8. </a:t>
            </a:r>
            <a:r>
              <a:rPr lang="hr-HR" altLang="x-none" sz="2800" b="1" dirty="0"/>
              <a:t>(308</a:t>
            </a:r>
            <a:r>
              <a:rPr lang="en-GB" altLang="x-none" sz="2800" b="1" dirty="0"/>
              <a:t> </a:t>
            </a:r>
            <a:r>
              <a:rPr lang="en-GB" altLang="x-none" sz="2800" b="1" dirty="0" err="1"/>
              <a:t>učenik</a:t>
            </a:r>
            <a:r>
              <a:rPr lang="hr-HR" altLang="x-none" sz="2800" b="1" dirty="0"/>
              <a:t>a)</a:t>
            </a:r>
          </a:p>
          <a:p>
            <a:pPr marL="44577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800" b="1" dirty="0"/>
              <a:t>11</a:t>
            </a:r>
            <a:r>
              <a:rPr lang="en-GB" altLang="x-none" sz="2800" b="1" dirty="0"/>
              <a:t> </a:t>
            </a:r>
            <a:r>
              <a:rPr lang="hr-HR" altLang="x-none" sz="2800" b="1" dirty="0"/>
              <a:t>skupina </a:t>
            </a:r>
            <a:r>
              <a:rPr lang="en-GB" altLang="x-none" sz="2800" b="1" dirty="0" err="1"/>
              <a:t>njemačk</a:t>
            </a:r>
            <a:r>
              <a:rPr lang="hr-HR" altLang="x-none" sz="2800" b="1" dirty="0" err="1"/>
              <a:t>og</a:t>
            </a:r>
            <a:r>
              <a:rPr lang="en-GB" altLang="x-none" sz="2800" b="1" dirty="0"/>
              <a:t> j</a:t>
            </a:r>
            <a:r>
              <a:rPr lang="hr-HR" altLang="x-none" sz="2800" b="1" dirty="0"/>
              <a:t>. 4.-8. (162 </a:t>
            </a:r>
            <a:r>
              <a:rPr lang="en-GB" altLang="x-none" sz="2800" b="1" dirty="0" err="1"/>
              <a:t>učenik</a:t>
            </a:r>
            <a:r>
              <a:rPr lang="hr-HR" altLang="x-none" sz="2800" b="1" dirty="0"/>
              <a:t>a)</a:t>
            </a:r>
          </a:p>
          <a:p>
            <a:pPr marL="44577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GB" altLang="x-none" sz="2800" b="1" dirty="0"/>
              <a:t>po 2 </a:t>
            </a:r>
            <a:r>
              <a:rPr lang="en-GB" altLang="x-none" sz="2800" b="1" dirty="0" err="1"/>
              <a:t>sata</a:t>
            </a:r>
            <a:r>
              <a:rPr lang="en-GB" altLang="x-none" sz="2800" b="1" dirty="0"/>
              <a:t> </a:t>
            </a:r>
            <a:r>
              <a:rPr lang="en-GB" altLang="x-none" sz="2800" b="1" dirty="0" err="1"/>
              <a:t>tjedno</a:t>
            </a:r>
            <a:r>
              <a:rPr lang="hr-HR" altLang="x-none" sz="2800" b="1" dirty="0"/>
              <a:t>,</a:t>
            </a:r>
            <a:r>
              <a:rPr lang="en-GB" altLang="x-none" sz="2800" b="1" dirty="0"/>
              <a:t> </a:t>
            </a:r>
            <a:r>
              <a:rPr lang="en-GB" altLang="x-none" sz="2800" b="1" dirty="0" err="1"/>
              <a:t>odnosno</a:t>
            </a:r>
            <a:r>
              <a:rPr lang="en-GB" altLang="x-none" sz="2800" b="1" dirty="0"/>
              <a:t> 70 sati </a:t>
            </a:r>
            <a:r>
              <a:rPr lang="en-GB" altLang="x-none" sz="2800" b="1" dirty="0" err="1"/>
              <a:t>godišnje</a:t>
            </a:r>
            <a:endParaRPr lang="hr-HR" altLang="x-none" sz="2800" b="1" dirty="0"/>
          </a:p>
          <a:p>
            <a:pPr marL="38862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hr-HR" altLang="x-none" sz="2800" b="1" dirty="0"/>
          </a:p>
          <a:p>
            <a:pPr marL="44577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800" b="1" dirty="0"/>
              <a:t>3 skupine građanski odgoj eksperimentalno 8.r. (jedan sat tjedno, 37 učenika)</a:t>
            </a:r>
          </a:p>
          <a:p>
            <a:pPr marL="445770" indent="-34290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800" b="1" dirty="0"/>
              <a:t>2 skupine njegovanje slovačkog jezika i kulture model C 2 učenika (po dva sata tjedno, ukupno 140 sati godišnje) </a:t>
            </a:r>
          </a:p>
        </p:txBody>
      </p:sp>
      <p:sp>
        <p:nvSpPr>
          <p:cNvPr id="2457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1843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0F2AD33-4A86-4433-BC59-E6EAA7E239CA}" type="slidenum">
              <a:rPr lang="hr-HR">
                <a:latin typeface="Arial" pitchFamily="34" charset="0"/>
              </a:rPr>
              <a:pPr>
                <a:defRPr/>
              </a:pPr>
              <a:t>14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68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 </a:t>
            </a:r>
            <a:r>
              <a:rPr lang="en-GB" sz="4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DOPUNSKA NASTAVA</a:t>
            </a:r>
            <a:endParaRPr lang="hr-HR" sz="4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568630" cy="5473700"/>
          </a:xfrm>
        </p:spPr>
        <p:txBody>
          <a:bodyPr>
            <a:normAutofit fontScale="92500"/>
          </a:bodyPr>
          <a:lstStyle/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Ukupno 25 skupina – ukupno 270 učenika</a:t>
            </a:r>
          </a:p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hr-HR" altLang="sr-Latn-RS" sz="3200" b="1" dirty="0"/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12 skupina – </a:t>
            </a:r>
            <a:r>
              <a:rPr lang="en-US" altLang="sr-Latn-RS" sz="3200" b="1" dirty="0" err="1"/>
              <a:t>hrvatski</a:t>
            </a:r>
            <a:r>
              <a:rPr lang="en-US" altLang="sr-Latn-RS" sz="3200" b="1" dirty="0"/>
              <a:t> </a:t>
            </a:r>
            <a:r>
              <a:rPr lang="en-US" altLang="sr-Latn-RS" sz="3200" b="1" dirty="0" err="1"/>
              <a:t>jezik</a:t>
            </a:r>
            <a:r>
              <a:rPr lang="en-US" altLang="sr-Latn-RS" sz="3200" b="1" dirty="0"/>
              <a:t>/</a:t>
            </a:r>
            <a:r>
              <a:rPr lang="en-US" altLang="sr-Latn-RS" sz="3200" b="1" dirty="0" err="1"/>
              <a:t>matematika</a:t>
            </a:r>
            <a:r>
              <a:rPr lang="hr-HR" altLang="sr-Latn-RS" sz="3200" b="1" dirty="0"/>
              <a:t> (razredna nastava)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5 skupina – </a:t>
            </a:r>
            <a:r>
              <a:rPr lang="en-US" altLang="sr-Latn-RS" sz="3200" b="1" dirty="0" err="1"/>
              <a:t>matematik</a:t>
            </a:r>
            <a:r>
              <a:rPr lang="hr-HR" altLang="sr-Latn-RS" sz="3200" b="1" dirty="0"/>
              <a:t>a (predmetna nastava)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4 skupine – hrvatski jezik (predmetna nastava)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2 skupina – kemija (predmetna nastava)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1 skupine – engleski jezik, fizika (predmetna nastava)</a:t>
            </a:r>
          </a:p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hr-HR" altLang="sr-Latn-RS" sz="3200" b="1" dirty="0"/>
          </a:p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3200" b="1" dirty="0"/>
              <a:t>Jedan sat tjedno, odnosno 35 godišnje</a:t>
            </a:r>
          </a:p>
          <a:p>
            <a:pPr eaLnBrk="1" hangingPunct="1">
              <a:defRPr/>
            </a:pPr>
            <a:endParaRPr lang="hr-HR" sz="3200" b="1" dirty="0">
              <a:latin typeface="Arial" charset="0"/>
              <a:cs typeface="Arial" charset="0"/>
            </a:endParaRPr>
          </a:p>
        </p:txBody>
      </p:sp>
      <p:sp>
        <p:nvSpPr>
          <p:cNvPr id="2560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19461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6E0E479-5703-4711-AF36-573F784A4321}" type="slidenum">
              <a:rPr lang="hr-HR">
                <a:latin typeface="Arial" pitchFamily="34" charset="0"/>
              </a:rPr>
              <a:pPr>
                <a:defRPr/>
              </a:pPr>
              <a:t>15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2656"/>
            <a:ext cx="8713787" cy="93610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en-GB" b="1" dirty="0">
                <a:solidFill>
                  <a:srgbClr val="FF3300"/>
                </a:solidFill>
                <a:latin typeface="Arial" charset="0"/>
                <a:cs typeface="Arial" charset="0"/>
              </a:rPr>
              <a:t>DODATNI RAD </a:t>
            </a:r>
            <a:b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en-GB" b="1" dirty="0">
                <a:solidFill>
                  <a:srgbClr val="FF3300"/>
                </a:solidFill>
                <a:latin typeface="Arial" charset="0"/>
                <a:cs typeface="Arial" charset="0"/>
              </a:rPr>
              <a:t>(RAD S DAROVITIM UČENICIMA)</a:t>
            </a:r>
            <a:endParaRPr lang="hr-HR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395535" y="1556792"/>
            <a:ext cx="8497639" cy="4895850"/>
          </a:xfrm>
        </p:spPr>
        <p:txBody>
          <a:bodyPr>
            <a:normAutofit/>
          </a:bodyPr>
          <a:lstStyle/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Ukupno 25 skupina</a:t>
            </a:r>
          </a:p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hr-HR" altLang="sr-Latn-RS" sz="2800" b="1" dirty="0"/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7 skupina hrvatski jezik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6 skupina – matematika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3 skupine - priroda i društvo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2 skupine – kemija, biologija, informatika</a:t>
            </a:r>
          </a:p>
          <a:p>
            <a:pPr marL="596900" lvl="1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1 skupina – njemački jezik, povijest, geografija</a:t>
            </a:r>
          </a:p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sve skupine jedan sat tjedno odnosno 35 godišnje </a:t>
            </a:r>
          </a:p>
          <a:p>
            <a:pPr marL="42545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sr-Latn-RS" sz="2800" b="1" dirty="0"/>
              <a:t>Ukupno 184 učenik</a:t>
            </a:r>
          </a:p>
        </p:txBody>
      </p:sp>
      <p:sp>
        <p:nvSpPr>
          <p:cNvPr id="2662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0485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BC35143-FD9A-41D8-A304-C3F26332256F}" type="slidenum">
              <a:rPr lang="hr-HR">
                <a:latin typeface="Arial" pitchFamily="34" charset="0"/>
              </a:rPr>
              <a:pPr>
                <a:defRPr/>
              </a:pPr>
              <a:t>16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06640" cy="731168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IZVANNASTAVE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252" y="1206893"/>
            <a:ext cx="4104456" cy="5174435"/>
          </a:xfrm>
        </p:spPr>
        <p:txBody>
          <a:bodyPr>
            <a:normAutofit/>
          </a:bodyPr>
          <a:lstStyle/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2 </a:t>
            </a:r>
            <a:r>
              <a:rPr lang="en-US" altLang="x-none" sz="2400" b="1" dirty="0" err="1">
                <a:latin typeface="Corbel" panose="020B0503020204020204" pitchFamily="34" charset="0"/>
              </a:rPr>
              <a:t>dramsk</a:t>
            </a:r>
            <a:r>
              <a:rPr lang="hr-HR" altLang="x-none" sz="2400" b="1" dirty="0">
                <a:latin typeface="Corbel" panose="020B0503020204020204" pitchFamily="34" charset="0"/>
              </a:rPr>
              <a:t>e</a:t>
            </a:r>
            <a:r>
              <a:rPr lang="en-US" altLang="x-none" sz="2400" b="1" dirty="0">
                <a:latin typeface="Corbel" panose="020B0503020204020204" pitchFamily="34" charset="0"/>
              </a:rPr>
              <a:t> </a:t>
            </a:r>
            <a:endParaRPr lang="hr-HR" altLang="x-none" sz="2400" b="1" dirty="0">
              <a:latin typeface="Corbel" panose="020B0503020204020204" pitchFamily="34" charset="0"/>
            </a:endParaRPr>
          </a:p>
          <a:p>
            <a:pPr marL="330200" indent="-34290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knjižničari*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2 keramičari *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4 </a:t>
            </a:r>
            <a:r>
              <a:rPr lang="en-US" altLang="x-none" sz="2400" b="1" dirty="0" err="1">
                <a:latin typeface="Corbel" panose="020B0503020204020204" pitchFamily="34" charset="0"/>
              </a:rPr>
              <a:t>likovn</a:t>
            </a:r>
            <a:r>
              <a:rPr lang="hr-HR" altLang="x-none" sz="2400" b="1" dirty="0">
                <a:latin typeface="Corbel" panose="020B0503020204020204" pitchFamily="34" charset="0"/>
              </a:rPr>
              <a:t>e *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domaćinstvo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</a:t>
            </a:r>
            <a:r>
              <a:rPr lang="en-US" altLang="x-none" sz="2400" b="1" dirty="0" err="1">
                <a:latin typeface="Corbel" panose="020B0503020204020204" pitchFamily="34" charset="0"/>
              </a:rPr>
              <a:t>kreativn</a:t>
            </a:r>
            <a:r>
              <a:rPr lang="hr-HR" altLang="x-none" sz="2400" b="1" dirty="0">
                <a:latin typeface="Corbel" panose="020B0503020204020204" pitchFamily="34" charset="0"/>
              </a:rPr>
              <a:t>a</a:t>
            </a:r>
            <a:r>
              <a:rPr lang="en-US" altLang="x-none" sz="2400" b="1" dirty="0">
                <a:latin typeface="Corbel" panose="020B0503020204020204" pitchFamily="34" charset="0"/>
              </a:rPr>
              <a:t> </a:t>
            </a:r>
            <a:r>
              <a:rPr lang="hr-HR" altLang="x-none" sz="2400" b="1" dirty="0">
                <a:latin typeface="Corbel" panose="020B0503020204020204" pitchFamily="34" charset="0"/>
              </a:rPr>
              <a:t>*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</a:t>
            </a:r>
            <a:r>
              <a:rPr lang="hr-HR" altLang="x-none" sz="2400" b="1" dirty="0" err="1">
                <a:latin typeface="Corbel" panose="020B0503020204020204" pitchFamily="34" charset="0"/>
              </a:rPr>
              <a:t>kretivno</a:t>
            </a:r>
            <a:r>
              <a:rPr lang="hr-HR" altLang="x-none" sz="2400" b="1" dirty="0">
                <a:latin typeface="Corbel" panose="020B0503020204020204" pitchFamily="34" charset="0"/>
              </a:rPr>
              <a:t>-cvjećarska*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kreativno-plesna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scenska umjetnost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</a:t>
            </a:r>
            <a:r>
              <a:rPr lang="en-US" altLang="x-none" sz="2400" b="1" dirty="0" err="1">
                <a:latin typeface="Corbel" panose="020B0503020204020204" pitchFamily="34" charset="0"/>
              </a:rPr>
              <a:t>mali</a:t>
            </a:r>
            <a:r>
              <a:rPr lang="hr-HR" altLang="x-none" sz="2400" b="1" dirty="0">
                <a:latin typeface="Corbel" panose="020B0503020204020204" pitchFamily="34" charset="0"/>
              </a:rPr>
              <a:t> </a:t>
            </a:r>
            <a:r>
              <a:rPr lang="en-US" altLang="x-none" sz="2400" b="1" dirty="0" err="1">
                <a:latin typeface="Corbel" panose="020B0503020204020204" pitchFamily="34" charset="0"/>
              </a:rPr>
              <a:t>zbor</a:t>
            </a:r>
            <a:endParaRPr lang="hr-HR" altLang="x-none" sz="2400" b="1" dirty="0">
              <a:latin typeface="Corbel" panose="020B0503020204020204" pitchFamily="34" charset="0"/>
            </a:endParaRP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veliki zbor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</a:rPr>
              <a:t>1 ekolozi</a:t>
            </a:r>
          </a:p>
          <a:p>
            <a:pPr marL="330200" indent="-3429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altLang="x-none" sz="2400" b="1" dirty="0">
                <a:latin typeface="Corbel" panose="020B0503020204020204" pitchFamily="34" charset="0"/>
                <a:cs typeface="Arial" panose="020B0604020202020204" pitchFamily="34" charset="0"/>
              </a:rPr>
              <a:t>1 vezilje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8" y="1268760"/>
            <a:ext cx="4119764" cy="48120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Klub mladih tehničara*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modelari 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g</a:t>
            </a:r>
            <a:r>
              <a:rPr lang="en-US" sz="2000" b="1" dirty="0" err="1"/>
              <a:t>raničar</a:t>
            </a:r>
            <a:r>
              <a:rPr lang="hr-HR" sz="2000" b="1" dirty="0"/>
              <a:t>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sportska za RN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</a:t>
            </a:r>
            <a:r>
              <a:rPr lang="en-US" sz="2000" b="1" dirty="0" err="1"/>
              <a:t>odbojka</a:t>
            </a:r>
            <a:r>
              <a:rPr lang="en-US" sz="2000" b="1" dirty="0"/>
              <a:t> </a:t>
            </a:r>
            <a:endParaRPr lang="hr-HR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košarka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nogomet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navijačice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vjeronaučni olimpijci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znakovni jezik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1 crveni križ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2 medijatori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2000" b="1" dirty="0"/>
              <a:t>Učenička zadruga* (</a:t>
            </a:r>
            <a:r>
              <a:rPr lang="hr-HR" sz="2000" b="1" dirty="0">
                <a:solidFill>
                  <a:srgbClr val="00B050"/>
                </a:solidFill>
              </a:rPr>
              <a:t>199 </a:t>
            </a:r>
            <a:r>
              <a:rPr lang="hr-HR" sz="2000" b="1" dirty="0"/>
              <a:t>učenika)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hr-HR" sz="2000" b="1" dirty="0"/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r-HR" sz="1800" b="1" dirty="0"/>
              <a:t>Ukupno 31 skupina (</a:t>
            </a:r>
            <a:r>
              <a:rPr lang="hr-HR" sz="1800" b="1" dirty="0">
                <a:solidFill>
                  <a:srgbClr val="00B050"/>
                </a:solidFill>
              </a:rPr>
              <a:t>497</a:t>
            </a:r>
            <a:r>
              <a:rPr lang="hr-HR" sz="1800" b="1" dirty="0"/>
              <a:t> učenika)</a:t>
            </a:r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1549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748712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>
                <a:solidFill>
                  <a:srgbClr val="FF3300"/>
                </a:solidFill>
                <a:latin typeface="Arial" charset="0"/>
                <a:cs typeface="Arial" charset="0"/>
              </a:rPr>
              <a:t>USPJEH UČENIKA RAZREDNE NASTAVE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248150"/>
          </a:xfrm>
        </p:spPr>
        <p:txBody>
          <a:bodyPr>
            <a:normAutofit lnSpcReduction="10000"/>
          </a:bodyPr>
          <a:lstStyle/>
          <a:p>
            <a:r>
              <a:rPr lang="hr-HR" sz="3000" b="1" dirty="0">
                <a:latin typeface="Arial" charset="0"/>
                <a:cs typeface="Arial" charset="0"/>
              </a:rPr>
              <a:t>ocjenjeno 245 </a:t>
            </a:r>
            <a:r>
              <a:rPr lang="hr-HR" sz="1600" b="1" dirty="0">
                <a:latin typeface="Arial" charset="0"/>
                <a:cs typeface="Arial" charset="0"/>
              </a:rPr>
              <a:t>(prije 240)</a:t>
            </a:r>
            <a:r>
              <a:rPr lang="hr-HR" sz="3000" b="1" dirty="0">
                <a:latin typeface="Arial" charset="0"/>
                <a:cs typeface="Arial" charset="0"/>
              </a:rPr>
              <a:t> učenika </a:t>
            </a:r>
          </a:p>
          <a:p>
            <a:r>
              <a:rPr lang="hr-HR" sz="3000" b="1" dirty="0">
                <a:latin typeface="Arial" charset="0"/>
                <a:cs typeface="Arial" charset="0"/>
              </a:rPr>
              <a:t>odličnih 220 ( 89,80%) </a:t>
            </a:r>
            <a:r>
              <a:rPr lang="hr-HR" sz="1600" b="1" dirty="0">
                <a:latin typeface="Arial" charset="0"/>
                <a:cs typeface="Arial" charset="0"/>
              </a:rPr>
              <a:t>(prije 222  (90%) </a:t>
            </a:r>
          </a:p>
          <a:p>
            <a:r>
              <a:rPr lang="hr-HR" sz="1600" b="1" dirty="0">
                <a:latin typeface="Arial" charset="0"/>
                <a:cs typeface="Arial" charset="0"/>
              </a:rPr>
              <a:t>– </a:t>
            </a:r>
            <a:r>
              <a:rPr lang="hr-HR" b="1" dirty="0">
                <a:latin typeface="Arial" charset="0"/>
                <a:cs typeface="Arial" charset="0"/>
              </a:rPr>
              <a:t>124 sa prosjekom 5,0</a:t>
            </a:r>
            <a:r>
              <a:rPr lang="hr-HR" sz="3000" b="1" dirty="0">
                <a:latin typeface="Arial" charset="0"/>
                <a:cs typeface="Arial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130)</a:t>
            </a:r>
          </a:p>
          <a:p>
            <a:r>
              <a:rPr lang="hr-HR" sz="3000" b="1" dirty="0">
                <a:latin typeface="Arial" charset="0"/>
                <a:cs typeface="Arial" charset="0"/>
              </a:rPr>
              <a:t>vrlo dobrih 25 (10,20%)  </a:t>
            </a:r>
            <a:r>
              <a:rPr lang="hr-HR" sz="1600" b="1" dirty="0">
                <a:latin typeface="Arial" charset="0"/>
                <a:cs typeface="Arial" charset="0"/>
              </a:rPr>
              <a:t>(prije 24 (10 %)</a:t>
            </a:r>
          </a:p>
          <a:p>
            <a:r>
              <a:rPr lang="hr-HR" sz="3000" b="1" dirty="0">
                <a:latin typeface="Arial" charset="0"/>
                <a:cs typeface="Arial" charset="0"/>
              </a:rPr>
              <a:t>Dobrih 0  (0%) </a:t>
            </a:r>
            <a:r>
              <a:rPr lang="hr-HR" sz="1600" b="1" dirty="0">
                <a:latin typeface="Arial" charset="0"/>
                <a:cs typeface="Arial" charset="0"/>
              </a:rPr>
              <a:t>(prije 0 (0 %)</a:t>
            </a:r>
          </a:p>
          <a:p>
            <a:pPr eaLnBrk="1" hangingPunct="1">
              <a:lnSpc>
                <a:spcPct val="90000"/>
              </a:lnSpc>
            </a:pPr>
            <a:r>
              <a:rPr lang="hr-HR" sz="3000" b="1" dirty="0">
                <a:latin typeface="Arial" charset="0"/>
                <a:cs typeface="Arial" charset="0"/>
              </a:rPr>
              <a:t>dovoljnih 0 </a:t>
            </a:r>
            <a:r>
              <a:rPr lang="hr-HR" sz="1600" b="1" dirty="0">
                <a:latin typeface="Arial" charset="0"/>
                <a:cs typeface="Arial" charset="0"/>
              </a:rPr>
              <a:t>(prije 0)</a:t>
            </a:r>
          </a:p>
          <a:p>
            <a:r>
              <a:rPr lang="hr-HR" sz="3000" b="1" dirty="0">
                <a:latin typeface="Arial" charset="0"/>
                <a:cs typeface="Arial" charset="0"/>
              </a:rPr>
              <a:t>nedovoljni 0  </a:t>
            </a:r>
            <a:r>
              <a:rPr lang="hr-HR" sz="1600" b="1" dirty="0">
                <a:latin typeface="Arial" charset="0"/>
                <a:cs typeface="Arial" charset="0"/>
              </a:rPr>
              <a:t>(prije 0)</a:t>
            </a:r>
            <a:r>
              <a:rPr lang="hr-HR" sz="3000" b="1" dirty="0">
                <a:latin typeface="Arial" charset="0"/>
                <a:cs typeface="Arial" charset="0"/>
              </a:rPr>
              <a:t> </a:t>
            </a:r>
          </a:p>
          <a:p>
            <a:r>
              <a:rPr lang="hr-HR" sz="3000" b="1" dirty="0">
                <a:latin typeface="Arial" charset="0"/>
                <a:cs typeface="Arial" charset="0"/>
              </a:rPr>
              <a:t>srednja ocjena 4,82  </a:t>
            </a:r>
            <a:r>
              <a:rPr lang="hr-HR" sz="1600" b="1" dirty="0">
                <a:latin typeface="Arial" charset="0"/>
                <a:cs typeface="Arial" charset="0"/>
              </a:rPr>
              <a:t>(prije 4,85)</a:t>
            </a:r>
          </a:p>
        </p:txBody>
      </p:sp>
      <p:sp>
        <p:nvSpPr>
          <p:cNvPr id="2969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355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CF10E8-1969-44D6-A809-EA137FD9475F}" type="slidenum">
              <a:rPr lang="hr-HR">
                <a:latin typeface="Arial" pitchFamily="34" charset="0"/>
              </a:rPr>
              <a:pPr>
                <a:defRPr/>
              </a:pPr>
              <a:t>18</a:t>
            </a:fld>
            <a:endParaRPr lang="hr-HR">
              <a:latin typeface="Arial" pitchFamily="34" charset="0"/>
            </a:endParaRPr>
          </a:p>
        </p:txBody>
      </p:sp>
      <p:pic>
        <p:nvPicPr>
          <p:cNvPr id="29702" name="Picture 4" descr="j0088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013325"/>
            <a:ext cx="12684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3518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600" b="1" dirty="0">
                <a:solidFill>
                  <a:srgbClr val="FF3300"/>
                </a:solidFill>
                <a:latin typeface="Arial" charset="0"/>
                <a:cs typeface="Arial" charset="0"/>
              </a:rPr>
              <a:t>DIJAGRAM USPJEHA UČENIKA </a:t>
            </a:r>
            <a:br>
              <a:rPr lang="hr-HR" sz="3600" b="1" dirty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600" b="1" dirty="0">
                <a:solidFill>
                  <a:srgbClr val="FF3300"/>
                </a:solidFill>
                <a:latin typeface="Arial" charset="0"/>
                <a:cs typeface="Arial" charset="0"/>
              </a:rPr>
              <a:t>RAZREDNE NASTAVE</a:t>
            </a:r>
          </a:p>
        </p:txBody>
      </p:sp>
      <p:graphicFrame>
        <p:nvGraphicFramePr>
          <p:cNvPr id="30725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857250" y="3087688"/>
          <a:ext cx="3563938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4" imgW="4041998" imgH="2225233" progId="Excel.Sheet.8">
                  <p:embed/>
                </p:oleObj>
              </mc:Choice>
              <mc:Fallback>
                <p:oleObj r:id="rId4" imgW="4041998" imgH="2225233" progId="Excel.Sheet.8">
                  <p:embed/>
                  <p:pic>
                    <p:nvPicPr>
                      <p:cNvPr id="30725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087688"/>
                        <a:ext cx="3563938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zervirano mjesto podnožj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4581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B00481-5D94-422E-8C5D-ED85F4B89C04}" type="slidenum">
              <a:rPr lang="hr-HR">
                <a:latin typeface="Arial" pitchFamily="34" charset="0"/>
              </a:rPr>
              <a:pPr>
                <a:defRPr/>
              </a:pPr>
              <a:t>19</a:t>
            </a:fld>
            <a:endParaRPr lang="hr-HR">
              <a:latin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077825"/>
              </p:ext>
            </p:extLst>
          </p:nvPr>
        </p:nvGraphicFramePr>
        <p:xfrm>
          <a:off x="675860" y="1628799"/>
          <a:ext cx="8144289" cy="459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7838"/>
            <a:ext cx="7772400" cy="863600"/>
          </a:xfrm>
        </p:spPr>
        <p:txBody>
          <a:bodyPr/>
          <a:lstStyle/>
          <a:p>
            <a:pPr eaLnBrk="1" hangingPunct="1"/>
            <a: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  <a:t>ZAPOSLENICI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535487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59 zaposlenika 9</a:t>
            </a:r>
            <a:r>
              <a:rPr lang="hr-HR" sz="3200" b="1" dirty="0">
                <a:latin typeface="Arial" charset="0"/>
                <a:cs typeface="Arial" charset="0"/>
                <a:sym typeface="Webdings" pitchFamily="18" charset="2"/>
              </a:rPr>
              <a:t></a:t>
            </a:r>
            <a:r>
              <a:rPr lang="hr-HR" sz="3200" b="1" dirty="0">
                <a:latin typeface="Arial" charset="0"/>
                <a:cs typeface="Arial" charset="0"/>
              </a:rPr>
              <a:t>+ 50</a:t>
            </a:r>
            <a:r>
              <a:rPr lang="hr-HR" sz="3200" b="1" dirty="0">
                <a:latin typeface="Arial" charset="0"/>
                <a:cs typeface="Arial" charset="0"/>
                <a:sym typeface="Webdings" pitchFamily="18" charset="2"/>
              </a:rPr>
              <a:t> </a:t>
            </a:r>
            <a:r>
              <a:rPr lang="hr-HR" sz="3200" b="1" dirty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16 je učitelja razredne nastave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25 je učitelja predmetne nastave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1 ravnatelj, pedagog, psiholog, računovođa, tajnik, knjižničar,                          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2 domara,  3 kuhara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7 spremača </a:t>
            </a:r>
          </a:p>
          <a:p>
            <a:pPr eaLnBrk="1" hangingPunct="1">
              <a:buFontTx/>
              <a:buNone/>
            </a:pPr>
            <a:endParaRPr lang="hr-HR" b="1" dirty="0">
              <a:latin typeface="Comic Sans MS" pitchFamily="66" charset="0"/>
            </a:endParaRPr>
          </a:p>
        </p:txBody>
      </p:sp>
      <p:sp>
        <p:nvSpPr>
          <p:cNvPr id="717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07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E847A5C-84A6-492C-8FD0-9944C334831C}" type="slidenum">
              <a:rPr lang="hr-HR">
                <a:latin typeface="Arial" pitchFamily="34" charset="0"/>
              </a:rPr>
              <a:pPr>
                <a:defRPr/>
              </a:pPr>
              <a:t>2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5" y="260648"/>
            <a:ext cx="3086151" cy="3727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RANG ODJELA PREMA SREDNJOJ OCJENI U RAZREDNOJ NASTAVI</a:t>
            </a:r>
          </a:p>
        </p:txBody>
      </p:sp>
      <p:graphicFrame>
        <p:nvGraphicFramePr>
          <p:cNvPr id="261214" name="Group 21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6718311"/>
              </p:ext>
            </p:extLst>
          </p:nvPr>
        </p:nvGraphicFramePr>
        <p:xfrm>
          <a:off x="3991211" y="476672"/>
          <a:ext cx="4723289" cy="5038171"/>
        </p:xfrm>
        <a:graphic>
          <a:graphicData uri="http://schemas.openxmlformats.org/drawingml/2006/table">
            <a:tbl>
              <a:tblPr/>
              <a:tblGrid>
                <a:gridCol w="141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Rang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Odjel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Prosječna ocjena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1.a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4,99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3.c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4.c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4,89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3.a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4,86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1.b, 2.a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2.b, 2.c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3.b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4,80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1.c, 4.b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4,70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4.a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4,63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80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566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638CAE8-C5E1-47F3-806D-26A8A8300DE4}" type="slidenum">
              <a:rPr lang="hr-HR">
                <a:latin typeface="Arial" pitchFamily="34" charset="0"/>
              </a:rPr>
              <a:pPr>
                <a:defRPr/>
              </a:pPr>
              <a:t>20</a:t>
            </a:fld>
            <a:endParaRPr lang="hr-HR">
              <a:latin typeface="Arial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51F832B-F40E-47F4-BB1A-9E2D55420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0" y="3836212"/>
            <a:ext cx="3393488" cy="254511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USPJEH UČENIKA PREDMETNE NASTAVE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Arial" charset="0"/>
                <a:cs typeface="Arial" charset="0"/>
              </a:rPr>
              <a:t>ocjenjeno 249 </a:t>
            </a:r>
            <a:r>
              <a:rPr lang="hr-HR" sz="1600" b="1" dirty="0">
                <a:latin typeface="Arial" charset="0"/>
                <a:cs typeface="Arial" charset="0"/>
              </a:rPr>
              <a:t>(prije 252)</a:t>
            </a:r>
            <a:r>
              <a:rPr lang="hr-HR" sz="2800" b="1" dirty="0">
                <a:latin typeface="Arial" charset="0"/>
                <a:cs typeface="Arial" charset="0"/>
              </a:rPr>
              <a:t> učenika </a:t>
            </a:r>
            <a:endParaRPr lang="hr-HR" sz="1800" b="1" dirty="0">
              <a:latin typeface="Arial" charset="0"/>
              <a:cs typeface="Arial" charset="0"/>
            </a:endParaRPr>
          </a:p>
          <a:p>
            <a:r>
              <a:rPr lang="hr-HR" sz="2800" b="1" dirty="0">
                <a:latin typeface="Arial" charset="0"/>
                <a:cs typeface="Arial" charset="0"/>
              </a:rPr>
              <a:t>odličnih 131 (52,61%)  </a:t>
            </a:r>
            <a:r>
              <a:rPr lang="hr-HR" sz="1600" b="1" dirty="0">
                <a:latin typeface="Arial" charset="0"/>
                <a:cs typeface="Arial" charset="0"/>
              </a:rPr>
              <a:t>(prije 107 (42,46%)</a:t>
            </a:r>
            <a:r>
              <a:rPr lang="hr-HR" sz="2800" b="1" dirty="0">
                <a:latin typeface="Arial" charset="0"/>
                <a:cs typeface="Arial" charset="0"/>
              </a:rPr>
              <a:t> 31 s prosjekom 5,0 </a:t>
            </a:r>
            <a:r>
              <a:rPr lang="hr-HR" sz="1600" b="1" dirty="0">
                <a:latin typeface="Arial" charset="0"/>
                <a:cs typeface="Arial" charset="0"/>
              </a:rPr>
              <a:t>(prije 27)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vrlo dobrih 96 (38,55%) </a:t>
            </a:r>
            <a:r>
              <a:rPr lang="hr-HR" sz="1600" b="1" dirty="0">
                <a:latin typeface="Arial" charset="0"/>
                <a:cs typeface="Arial" charset="0"/>
              </a:rPr>
              <a:t>(prije 115 (45,63 %)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Dobrih 25 (10,04%) </a:t>
            </a:r>
            <a:r>
              <a:rPr lang="hr-HR" sz="1600" b="1" dirty="0">
                <a:latin typeface="Arial" charset="0"/>
                <a:cs typeface="Arial" charset="0"/>
              </a:rPr>
              <a:t>(prije 28 (11,11 %)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dirty="0">
                <a:latin typeface="Arial" charset="0"/>
                <a:cs typeface="Arial" charset="0"/>
              </a:rPr>
              <a:t>dovoljnih 0  </a:t>
            </a:r>
            <a:r>
              <a:rPr lang="hr-HR" sz="1600" b="1" dirty="0">
                <a:latin typeface="Arial" charset="0"/>
                <a:cs typeface="Arial" charset="0"/>
              </a:rPr>
              <a:t>(prije 0)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dirty="0">
                <a:latin typeface="Arial" charset="0"/>
                <a:cs typeface="Arial" charset="0"/>
              </a:rPr>
              <a:t>Nedovoljnih (ponavljača) 0 </a:t>
            </a:r>
            <a:r>
              <a:rPr lang="hr-HR" sz="1600" b="1" dirty="0">
                <a:latin typeface="Arial" charset="0"/>
                <a:cs typeface="Arial" charset="0"/>
              </a:rPr>
              <a:t>(prije 2)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Dodatni rad s učenicima 3 učenika 4 negativnih ocjena </a:t>
            </a:r>
            <a:r>
              <a:rPr lang="hr-HR" sz="1600" b="1" dirty="0">
                <a:latin typeface="Arial" charset="0"/>
                <a:cs typeface="Arial" charset="0"/>
              </a:rPr>
              <a:t>(prije 13 učenika 17 negativnih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Popravni ispiti 0 (prije 1 učenika)</a:t>
            </a:r>
            <a:endParaRPr lang="hr-HR" sz="1600" b="1" dirty="0">
              <a:latin typeface="Arial" charset="0"/>
              <a:cs typeface="Arial" charset="0"/>
            </a:endParaRPr>
          </a:p>
          <a:p>
            <a:r>
              <a:rPr lang="hr-HR" sz="2800" b="1" dirty="0">
                <a:latin typeface="Arial" charset="0"/>
                <a:cs typeface="Arial" charset="0"/>
              </a:rPr>
              <a:t>srednja ocjena 4,36 (prije 4,24)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r-HR" sz="1600" b="1" dirty="0">
              <a:latin typeface="Comic Sans MS" pitchFamily="66" charset="0"/>
            </a:endParaRPr>
          </a:p>
        </p:txBody>
      </p:sp>
      <p:sp>
        <p:nvSpPr>
          <p:cNvPr id="3277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6629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7495D52-2A36-4583-BF61-B70B5F8D30D1}" type="slidenum">
              <a:rPr lang="hr-HR">
                <a:latin typeface="Arial" pitchFamily="34" charset="0"/>
              </a:rPr>
              <a:pPr>
                <a:defRPr/>
              </a:pPr>
              <a:t>21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8952" cy="9471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200" b="1" dirty="0">
                <a:solidFill>
                  <a:srgbClr val="FF3300"/>
                </a:solidFill>
                <a:latin typeface="Arial" charset="0"/>
                <a:cs typeface="Arial" charset="0"/>
              </a:rPr>
              <a:t>DIJAGRAM USPJEHA UČENIKA</a:t>
            </a:r>
            <a:br>
              <a:rPr lang="hr-HR" sz="3200" b="1" dirty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200" b="1" dirty="0">
                <a:solidFill>
                  <a:srgbClr val="FF3300"/>
                </a:solidFill>
                <a:latin typeface="Arial" charset="0"/>
                <a:cs typeface="Arial" charset="0"/>
              </a:rPr>
              <a:t>PREDMETNE NASTAVE</a:t>
            </a:r>
          </a:p>
        </p:txBody>
      </p:sp>
      <p:sp>
        <p:nvSpPr>
          <p:cNvPr id="3379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765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00924C3-C2F9-479E-BCEA-66E856B53494}" type="slidenum">
              <a:rPr lang="hr-HR">
                <a:latin typeface="Arial" pitchFamily="34" charset="0"/>
              </a:rPr>
              <a:pPr>
                <a:defRPr/>
              </a:pPr>
              <a:t>22</a:t>
            </a:fld>
            <a:endParaRPr lang="hr-HR">
              <a:latin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873442"/>
              </p:ext>
            </p:extLst>
          </p:nvPr>
        </p:nvGraphicFramePr>
        <p:xfrm>
          <a:off x="467544" y="1412775"/>
          <a:ext cx="8208912" cy="48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9046"/>
            <a:ext cx="3168650" cy="2736155"/>
          </a:xfrm>
        </p:spPr>
        <p:txBody>
          <a:bodyPr/>
          <a:lstStyle/>
          <a:p>
            <a:pPr eaLnBrk="1" hangingPunct="1"/>
            <a:r>
              <a:rPr lang="hr-HR" sz="3200" b="1" dirty="0">
                <a:solidFill>
                  <a:srgbClr val="FF3300"/>
                </a:solidFill>
                <a:latin typeface="Arial" charset="0"/>
                <a:cs typeface="Arial" charset="0"/>
              </a:rPr>
              <a:t>RANG ODJELA PREMA SREDNJOJ OCJENI U PREDMETNOJ NASTAVI</a:t>
            </a:r>
          </a:p>
        </p:txBody>
      </p:sp>
      <p:graphicFrame>
        <p:nvGraphicFramePr>
          <p:cNvPr id="8" name="Rezervirano mjesto tablice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8093114"/>
              </p:ext>
            </p:extLst>
          </p:nvPr>
        </p:nvGraphicFramePr>
        <p:xfrm>
          <a:off x="3905185" y="325015"/>
          <a:ext cx="4968551" cy="5684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243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latin typeface="Arial" pitchFamily="34" charset="0"/>
                          <a:cs typeface="Arial" pitchFamily="34" charset="0"/>
                        </a:rPr>
                        <a:t>Rang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latin typeface="Arial" pitchFamily="34" charset="0"/>
                          <a:cs typeface="Arial" pitchFamily="34" charset="0"/>
                        </a:rPr>
                        <a:t>Razred</a:t>
                      </a: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>
                          <a:latin typeface="Arial" pitchFamily="34" charset="0"/>
                          <a:cs typeface="Arial" pitchFamily="34" charset="0"/>
                        </a:rPr>
                        <a:t>Prosječna ocjena</a:t>
                      </a: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5.a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4,62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5.b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8.a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4,46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6.c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4,45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6.a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4,40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7.a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5.c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8.c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4,34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6.b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4,31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8.b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4,24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7.c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4,09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7.b</a:t>
                      </a:r>
                      <a:endParaRPr lang="hr-HR" sz="2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4,04</a:t>
                      </a:r>
                      <a:endParaRPr lang="hr-HR" sz="2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3723137"/>
                  </a:ext>
                </a:extLst>
              </a:tr>
            </a:tbl>
          </a:graphicData>
        </a:graphic>
      </p:graphicFrame>
      <p:sp>
        <p:nvSpPr>
          <p:cNvPr id="3481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8738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492A1F9-7CB0-4E80-BF39-322063DDDE26}" type="slidenum">
              <a:rPr lang="hr-HR">
                <a:latin typeface="Arial" pitchFamily="34" charset="0"/>
              </a:rPr>
              <a:pPr>
                <a:defRPr/>
              </a:pPr>
              <a:t>23</a:t>
            </a:fld>
            <a:endParaRPr lang="hr-HR">
              <a:latin typeface="Arial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B776C3-8D10-4617-9054-E195AB5E5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0" y="2974673"/>
            <a:ext cx="2571750" cy="34290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pPr eaLnBrk="1" hangingPunct="1"/>
            <a: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  <a:t>USPJEH UČENIKA SVEUKUPNO U </a:t>
            </a:r>
            <a:b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  <a:t>RAZREDNOJ  I PREDMETNOJ NASTAVI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392613"/>
          </a:xfrm>
        </p:spPr>
        <p:txBody>
          <a:bodyPr/>
          <a:lstStyle/>
          <a:p>
            <a:r>
              <a:rPr lang="hr-HR" sz="2800" b="1" dirty="0">
                <a:latin typeface="Arial" charset="0"/>
                <a:cs typeface="Arial" charset="0"/>
              </a:rPr>
              <a:t>ocjenjeno ukupno 494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492)</a:t>
            </a:r>
            <a:r>
              <a:rPr lang="hr-HR" b="1" dirty="0">
                <a:latin typeface="Arial" charset="0"/>
                <a:cs typeface="Arial" charset="0"/>
              </a:rPr>
              <a:t> učenika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odličnih 351 (71,05%)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323 (65,65 %)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sa 5,0  155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157)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vrlo dobrih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121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24,49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139 </a:t>
            </a:r>
            <a:r>
              <a:rPr lang="hr-HR" sz="1600" b="1" dirty="0">
                <a:latin typeface="Arial" charset="0"/>
                <a:cs typeface="Arial" charset="0"/>
              </a:rPr>
              <a:t>(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28,25</a:t>
            </a:r>
            <a:r>
              <a:rPr lang="hr-HR" sz="1600" b="1" dirty="0">
                <a:latin typeface="Arial" charset="0"/>
                <a:cs typeface="Arial" charset="0"/>
              </a:rPr>
              <a:t>%)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Dobrih 25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5,06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28 (5,69 %)</a:t>
            </a:r>
          </a:p>
          <a:p>
            <a:pPr eaLnBrk="1" hangingPunct="1"/>
            <a:r>
              <a:rPr lang="hr-HR" sz="2800" b="1" dirty="0">
                <a:latin typeface="Arial" charset="0"/>
                <a:cs typeface="Arial" charset="0"/>
              </a:rPr>
              <a:t>dovoljnih 0</a:t>
            </a:r>
            <a:r>
              <a:rPr lang="hr-HR" b="1" dirty="0">
                <a:latin typeface="Arial" charset="0"/>
                <a:cs typeface="Arial" charset="0"/>
              </a:rPr>
              <a:t>  </a:t>
            </a:r>
            <a:r>
              <a:rPr lang="hr-HR" sz="1600" b="1" dirty="0">
                <a:latin typeface="Arial" charset="0"/>
                <a:cs typeface="Arial" charset="0"/>
              </a:rPr>
              <a:t>(prije 0)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Nedovoljnih 0  </a:t>
            </a:r>
            <a:r>
              <a:rPr lang="hr-HR" sz="1600" b="1" dirty="0">
                <a:latin typeface="Arial" charset="0"/>
                <a:cs typeface="Arial" charset="0"/>
              </a:rPr>
              <a:t>(prije 2 )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</a:p>
          <a:p>
            <a:r>
              <a:rPr lang="hr-HR" sz="2800" b="1" dirty="0">
                <a:latin typeface="Arial" charset="0"/>
                <a:cs typeface="Arial" charset="0"/>
              </a:rPr>
              <a:t>srednja ocjena 4,59</a:t>
            </a:r>
            <a:r>
              <a:rPr lang="hr-HR" b="1" dirty="0">
                <a:latin typeface="Arial" charset="0"/>
                <a:cs typeface="Arial" charset="0"/>
              </a:rPr>
              <a:t> </a:t>
            </a:r>
            <a:r>
              <a:rPr lang="hr-HR" sz="1600" b="1" dirty="0">
                <a:latin typeface="Arial" charset="0"/>
                <a:cs typeface="Arial" charset="0"/>
              </a:rPr>
              <a:t>(prije 4,55)</a:t>
            </a:r>
          </a:p>
          <a:p>
            <a:pPr eaLnBrk="1" hangingPunct="1"/>
            <a:endParaRPr lang="hr-HR" sz="1600" b="1" dirty="0">
              <a:latin typeface="Comic Sans MS" pitchFamily="66" charset="0"/>
            </a:endParaRPr>
          </a:p>
          <a:p>
            <a:pPr eaLnBrk="1" hangingPunct="1"/>
            <a:endParaRPr lang="hr-HR" sz="1600" b="1" dirty="0">
              <a:latin typeface="Comic Sans MS" pitchFamily="66" charset="0"/>
            </a:endParaRPr>
          </a:p>
        </p:txBody>
      </p:sp>
      <p:sp>
        <p:nvSpPr>
          <p:cNvPr id="3584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9701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C7CA779-00B4-4E82-8738-715C58CE10D7}" type="slidenum">
              <a:rPr lang="hr-HR">
                <a:latin typeface="Arial" pitchFamily="34" charset="0"/>
              </a:rPr>
              <a:pPr>
                <a:defRPr/>
              </a:pPr>
              <a:t>24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  <a:t>DIJAGRAM USPJEHA </a:t>
            </a:r>
            <a:b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  <a:t>RAZREDNE I PREDMETNE NASTAVE</a:t>
            </a:r>
            <a:endParaRPr lang="hr-HR" sz="3200">
              <a:latin typeface="Arial" charset="0"/>
              <a:cs typeface="Arial" charset="0"/>
            </a:endParaRPr>
          </a:p>
        </p:txBody>
      </p:sp>
      <p:sp>
        <p:nvSpPr>
          <p:cNvPr id="36867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0724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16ED260-E718-426D-A763-98506D25F473}" type="slidenum">
              <a:rPr lang="hr-HR">
                <a:latin typeface="Arial" pitchFamily="34" charset="0"/>
              </a:rPr>
              <a:pPr>
                <a:defRPr/>
              </a:pPr>
              <a:t>25</a:t>
            </a:fld>
            <a:endParaRPr lang="hr-HR">
              <a:latin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39709"/>
              </p:ext>
            </p:extLst>
          </p:nvPr>
        </p:nvGraphicFramePr>
        <p:xfrm>
          <a:off x="611560" y="1700807"/>
          <a:ext cx="7920880" cy="452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13800" cy="792163"/>
          </a:xfrm>
        </p:spPr>
        <p:txBody>
          <a:bodyPr/>
          <a:lstStyle/>
          <a:p>
            <a:pPr eaLnBrk="1" hangingPunct="1"/>
            <a:r>
              <a:rPr lang="hr-HR" sz="3200" b="1" dirty="0">
                <a:solidFill>
                  <a:srgbClr val="FF3300"/>
                </a:solidFill>
                <a:latin typeface="Arial" charset="0"/>
                <a:cs typeface="Arial" charset="0"/>
              </a:rPr>
              <a:t>VLADANJE UČENIKA, PEDAGOŠKE MJERE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569325" cy="4968875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Uzorno  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388   78,54%  </a:t>
            </a:r>
            <a:r>
              <a:rPr lang="hr-HR" sz="1800" b="1" dirty="0">
                <a:latin typeface="Arial" pitchFamily="34" charset="0"/>
                <a:cs typeface="Arial" pitchFamily="34" charset="0"/>
              </a:rPr>
              <a:t>(prije 362 - 74%)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Dobro  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 103   20,85%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itchFamily="34" charset="0"/>
                <a:cs typeface="Arial" pitchFamily="34" charset="0"/>
              </a:rPr>
              <a:t>(prije 121  - 24%)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b="1" dirty="0" err="1">
                <a:latin typeface="Arial" pitchFamily="34" charset="0"/>
                <a:cs typeface="Arial" pitchFamily="34" charset="0"/>
              </a:rPr>
              <a:t>Loše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3     0,60%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>
                <a:latin typeface="Arial" pitchFamily="34" charset="0"/>
                <a:cs typeface="Arial" pitchFamily="34" charset="0"/>
              </a:rPr>
              <a:t>(prije 9 - 2%)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b="1" dirty="0" err="1">
                <a:latin typeface="Arial" pitchFamily="34" charset="0"/>
                <a:cs typeface="Arial" pitchFamily="34" charset="0"/>
              </a:rPr>
              <a:t>Pohvala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razrednika, RV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za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odli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č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an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usp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jeh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(5,0)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uzorno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vladanje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RN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i PN 347 učenika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(prije 321)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b="1" dirty="0">
                <a:latin typeface="Arial" pitchFamily="34" charset="0"/>
                <a:cs typeface="Arial" pitchFamily="34" charset="0"/>
              </a:rPr>
              <a:t>opomena razrednika 7 učenika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(prije 20)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b="1" dirty="0">
                <a:latin typeface="Arial" pitchFamily="34" charset="0"/>
                <a:cs typeface="Arial" pitchFamily="34" charset="0"/>
              </a:rPr>
              <a:t>ukor RV 2 učenika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(prije 0)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b="1" dirty="0">
                <a:latin typeface="Arial" pitchFamily="34" charset="0"/>
                <a:cs typeface="Arial" pitchFamily="34" charset="0"/>
              </a:rPr>
              <a:t>Strogi ukor UV 1 učenik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(prije 1)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sz="2400" b="1" dirty="0">
              <a:latin typeface="Comic Sans MS" pitchFamily="66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3789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1749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4B33747-FD84-47FC-8B5D-ABF1B2622CF4}" type="slidenum">
              <a:rPr lang="hr-HR">
                <a:latin typeface="Arial" pitchFamily="34" charset="0"/>
              </a:rPr>
              <a:pPr>
                <a:defRPr/>
              </a:pPr>
              <a:t>26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16865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200" b="1">
                <a:solidFill>
                  <a:srgbClr val="FF3300"/>
                </a:solidFill>
                <a:latin typeface="Arial" charset="0"/>
                <a:cs typeface="Arial" charset="0"/>
              </a:rPr>
              <a:t>IZOSTANCI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22326"/>
            <a:ext cx="3240087" cy="52705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Izostanci ukupno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36 634 (prije 31 046)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RN 13 975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(prije 10 807)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PN 22 659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(prije 20239)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Neopravdani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90 (prije 70)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RN 5 (prije 1)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PN 85 (prije 69)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000" b="1" dirty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hr-HR" sz="2800" b="1" dirty="0">
              <a:latin typeface="Comic Sans MS" pitchFamily="66" charset="0"/>
            </a:endParaRPr>
          </a:p>
        </p:txBody>
      </p:sp>
      <p:graphicFrame>
        <p:nvGraphicFramePr>
          <p:cNvPr id="282782" name="Group 118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5880704"/>
              </p:ext>
            </p:extLst>
          </p:nvPr>
        </p:nvGraphicFramePr>
        <p:xfrm>
          <a:off x="3259193" y="748682"/>
          <a:ext cx="5616623" cy="5815135"/>
        </p:xfrm>
        <a:graphic>
          <a:graphicData uri="http://schemas.openxmlformats.org/drawingml/2006/table">
            <a:tbl>
              <a:tblPr/>
              <a:tblGrid>
                <a:gridCol w="7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Rang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Odjel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Broj sati neopravdanih izostanaka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8.b 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8.c 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7.c 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7.b 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2.a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8.a 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5.c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6.b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6.c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171878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7.a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077936"/>
                  </a:ext>
                </a:extLst>
              </a:tr>
              <a:tr h="43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1.abc, 2.bc, 3.abc, 4.abc, 5.ab, 6.a</a:t>
                      </a:r>
                      <a:endParaRPr lang="hr-HR" sz="18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Nema neopravdanih izostanaka</a:t>
                      </a:r>
                      <a:endParaRPr lang="hr-HR" sz="18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54285"/>
                  </a:ext>
                </a:extLst>
              </a:tr>
            </a:tbl>
          </a:graphicData>
        </a:graphic>
      </p:graphicFrame>
      <p:sp>
        <p:nvSpPr>
          <p:cNvPr id="39990" name="Rezervirano mjesto podnožj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3863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08B190C-CEA6-4CC5-B8B0-4AEBFBA376B6}" type="slidenum">
              <a:rPr lang="hr-HR">
                <a:latin typeface="Arial" pitchFamily="34" charset="0"/>
              </a:rPr>
              <a:pPr>
                <a:defRPr/>
              </a:pPr>
              <a:t>27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404813"/>
            <a:ext cx="3887762" cy="396081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sz="3200" b="1" dirty="0">
                <a:latin typeface="Arial" pitchFamily="34" charset="0"/>
                <a:cs typeface="Arial" pitchFamily="34" charset="0"/>
              </a:rPr>
              <a:t>Učiteljima i učenicima želimo puno uspjeha  u idućoj školskoj godini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sz="3200" b="1" dirty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sz="3200" b="1" dirty="0">
                <a:latin typeface="Arial" pitchFamily="34" charset="0"/>
                <a:cs typeface="Arial" pitchFamily="34" charset="0"/>
              </a:rPr>
              <a:t>2023./2024.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sz="2800" b="1" dirty="0">
              <a:latin typeface="Comic Sans MS" pitchFamily="66" charset="0"/>
            </a:endParaRPr>
          </a:p>
        </p:txBody>
      </p:sp>
      <p:sp>
        <p:nvSpPr>
          <p:cNvPr id="40963" name="Rezervirano mjesto podnožj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4822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806EC73-B6A0-4726-A754-6D1843D5E01C}" type="slidenum">
              <a:rPr lang="hr-HR">
                <a:latin typeface="Arial" pitchFamily="34" charset="0"/>
              </a:rPr>
              <a:pPr>
                <a:defRPr/>
              </a:pPr>
              <a:t>28</a:t>
            </a:fld>
            <a:endParaRPr lang="hr-HR">
              <a:latin typeface="Arial" pitchFamily="34" charset="0"/>
            </a:endParaRPr>
          </a:p>
        </p:txBody>
      </p:sp>
      <p:pic>
        <p:nvPicPr>
          <p:cNvPr id="40965" name="Slika 6" descr="imagesPOYDTQ7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8275"/>
            <a:ext cx="27733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Slika 7" descr="neimenovano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365625"/>
            <a:ext cx="1958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Slika 8" descr="neimenovanoo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4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Slika 10" descr="neimenovanok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644900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Slika 11" descr="neimenovanom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365625"/>
            <a:ext cx="19669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Slika 12" descr="imagesGGDDZCX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692150"/>
            <a:ext cx="1876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Slika 14" descr="neimenovano88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2924175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323528" y="271339"/>
            <a:ext cx="7772400" cy="711547"/>
          </a:xfrm>
        </p:spPr>
        <p:txBody>
          <a:bodyPr/>
          <a:lstStyle/>
          <a:p>
            <a:pPr eaLnBrk="1" hangingPunct="1"/>
            <a:r>
              <a:rPr lang="hr-HR" b="1" dirty="0">
                <a:solidFill>
                  <a:srgbClr val="FF0000"/>
                </a:solidFill>
                <a:latin typeface="Arial" charset="0"/>
                <a:cs typeface="Arial" charset="0"/>
              </a:rPr>
              <a:t>BROJ UČENIKA</a:t>
            </a:r>
          </a:p>
        </p:txBody>
      </p:sp>
      <p:sp>
        <p:nvSpPr>
          <p:cNvPr id="8197" name="Rezervirano mjesto sadržaja 2"/>
          <p:cNvSpPr>
            <a:spLocks noGrp="1"/>
          </p:cNvSpPr>
          <p:nvPr>
            <p:ph idx="1"/>
          </p:nvPr>
        </p:nvSpPr>
        <p:spPr>
          <a:xfrm>
            <a:off x="236900" y="1102302"/>
            <a:ext cx="7945656" cy="5207017"/>
          </a:xfrm>
        </p:spPr>
        <p:txBody>
          <a:bodyPr/>
          <a:lstStyle/>
          <a:p>
            <a:pPr eaLnBrk="1" hangingPunct="1"/>
            <a:r>
              <a:rPr lang="hr-HR" sz="3600" b="1" dirty="0">
                <a:latin typeface="Arial" charset="0"/>
                <a:cs typeface="Arial" charset="0"/>
              </a:rPr>
              <a:t>494 UČENIKA </a:t>
            </a:r>
            <a:r>
              <a:rPr lang="hr-HR" sz="2000" b="1" dirty="0">
                <a:latin typeface="Arial" charset="0"/>
                <a:cs typeface="Arial" charset="0"/>
              </a:rPr>
              <a:t>(prije 492)  - više 2</a:t>
            </a:r>
          </a:p>
          <a:p>
            <a:pPr eaLnBrk="1" hangingPunct="1"/>
            <a:r>
              <a:rPr lang="hr-HR" sz="3600" b="1" dirty="0">
                <a:latin typeface="Arial" charset="0"/>
                <a:cs typeface="Arial" charset="0"/>
              </a:rPr>
              <a:t>dječaka 263 </a:t>
            </a:r>
            <a:r>
              <a:rPr lang="hr-HR" sz="2000" b="1" dirty="0">
                <a:latin typeface="Arial" charset="0"/>
                <a:cs typeface="Arial" charset="0"/>
              </a:rPr>
              <a:t>(prije 266)</a:t>
            </a:r>
          </a:p>
          <a:p>
            <a:pPr eaLnBrk="1" hangingPunct="1"/>
            <a:r>
              <a:rPr lang="hr-HR" sz="3600" b="1" dirty="0">
                <a:latin typeface="Arial" charset="0"/>
                <a:cs typeface="Arial" charset="0"/>
              </a:rPr>
              <a:t>djevojčica 231 </a:t>
            </a:r>
            <a:r>
              <a:rPr lang="hr-HR" sz="2000" b="1" dirty="0">
                <a:latin typeface="Arial" charset="0"/>
                <a:cs typeface="Arial" charset="0"/>
              </a:rPr>
              <a:t>(prije 226)</a:t>
            </a:r>
          </a:p>
          <a:p>
            <a:pPr eaLnBrk="1" hangingPunct="1"/>
            <a:endParaRPr lang="hr-HR" sz="3600" b="1" dirty="0">
              <a:latin typeface="Arial" charset="0"/>
              <a:cs typeface="Arial" charset="0"/>
            </a:endParaRPr>
          </a:p>
          <a:p>
            <a:pPr eaLnBrk="1" hangingPunct="1"/>
            <a:endParaRPr lang="hr-HR" sz="3600" b="1" dirty="0">
              <a:latin typeface="Arial" charset="0"/>
              <a:cs typeface="Arial" charset="0"/>
            </a:endParaRPr>
          </a:p>
          <a:p>
            <a:pPr eaLnBrk="1" hangingPunct="1"/>
            <a:endParaRPr lang="hr-HR" sz="36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hr-HR" sz="3600" b="1" dirty="0">
                <a:latin typeface="Arial" charset="0"/>
                <a:cs typeface="Arial" charset="0"/>
              </a:rPr>
              <a:t>RN 245 učenika (116 M + 129 Ž)</a:t>
            </a:r>
          </a:p>
          <a:p>
            <a:pPr eaLnBrk="1" hangingPunct="1"/>
            <a:r>
              <a:rPr lang="hr-HR" sz="3600" b="1" dirty="0">
                <a:latin typeface="Arial" charset="0"/>
                <a:cs typeface="Arial" charset="0"/>
              </a:rPr>
              <a:t>PN 249 učenika (147 M  + 102 Ž)</a:t>
            </a:r>
          </a:p>
        </p:txBody>
      </p:sp>
      <p:sp>
        <p:nvSpPr>
          <p:cNvPr id="8195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410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425E3EF-AD4E-4245-BDB5-54CA5642306F}" type="slidenum">
              <a:rPr lang="hr-HR"/>
              <a:pPr>
                <a:defRPr/>
              </a:pPr>
              <a:t>3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B999C3-4BA6-46F6-979B-724DFEDBB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70019"/>
            <a:ext cx="3792248" cy="284418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>
                <a:solidFill>
                  <a:srgbClr val="FF0000"/>
                </a:solidFill>
                <a:latin typeface="Arial" charset="0"/>
                <a:cs typeface="Arial" charset="0"/>
              </a:rPr>
              <a:t>STRUČNI ORGANI, ORGANI UPRAVLJANJA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29600" cy="3744913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Učiteljsko vijeće 11 sjednica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Razredno vijeće 6 sjednica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Vijeće učenika 4 sjednice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Vijeće roditelja 2 sjednice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Školski odbor  7 sjednica</a:t>
            </a:r>
          </a:p>
        </p:txBody>
      </p:sp>
      <p:sp>
        <p:nvSpPr>
          <p:cNvPr id="1331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6149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931F27-BE99-4A09-82AF-1C5F4CA1B302}" type="slidenum">
              <a:rPr lang="hr-HR">
                <a:latin typeface="Arial" pitchFamily="34" charset="0"/>
              </a:rPr>
              <a:pPr>
                <a:defRPr/>
              </a:pPr>
              <a:t>4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0172"/>
            <a:ext cx="8713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  <a:t>RAD S UČENICIMA S POSEBNIM POTREBAMA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229600" cy="4565650"/>
          </a:xfrm>
        </p:spPr>
        <p:txBody>
          <a:bodyPr/>
          <a:lstStyle/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 11 učenika radi po prilagođenom programu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29 učenika po modelu individualizacije</a:t>
            </a:r>
          </a:p>
          <a:p>
            <a:pPr eaLnBrk="1" hangingPunct="1"/>
            <a:r>
              <a:rPr lang="hr-HR" sz="3200" b="1" dirty="0">
                <a:latin typeface="Arial" charset="0"/>
                <a:cs typeface="Arial" charset="0"/>
              </a:rPr>
              <a:t>Ukupno 40 učenika s rješenjima o primjerenom obliku školovanja</a:t>
            </a:r>
          </a:p>
        </p:txBody>
      </p:sp>
      <p:sp>
        <p:nvSpPr>
          <p:cNvPr id="1433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7173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BDC614-3DC5-4EC0-BB7E-61B3E93EEF49}" type="slidenum">
              <a:rPr lang="hr-HR">
                <a:latin typeface="Arial" pitchFamily="34" charset="0"/>
              </a:rPr>
              <a:pPr>
                <a:defRPr/>
              </a:pPr>
              <a:t>5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Suradnja s roditeljima, besplatna prehrana, besplatni udžbenici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73945"/>
            <a:ext cx="8640763" cy="5209417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hr-HR" sz="2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Roditeljskih sastanaka 75 (prije 72)</a:t>
            </a:r>
          </a:p>
          <a:p>
            <a:pPr eaLnBrk="1" hangingPunct="1">
              <a:lnSpc>
                <a:spcPct val="120000"/>
              </a:lnSpc>
            </a:pPr>
            <a:endParaRPr lang="hr-H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Individualnih kontakata 1111 (prije 1257)</a:t>
            </a:r>
          </a:p>
          <a:p>
            <a:pPr marL="205740" lvl="1" indent="0" eaLnBrk="1" hangingPunct="1">
              <a:lnSpc>
                <a:spcPct val="120000"/>
              </a:lnSpc>
              <a:buNone/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RN-598 (prije 543), PN- 513 (prije 733)   2.24 po učeniku (prije 2,55)</a:t>
            </a:r>
          </a:p>
          <a:p>
            <a:pPr marL="205740" lvl="1" indent="0" eaLnBrk="1" hangingPunct="1">
              <a:lnSpc>
                <a:spcPct val="120000"/>
              </a:lnSpc>
              <a:buNone/>
            </a:pPr>
            <a:endParaRPr lang="hr-H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Prehrana u šk. kuhinji</a:t>
            </a:r>
          </a:p>
          <a:p>
            <a:pPr marL="36000" lvl="1" indent="0" eaLnBrk="1" hangingPunct="1">
              <a:lnSpc>
                <a:spcPct val="120000"/>
              </a:lnSpc>
              <a:buNone/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- svi učenici imaju pravo na besplatnu prehranu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- Školski obrok za sve 444 učenika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-  EU projekt Škole jednakih mogućnosti za  50 učenika</a:t>
            </a:r>
          </a:p>
          <a:p>
            <a:pPr marL="34290" indent="0" eaLnBrk="1" hangingPunct="1">
              <a:lnSpc>
                <a:spcPct val="120000"/>
              </a:lnSpc>
              <a:buNone/>
            </a:pP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Dobiveni besplatni udžbenici prikupljeni na kraju nastavne godine i dio podijeljen učenicima prilikom podjele svjedodžbi. Ostalo će biti podijeljeno na početku nastavne godine 2023./2024.</a:t>
            </a:r>
          </a:p>
          <a:p>
            <a:pPr marL="34290" indent="0" eaLnBrk="1" hangingPunct="1">
              <a:lnSpc>
                <a:spcPct val="80000"/>
              </a:lnSpc>
              <a:buNone/>
            </a:pPr>
            <a:endParaRPr lang="hr-H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819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E1D9831-D67A-49E1-A2CF-BDD728FD8817}" type="slidenum">
              <a:rPr lang="hr-HR">
                <a:latin typeface="Arial" pitchFamily="34" charset="0"/>
              </a:rPr>
              <a:pPr>
                <a:defRPr/>
              </a:pPr>
              <a:t>6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F48AC6-CAD0-4348-B8AE-E73FF5C0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3300"/>
                </a:solidFill>
                <a:latin typeface="Arial" charset="0"/>
                <a:cs typeface="Arial" charset="0"/>
              </a:rPr>
              <a:t>NATJEČAJI, NATJECANJA </a:t>
            </a:r>
            <a:r>
              <a:rPr lang="hr-HR" dirty="0">
                <a:highlight>
                  <a:srgbClr val="FFFF00"/>
                </a:highlight>
                <a:latin typeface="Arial" charset="0"/>
                <a:cs typeface="Arial" charset="0"/>
              </a:rPr>
              <a:t>(zapaženi </a:t>
            </a:r>
            <a:r>
              <a:rPr lang="hr-HR" dirty="0" err="1">
                <a:highlight>
                  <a:srgbClr val="FFFF00"/>
                </a:highlight>
                <a:latin typeface="Arial" charset="0"/>
                <a:cs typeface="Arial" charset="0"/>
              </a:rPr>
              <a:t>razultati</a:t>
            </a:r>
            <a:r>
              <a:rPr lang="hr-HR" dirty="0">
                <a:highlight>
                  <a:srgbClr val="FFFF00"/>
                </a:highlight>
                <a:latin typeface="Arial" charset="0"/>
                <a:cs typeface="Arial" charset="0"/>
              </a:rPr>
              <a:t>)</a:t>
            </a:r>
            <a:endParaRPr lang="hr-HR" dirty="0">
              <a:highlight>
                <a:srgbClr val="FFFF00"/>
              </a:highlight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97DC1A7-1F5B-439C-9FE6-D8E08AE51A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3528" y="1417638"/>
            <a:ext cx="4038600" cy="4806191"/>
          </a:xfrm>
        </p:spPr>
        <p:txBody>
          <a:bodyPr>
            <a:noAutofit/>
          </a:bodyPr>
          <a:lstStyle/>
          <a:p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hrvatski jezik,</a:t>
            </a:r>
          </a:p>
          <a:p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engleski jezik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njemački jezik,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matematika,</a:t>
            </a:r>
          </a:p>
          <a:p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biologija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kemija, </a:t>
            </a:r>
          </a:p>
          <a:p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geografija, </a:t>
            </a:r>
          </a:p>
          <a:p>
            <a:r>
              <a:rPr lang="hr-H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povijest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hr-HR" sz="28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05B624-C270-4617-9906-D5CB54143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892" y="1340768"/>
            <a:ext cx="4038600" cy="4883061"/>
          </a:xfrm>
        </p:spPr>
        <p:txBody>
          <a:bodyPr>
            <a:normAutofit/>
          </a:bodyPr>
          <a:lstStyle/>
          <a:p>
            <a:r>
              <a:rPr lang="hr-H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vjeronauk,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LIK, </a:t>
            </a:r>
          </a:p>
          <a:p>
            <a:r>
              <a:rPr lang="hr-H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tehničko stvaralaštvo (mladi tehničari)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vjeronaučna olimpijada, </a:t>
            </a:r>
          </a:p>
          <a:p>
            <a:r>
              <a:rPr lang="hr-H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sigurno u prometu, </a:t>
            </a:r>
          </a:p>
          <a:p>
            <a:r>
              <a:rPr lang="hr-H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projekti iz građanskog odgoja</a:t>
            </a:r>
          </a:p>
          <a:p>
            <a:r>
              <a:rPr lang="hr-H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lampioni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učeničke zadruge</a:t>
            </a:r>
          </a:p>
          <a:p>
            <a:pPr eaLnBrk="1" hangingPunct="1"/>
            <a:r>
              <a:rPr lang="hr-HR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DRŽAVNA RAZINA</a:t>
            </a:r>
          </a:p>
          <a:p>
            <a:pPr eaLnBrk="1" hangingPunct="1"/>
            <a:r>
              <a:rPr lang="hr-HR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građanski odgoj</a:t>
            </a:r>
          </a:p>
          <a:p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0A76F2-16E7-4814-B74D-9EEA7E45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609E09-C434-4E74-B5C4-CC12FF26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D47E0-369E-4D79-8E5F-B6E145605967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9290132"/>
      </p:ext>
    </p:extLst>
  </p:cSld>
  <p:clrMapOvr>
    <a:masterClrMapping/>
  </p:clrMapOvr>
  <p:transition spd="med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720DDC-8572-4275-A54E-8B94F920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Arial" charset="0"/>
                <a:cs typeface="Arial" charset="0"/>
              </a:rPr>
              <a:t>SPORTSKA NATJECANJA</a:t>
            </a:r>
            <a:br>
              <a:rPr lang="hr-HR" sz="4000" dirty="0">
                <a:latin typeface="Arial" charset="0"/>
                <a:cs typeface="Arial" charset="0"/>
              </a:rPr>
            </a:br>
            <a:r>
              <a:rPr lang="hr-HR" dirty="0">
                <a:highlight>
                  <a:srgbClr val="FFFF00"/>
                </a:highlight>
                <a:latin typeface="Arial" charset="0"/>
                <a:cs typeface="Arial" charset="0"/>
              </a:rPr>
              <a:t>(zapaženi </a:t>
            </a:r>
            <a:r>
              <a:rPr lang="hr-HR" dirty="0" err="1">
                <a:highlight>
                  <a:srgbClr val="FFFF00"/>
                </a:highlight>
                <a:latin typeface="Arial" charset="0"/>
                <a:cs typeface="Arial" charset="0"/>
              </a:rPr>
              <a:t>razultati</a:t>
            </a:r>
            <a:r>
              <a:rPr lang="hr-HR" dirty="0">
                <a:highlight>
                  <a:srgbClr val="FFFF00"/>
                </a:highlight>
                <a:latin typeface="Arial" charset="0"/>
                <a:cs typeface="Arial" charset="0"/>
              </a:rPr>
              <a:t>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5B4A55-4357-439A-901F-A0B9DF9C1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ODBOJKA 5.-6.r. (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ženski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Županijska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(3.mj)</a:t>
            </a:r>
            <a:endParaRPr lang="hr-HR" sz="2000" dirty="0">
              <a:effectLst/>
              <a:highlight>
                <a:srgbClr val="FFFF00"/>
              </a:highlight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ODBOJKA 7.-8.r. (</a:t>
            </a:r>
            <a:r>
              <a:rPr lang="en-GB" sz="20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ženski</a:t>
            </a:r>
            <a:r>
              <a:rPr lang="en-GB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r-HR" sz="20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ODBOJKA NA PIJESKU</a:t>
            </a:r>
            <a:r>
              <a:rPr lang="hr-HR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Županijska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(2.mjesto)</a:t>
            </a:r>
            <a:endParaRPr lang="hr-HR" sz="2000" dirty="0">
              <a:effectLst/>
              <a:highlight>
                <a:srgbClr val="FFFF00"/>
              </a:highlight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KROS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Županijska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razina</a:t>
            </a:r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3. 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mjesto</a:t>
            </a:r>
            <a:endParaRPr lang="hr-HR" sz="2000" dirty="0">
              <a:effectLst/>
              <a:highlight>
                <a:srgbClr val="FFFF00"/>
              </a:highlight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FUTSAL(7.i 8.r.)</a:t>
            </a:r>
            <a:r>
              <a:rPr lang="hr-HR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(muški)</a:t>
            </a:r>
          </a:p>
          <a:p>
            <a:r>
              <a:rPr lang="en-GB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FUTSAL(7.i 8.r.) </a:t>
            </a:r>
            <a:r>
              <a:rPr lang="en-GB" sz="20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ženski</a:t>
            </a:r>
            <a:endParaRPr lang="hr-HR" sz="20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ATLETIKA (7.-8.r.)</a:t>
            </a:r>
            <a:r>
              <a:rPr lang="en-GB" sz="20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muški</a:t>
            </a:r>
            <a:r>
              <a:rPr lang="hr-HR" sz="20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2. mj. Na 100 m i 2. mj. na 800m</a:t>
            </a:r>
            <a:endParaRPr lang="hr-HR" sz="2000" dirty="0">
              <a:effectLst/>
              <a:highlight>
                <a:srgbClr val="FFFF00"/>
              </a:highlight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ATLETIKA (7.-8.r.)</a:t>
            </a:r>
            <a:r>
              <a:rPr lang="en-GB" sz="20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ženski</a:t>
            </a:r>
            <a:endParaRPr lang="hr-HR" sz="20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KOŠARKA (5.-8.r.) </a:t>
            </a:r>
            <a:r>
              <a:rPr lang="hr-HR" sz="20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muški</a:t>
            </a:r>
            <a:endParaRPr lang="hr-HR" sz="20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KOŠARKA (5.-8.r.) </a:t>
            </a:r>
            <a:r>
              <a:rPr lang="hr-H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ženski</a:t>
            </a:r>
            <a:endParaRPr lang="hr-HR" sz="24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1BB7E2-F7C0-4A77-9F32-87B7FCD4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DDD929-9E97-4807-AD69-7551732C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8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7389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45F44B-CA69-4F73-8284-B5145637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Arial" charset="0"/>
                <a:cs typeface="Arial" charset="0"/>
              </a:rPr>
              <a:t>SPORTSKA NATJECANJA</a:t>
            </a:r>
            <a:br>
              <a:rPr lang="hr-HR" sz="4000" dirty="0">
                <a:latin typeface="Arial" charset="0"/>
                <a:cs typeface="Arial" charset="0"/>
              </a:rPr>
            </a:br>
            <a:r>
              <a:rPr lang="hr-HR" dirty="0">
                <a:highlight>
                  <a:srgbClr val="FFFF00"/>
                </a:highlight>
                <a:latin typeface="Arial" charset="0"/>
                <a:cs typeface="Arial" charset="0"/>
              </a:rPr>
              <a:t>(zapaženi </a:t>
            </a:r>
            <a:r>
              <a:rPr lang="hr-HR" dirty="0" err="1">
                <a:highlight>
                  <a:srgbClr val="FFFF00"/>
                </a:highlight>
                <a:latin typeface="Arial" charset="0"/>
                <a:cs typeface="Arial" charset="0"/>
              </a:rPr>
              <a:t>razultati</a:t>
            </a:r>
            <a:r>
              <a:rPr lang="hr-HR" dirty="0">
                <a:highlight>
                  <a:srgbClr val="FFFF00"/>
                </a:highlight>
                <a:latin typeface="Arial" charset="0"/>
                <a:cs typeface="Arial" charset="0"/>
              </a:rPr>
              <a:t>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5AA8D2-7A8B-4C64-898F-2671D389E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RUKOMET (5.- 8.r.)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muški</a:t>
            </a:r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RUKOMET (7.- 8.r.)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ženski</a:t>
            </a:r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RUKOMET (5.- 6.r.)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ženski</a:t>
            </a:r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BADMINTON (7.i 8.r.)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ženski</a:t>
            </a:r>
            <a:endParaRPr lang="hr-HR" sz="1800" b="1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BADMINTON (7.i 8.r.)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muški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STOLNI TENIS (5. - 8.r.)</a:t>
            </a:r>
            <a:r>
              <a:rPr lang="en-GB" sz="1800" b="1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muški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GIMNASTIKA(5.-7.r.)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PLIVANJE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 NOGOMET (5.- 6.r.)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NOGOMET (3. </a:t>
            </a:r>
            <a:r>
              <a:rPr lang="en-GB" sz="18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4.r.)</a:t>
            </a:r>
            <a:r>
              <a:rPr lang="hr-HR" sz="18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muški</a:t>
            </a:r>
            <a:r>
              <a:rPr lang="en-GB" sz="18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(2.mj.)</a:t>
            </a:r>
            <a:endParaRPr lang="hr-HR" sz="1800" dirty="0">
              <a:effectLst/>
              <a:highlight>
                <a:srgbClr val="FFFF00"/>
              </a:highlight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SPORTSKE IGRE MLADIH – GRANIČAR </a:t>
            </a:r>
            <a:r>
              <a:rPr lang="en-GB" sz="18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3.mjesto </a:t>
            </a:r>
            <a:endParaRPr lang="hr-HR" sz="1800" dirty="0">
              <a:effectLst/>
              <a:highlight>
                <a:srgbClr val="FFFF00"/>
              </a:highlight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SPORTSKE IGRE MLADIH – TRČANJE NA 60m</a:t>
            </a:r>
            <a:endParaRPr lang="hr-HR" sz="1800" dirty="0">
              <a:effectLst/>
              <a:latin typeface="HRGaramond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91D679-C7F1-497F-9A42-69FD587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1084D62-E1E0-44A4-914A-2DAA8FC5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6863061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17519</TotalTime>
  <Words>1994</Words>
  <Application>Microsoft Office PowerPoint</Application>
  <PresentationFormat>Prikaz na zaslonu (4:3)</PresentationFormat>
  <Paragraphs>431</Paragraphs>
  <Slides>28</Slides>
  <Notes>17</Notes>
  <HiddenSlides>0</HiddenSlides>
  <MMClips>0</MMClips>
  <ScaleCrop>false</ScaleCrop>
  <HeadingPairs>
    <vt:vector size="8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41" baseType="lpstr">
      <vt:lpstr>Arial</vt:lpstr>
      <vt:lpstr>Arial Black</vt:lpstr>
      <vt:lpstr>Comic Sans MS</vt:lpstr>
      <vt:lpstr>Corbel</vt:lpstr>
      <vt:lpstr>Georgia</vt:lpstr>
      <vt:lpstr>HRGaramondLight</vt:lpstr>
      <vt:lpstr>Tahoma</vt:lpstr>
      <vt:lpstr>Times New Roman</vt:lpstr>
      <vt:lpstr>Webdings</vt:lpstr>
      <vt:lpstr>Wingdings</vt:lpstr>
      <vt:lpstr>Wingdings 2</vt:lpstr>
      <vt:lpstr>Basis</vt:lpstr>
      <vt:lpstr>Microsoft Excel 97-2003 Worksheet</vt:lpstr>
      <vt:lpstr> </vt:lpstr>
      <vt:lpstr>ZAPOSLENICI</vt:lpstr>
      <vt:lpstr>BROJ UČENIKA</vt:lpstr>
      <vt:lpstr>STRUČNI ORGANI, ORGANI UPRAVLJANJA</vt:lpstr>
      <vt:lpstr>RAD S UČENICIMA S POSEBNIM POTREBAMA</vt:lpstr>
      <vt:lpstr>Suradnja s roditeljima, besplatna prehrana, besplatni udžbenici</vt:lpstr>
      <vt:lpstr>NATJEČAJI, NATJECANJA (zapaženi razultati)</vt:lpstr>
      <vt:lpstr>SPORTSKA NATJECANJA (zapaženi razultati)</vt:lpstr>
      <vt:lpstr>SPORTSKA NATJECANJA (zapaženi razultati)</vt:lpstr>
      <vt:lpstr>PROJEKTI ŠKOLE</vt:lpstr>
      <vt:lpstr>PowerPoint prezentacija</vt:lpstr>
      <vt:lpstr>PowerPoint prezentacija</vt:lpstr>
      <vt:lpstr>Kulturna i javna djelatnost</vt:lpstr>
      <vt:lpstr>IZBORNA NASTAVA, MODEL C</vt:lpstr>
      <vt:lpstr> DOPUNSKA NASTAVA</vt:lpstr>
      <vt:lpstr> DODATNI RAD  (RAD S DAROVITIM UČENICIMA)</vt:lpstr>
      <vt:lpstr>IZVANNASTAVE AKTIVNOSTI</vt:lpstr>
      <vt:lpstr>USPJEH UČENIKA RAZREDNE NASTAVE</vt:lpstr>
      <vt:lpstr>DIJAGRAM USPJEHA UČENIKA  RAZREDNE NASTAVE</vt:lpstr>
      <vt:lpstr>RANG ODJELA PREMA SREDNJOJ OCJENI U RAZREDNOJ NASTAVI</vt:lpstr>
      <vt:lpstr>USPJEH UČENIKA PREDMETNE NASTAVE</vt:lpstr>
      <vt:lpstr>DIJAGRAM USPJEHA UČENIKA PREDMETNE NASTAVE</vt:lpstr>
      <vt:lpstr>RANG ODJELA PREMA SREDNJOJ OCJENI U PREDMETNOJ NASTAVI</vt:lpstr>
      <vt:lpstr>USPJEH UČENIKA SVEUKUPNO U  RAZREDNOJ  I PREDMETNOJ NASTAVI</vt:lpstr>
      <vt:lpstr>DIJAGRAM USPJEHA  RAZREDNE I PREDMETNE NASTAVE</vt:lpstr>
      <vt:lpstr>VLADANJE UČENIKA, PEDAGOŠKE MJERE</vt:lpstr>
      <vt:lpstr>IZOSTANCI</vt:lpstr>
      <vt:lpstr>PowerPoint prezentacija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POLUGODIŠTE1011</dc:title>
  <dc:creator>MELITA</dc:creator>
  <cp:lastModifiedBy>Melita Krstić</cp:lastModifiedBy>
  <cp:revision>421</cp:revision>
  <cp:lastPrinted>2023-08-23T06:56:25Z</cp:lastPrinted>
  <dcterms:created xsi:type="dcterms:W3CDTF">2004-01-04T14:45:46Z</dcterms:created>
  <dcterms:modified xsi:type="dcterms:W3CDTF">2023-08-23T06:58:53Z</dcterms:modified>
</cp:coreProperties>
</file>