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24" r:id="rId4"/>
    <p:sldId id="368" r:id="rId5"/>
    <p:sldId id="367" r:id="rId6"/>
    <p:sldId id="387" r:id="rId7"/>
    <p:sldId id="370" r:id="rId8"/>
    <p:sldId id="262" r:id="rId9"/>
    <p:sldId id="377" r:id="rId10"/>
    <p:sldId id="264" r:id="rId11"/>
    <p:sldId id="281" r:id="rId12"/>
    <p:sldId id="282" r:id="rId13"/>
    <p:sldId id="361" r:id="rId14"/>
    <p:sldId id="268" r:id="rId15"/>
    <p:sldId id="272" r:id="rId16"/>
    <p:sldId id="362" r:id="rId17"/>
    <p:sldId id="334" r:id="rId18"/>
    <p:sldId id="371" r:id="rId19"/>
    <p:sldId id="363" r:id="rId20"/>
    <p:sldId id="372" r:id="rId21"/>
    <p:sldId id="378" r:id="rId22"/>
    <p:sldId id="335" r:id="rId23"/>
    <p:sldId id="336" r:id="rId24"/>
    <p:sldId id="338" r:id="rId25"/>
    <p:sldId id="339" r:id="rId26"/>
    <p:sldId id="340" r:id="rId27"/>
    <p:sldId id="341" r:id="rId28"/>
    <p:sldId id="342" r:id="rId29"/>
    <p:sldId id="389" r:id="rId30"/>
    <p:sldId id="380" r:id="rId31"/>
    <p:sldId id="382" r:id="rId32"/>
    <p:sldId id="347" r:id="rId33"/>
    <p:sldId id="350" r:id="rId34"/>
    <p:sldId id="403" r:id="rId35"/>
    <p:sldId id="404" r:id="rId36"/>
    <p:sldId id="408" r:id="rId37"/>
    <p:sldId id="405" r:id="rId38"/>
    <p:sldId id="391" r:id="rId39"/>
    <p:sldId id="392" r:id="rId40"/>
    <p:sldId id="376" r:id="rId41"/>
    <p:sldId id="393" r:id="rId42"/>
    <p:sldId id="398" r:id="rId43"/>
    <p:sldId id="399" r:id="rId44"/>
    <p:sldId id="400" r:id="rId45"/>
    <p:sldId id="401" r:id="rId46"/>
    <p:sldId id="406" r:id="rId47"/>
  </p:sldIdLst>
  <p:sldSz cx="9144000" cy="6858000" type="screen4x3"/>
  <p:notesSz cx="6858000" cy="987425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0C10A-C9CA-4E7F-A055-0304A075E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B26F9-576A-4215-817E-F14E74E25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44A492-4AA1-47AD-9B1F-46C6A11CCC1B}" type="datetimeFigureOut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3CA8B-87CB-41D0-AD18-666A6AC4F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EB4F3-46AD-4DCF-A3B8-79506B5DA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77E0AA-BCC5-4F90-8419-CBDE216E916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EA8856B-A578-491E-B146-4CBC9B1A5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82342B7-C216-4E51-849C-F12CCBF7A9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B472B-F016-4101-8B07-91EBE0C94215}" type="datetimeFigureOut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D18A0020-56A8-410D-BADB-2C10FA1A1D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4D655D93-9969-4CE2-9AF1-0DDFFBCC1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6B053F-47DD-4489-8C98-E26CD65E3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E3D7DD-E749-4E3E-8E8A-5E5E3221F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FFEB9-3F9C-4097-9E06-2D31DC090C0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D6E1A29-CFE6-4835-A3B2-A76AFC603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1822D97-C044-4B73-8CD9-1FBBC761A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47C5629-132C-4F40-BE78-4DB5FFCC6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AF5AC5-13DE-4942-A718-5E84F1F08236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like slajda 1">
            <a:extLst>
              <a:ext uri="{FF2B5EF4-FFF2-40B4-BE49-F238E27FC236}">
                <a16:creationId xmlns:a16="http://schemas.microsoft.com/office/drawing/2014/main" id="{721C168F-6A82-48C0-B001-7AC8958A3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zervirano mjesto bilježaka 2">
            <a:extLst>
              <a:ext uri="{FF2B5EF4-FFF2-40B4-BE49-F238E27FC236}">
                <a16:creationId xmlns:a16="http://schemas.microsoft.com/office/drawing/2014/main" id="{2BB6E43A-A16F-4544-9E63-B596452CB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1268" name="Rezervirano mjesto broja slajda 3">
            <a:extLst>
              <a:ext uri="{FF2B5EF4-FFF2-40B4-BE49-F238E27FC236}">
                <a16:creationId xmlns:a16="http://schemas.microsoft.com/office/drawing/2014/main" id="{512F9E22-AC50-42A5-8679-AF6E0EA82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675982-455C-48C0-8FE5-BEFAAD7CA17E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>
            <a:extLst>
              <a:ext uri="{FF2B5EF4-FFF2-40B4-BE49-F238E27FC236}">
                <a16:creationId xmlns:a16="http://schemas.microsoft.com/office/drawing/2014/main" id="{4AB7A1E3-0917-42CB-B0A3-D4C168457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zervirano mjesto bilježaka 2">
            <a:extLst>
              <a:ext uri="{FF2B5EF4-FFF2-40B4-BE49-F238E27FC236}">
                <a16:creationId xmlns:a16="http://schemas.microsoft.com/office/drawing/2014/main" id="{154690E7-D1A7-4CCB-8DED-A7026E9A2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29700" name="Rezervirano mjesto podnožja 4">
            <a:extLst>
              <a:ext uri="{FF2B5EF4-FFF2-40B4-BE49-F238E27FC236}">
                <a16:creationId xmlns:a16="http://schemas.microsoft.com/office/drawing/2014/main" id="{DDE1CBD0-71AF-4D5C-A0C3-1E352211C7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Izradila Melita Krstić, prof.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3BE4E1-AE84-4F2A-BC6E-73F6D962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9F4E-A1F7-4F39-94AF-8EBC34B29EE9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A82773-85A0-4408-8CC9-ED190A9B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019755-E4EB-4A0F-89C9-6E1E096E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578F-C88B-4DA9-8FE7-2FADE61F03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2264909"/>
      </p:ext>
    </p:extLst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97B068-D801-43FA-A3BE-AEA007E4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A7CD-16E0-4267-811A-859D6DFADECA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A19974-2D55-4B13-93C9-B81713AB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A1AFDD-A902-4493-AAE4-FCDC787C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FC14-E896-4F5F-AC4E-C9EC76C75E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764594"/>
      </p:ext>
    </p:extLst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8F9E56-1C53-4C66-94E7-904430ED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4E22-7660-4C37-8FF8-7DC6158DB2F0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375F3F-0FC8-4E48-A9A6-F8B4070D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23513-2C2E-4726-A89A-CF877606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CFF9-967F-4635-9539-45DB2B6B7D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5317589"/>
      </p:ext>
    </p:extLst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FF2D79-4B78-48D2-AE68-97653B22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F076-06D5-45BF-8924-7A91059AD95A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81AB44-F89E-42B9-B7A7-8E2418D7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5E931C-90BE-412F-A9E9-3E7B4F60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9D82-852A-48CA-BE30-CCD51A4FDB5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9544934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A8B2F0-B548-4951-AC4D-3405B102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8DA3-A243-452F-B4D1-BD985B56B0AD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C1BC1E-6F11-440E-A178-83F42EC1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AB9DEE-9ABE-4C64-84ED-AE60AE48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2BF6-5A01-45FD-B72B-D09AD5B8A1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28009365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7EF0903-0D9E-468F-A979-77C8E527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781B-B1D3-43C7-AF4F-D499ADC24C65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EEDD8465-F4A0-4FB9-AF79-BB5868A0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F18ED8C1-973A-40FA-A8F4-D9897A6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D3D-2DD1-4D61-973F-510B84E75E5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0957917"/>
      </p:ext>
    </p:extLst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5782100D-D403-4BB5-B925-57EB0E95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4C7C-F30B-4894-A78D-B0DD222CDBD4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5D0BD191-2AF2-4F0C-A47C-BCE8FD2A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1AA6A86F-62CE-4D0B-8EFE-E0A11AE4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1C71-A76A-4B33-AA77-6448E15F8FC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56594865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2C871516-BE5C-44A7-AE3F-C28460BA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9873-BBE0-40C2-B4F0-0A5003A1EE34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5AA93D33-9063-47E4-80F7-7777783C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C11C2BEF-3143-4375-9CD1-AF25BF94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8A85-0B92-4EF7-B7F8-B9BAB22D338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9396425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E01F1CDC-4ECB-45D4-BEAC-7AB73E67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C627-BF60-4D95-AF99-FECDB7B20CC7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9AD0151E-E2E8-436F-908C-B70C9901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954A8451-8953-4E1B-A940-73B3B2C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ECCA-A8DD-4359-AC33-A7BADD62F2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2439477"/>
      </p:ext>
    </p:extLst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CA7725B-27AC-4D05-B9D0-537BDB09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5065-7539-43D3-B287-EF665381A1EB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A9AB370F-6B5E-4266-8C27-B05197B5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35412A94-1513-4444-BC79-3FF18CC6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6669-5DC4-447E-8D13-8DBB7D3581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03244069"/>
      </p:ext>
    </p:extLst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7FE9656-E0A1-4431-9E69-9A05A653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B392-2CC6-453B-80E4-DF127DB5820B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C9B22829-494B-46E3-B3BD-3AB560E8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1B4B6633-858F-4BBB-B659-835478F0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77DE-029E-4815-98FD-8B36DD90C6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8886279"/>
      </p:ext>
    </p:extLst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9CDE5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35B05571-B4F3-46F0-B7BD-9981106033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BE611702-FC35-4793-8D66-75D23B9BE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3BAE4C-6091-4E3F-88C3-ECDA95FD3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7DE4E-E7B0-454E-9AA0-C55BD4F1BDB7}" type="datetime1">
              <a:rPr lang="hr-HR"/>
              <a:pPr>
                <a:defRPr/>
              </a:pPr>
              <a:t>31.5.2021.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E41AE0-E06B-43A2-8383-05B3B23F5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1317C9-E382-4C1C-9914-7DD204D15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76996C-3AD6-4AA5-8841-7801176F96E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pisi.hr/docs/Publikacija_redovni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E3DA337-1453-472A-9719-429E2681F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765175"/>
            <a:ext cx="8059738" cy="1470025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Upisi u srednje škole </a:t>
            </a:r>
            <a:br>
              <a:rPr lang="hr-HR" altLang="sr-Latn-RS" b="1" dirty="0"/>
            </a:br>
            <a:r>
              <a:rPr lang="hr-HR" altLang="sr-Latn-RS" b="1" dirty="0"/>
              <a:t>za šk. god. 2021./2022.</a:t>
            </a:r>
          </a:p>
        </p:txBody>
      </p:sp>
      <p:sp>
        <p:nvSpPr>
          <p:cNvPr id="4099" name="Podnaslov 2">
            <a:extLst>
              <a:ext uri="{FF2B5EF4-FFF2-40B4-BE49-F238E27FC236}">
                <a16:creationId xmlns:a16="http://schemas.microsoft.com/office/drawing/2014/main" id="{C779A804-9A79-4AF2-9911-2C5CAF777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163" y="3886200"/>
            <a:ext cx="3240087" cy="1752600"/>
          </a:xfrm>
        </p:spPr>
        <p:txBody>
          <a:bodyPr/>
          <a:lstStyle/>
          <a:p>
            <a:pPr eaLnBrk="1" hangingPunct="1"/>
            <a:endParaRPr lang="hr-HR" altLang="sr-Latn-RS" b="1">
              <a:solidFill>
                <a:schemeClr val="tx1"/>
              </a:solidFill>
            </a:endParaRPr>
          </a:p>
        </p:txBody>
      </p:sp>
      <p:pic>
        <p:nvPicPr>
          <p:cNvPr id="4100" name="Slika 4" descr="mouse-click.gif">
            <a:extLst>
              <a:ext uri="{FF2B5EF4-FFF2-40B4-BE49-F238E27FC236}">
                <a16:creationId xmlns:a16="http://schemas.microsoft.com/office/drawing/2014/main" id="{4E2D499A-DF4E-4F64-936A-EB090527D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35200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logo natpis podcrtan zeleni.jpg">
            <a:extLst>
              <a:ext uri="{FF2B5EF4-FFF2-40B4-BE49-F238E27FC236}">
                <a16:creationId xmlns:a16="http://schemas.microsoft.com/office/drawing/2014/main" id="{0394C068-5EE9-4419-8034-44CFBDA3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692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919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E91E41-105D-4E4A-9E2E-E8E34ED9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Elementi i kriteriji za upis</a:t>
            </a:r>
          </a:p>
        </p:txBody>
      </p:sp>
      <p:sp>
        <p:nvSpPr>
          <p:cNvPr id="16387" name="Rezervirano mjesto sadržaja 2">
            <a:extLst>
              <a:ext uri="{FF2B5EF4-FFF2-40B4-BE49-F238E27FC236}">
                <a16:creationId xmlns:a16="http://schemas.microsoft.com/office/drawing/2014/main" id="{D66BF863-5150-483A-8B0E-66AC2B8C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 u="sng"/>
              <a:t>Stjecanje strukovne kvalifikacije u trajanju manjem od tri godine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/>
              <a:t>Prosjeci ocjena od 4.-8.r. na dvije decimale (najviše 20 bodova)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 u="sng"/>
              <a:t>Strukovne i obrtničke u trajanju od 3 godine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/>
              <a:t>Prosjeci ocjena od 4.-8.r. na dvije decimale + Hj, M, I SJ u 7. i 8.r  (najviše 50 bodova)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 u="sng"/>
              <a:t>Gimnazije i strukovne u trajanju od 4 godine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r-HR" altLang="en-US" sz="2000" b="1"/>
              <a:t>Prosjeci ocjena od 4.-8.r. na dvije decimale + 2 predmeta iz Popisa važnih predmeta + 1 koji samostalno određuje škola u 7. i 8.r  (najviše 80 bodova)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en-US" sz="2000" b="1"/>
          </a:p>
          <a:p>
            <a:pPr eaLnBrk="1" hangingPunct="1">
              <a:lnSpc>
                <a:spcPct val="80000"/>
              </a:lnSpc>
            </a:pPr>
            <a:r>
              <a:rPr lang="hr-HR" altLang="en-US" sz="2000" b="1"/>
              <a:t>Dodatni element: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 b="1"/>
              <a:t>Provjera vještina i sposobnosti (likovne, glazbene, plesne)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 b="1"/>
              <a:t>Rezultati natjecanja u znanju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000" b="1"/>
              <a:t>Rezultati natjecanja školskih sportskih društva </a:t>
            </a:r>
          </a:p>
          <a:p>
            <a:pPr eaLnBrk="1" hangingPunct="1">
              <a:lnSpc>
                <a:spcPct val="80000"/>
              </a:lnSpc>
            </a:pPr>
            <a:endParaRPr lang="hr-HR" altLang="en-US" sz="2000" b="1"/>
          </a:p>
          <a:p>
            <a:pPr eaLnBrk="1" hangingPunct="1">
              <a:lnSpc>
                <a:spcPct val="80000"/>
              </a:lnSpc>
            </a:pPr>
            <a:r>
              <a:rPr lang="hr-HR" altLang="en-US" sz="2000" b="1"/>
              <a:t>VLADANJE SE NE VREDNUJE </a:t>
            </a:r>
          </a:p>
          <a:p>
            <a:pPr eaLnBrk="1" hangingPunct="1">
              <a:lnSpc>
                <a:spcPct val="80000"/>
              </a:lnSpc>
            </a:pPr>
            <a:endParaRPr lang="hr-HR" altLang="en-US" sz="2000"/>
          </a:p>
        </p:txBody>
      </p:sp>
      <p:sp>
        <p:nvSpPr>
          <p:cNvPr id="16388" name="Rezervirano mjesto broja slajda 3">
            <a:extLst>
              <a:ext uri="{FF2B5EF4-FFF2-40B4-BE49-F238E27FC236}">
                <a16:creationId xmlns:a16="http://schemas.microsoft.com/office/drawing/2014/main" id="{7548A9B4-4A3E-49BB-ADB6-C62E1B2B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BB6D3-B944-448D-819D-F93C9C1C6242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6D51D2-C74C-481B-B0DD-6E8EA3BB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8051DE90-B78B-432A-9DB1-0DECAE88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Primjer – opća gimnazija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07F3FF5C-15B7-46DF-B4FF-7529DA2DF62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5288" y="1844675"/>
          <a:ext cx="1800225" cy="2778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48">
                <a:tc>
                  <a:txBody>
                    <a:bodyPr/>
                    <a:lstStyle/>
                    <a:p>
                      <a:r>
                        <a:rPr lang="hr-HR" sz="1800" b="1" dirty="0"/>
                        <a:t>Razred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/>
                        <a:t>Prosjek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5.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4,69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6.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4,77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7.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4,73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8.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4,87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19,06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D3FC3DAD-2591-4631-ACBF-B77E7B71784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55875" y="1916113"/>
          <a:ext cx="3816349" cy="38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39">
                <a:tc>
                  <a:txBody>
                    <a:bodyPr/>
                    <a:lstStyle/>
                    <a:p>
                      <a:r>
                        <a:rPr lang="hr-HR" sz="1800" b="1" dirty="0"/>
                        <a:t>Predmeti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7.r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8.r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Hrvatski jezik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Strani jezik (EJ)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Matematika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Povijest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4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Geografija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/>
                        <a:t>Biologija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5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91438" marR="91438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71F8153F-EAE3-44F7-A876-F0D957032192}"/>
              </a:ext>
            </a:extLst>
          </p:cNvPr>
          <p:cNvGraphicFramePr>
            <a:graphicFrameLocks noGrp="1"/>
          </p:cNvGraphicFramePr>
          <p:nvPr/>
        </p:nvGraphicFramePr>
        <p:xfrm>
          <a:off x="6659563" y="1916113"/>
          <a:ext cx="2016125" cy="2747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77">
                <a:tc>
                  <a:txBody>
                    <a:bodyPr/>
                    <a:lstStyle/>
                    <a:p>
                      <a:r>
                        <a:rPr lang="hr-HR" sz="1800" b="1" dirty="0"/>
                        <a:t>Elementi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800" b="1" dirty="0"/>
                        <a:t>Prosjeci 5.-8.r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19,06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7.r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27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8.r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29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>
                          <a:solidFill>
                            <a:srgbClr val="FF0000"/>
                          </a:solidFill>
                        </a:rPr>
                        <a:t>75,06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92" name="Rezervirano mjesto broja slajda 6">
            <a:extLst>
              <a:ext uri="{FF2B5EF4-FFF2-40B4-BE49-F238E27FC236}">
                <a16:creationId xmlns:a16="http://schemas.microsoft.com/office/drawing/2014/main" id="{E5867398-2EE9-43CA-A47E-71601DC5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20B2E1-4E9A-41E5-BA3A-DDD94E63A3BC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BE46DF16-789E-4B69-BD0F-531F6B90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7494" name="TekstniOkvir 9">
            <a:extLst>
              <a:ext uri="{FF2B5EF4-FFF2-40B4-BE49-F238E27FC236}">
                <a16:creationId xmlns:a16="http://schemas.microsoft.com/office/drawing/2014/main" id="{43584A4F-16C8-4ED8-99AA-B047231E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4BCFEEC4-C475-4464-925C-137BD3E5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Primjer - vozač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FF3B7222-41A0-4B08-8686-E6183743DD1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23850" y="1916113"/>
          <a:ext cx="1800225" cy="2778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48">
                <a:tc>
                  <a:txBody>
                    <a:bodyPr/>
                    <a:lstStyle/>
                    <a:p>
                      <a:r>
                        <a:rPr lang="hr-HR" sz="1800" b="1" dirty="0"/>
                        <a:t>Razred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/>
                        <a:t>Prosjek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5.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3,33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6.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3,58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7.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3,14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r>
                        <a:rPr lang="hr-HR" sz="1800" b="1" dirty="0"/>
                        <a:t>8. r.</a:t>
                      </a:r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3,35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13,40</a:t>
                      </a:r>
                    </a:p>
                  </a:txBody>
                  <a:tcPr marL="91441" marR="91441" marT="45686" marB="456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E8162FA1-E67B-45EF-A0B0-173CFE7018D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339975" y="1916113"/>
          <a:ext cx="3816349" cy="2468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15">
                <a:tc>
                  <a:txBody>
                    <a:bodyPr/>
                    <a:lstStyle/>
                    <a:p>
                      <a:r>
                        <a:rPr lang="hr-HR" sz="1800" b="1" dirty="0"/>
                        <a:t>Predmeti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7.r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8.r</a:t>
                      </a:r>
                    </a:p>
                  </a:txBody>
                  <a:tcPr marL="91438" marR="91438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/>
                        <a:t>Hrvatski jezik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</a:t>
                      </a:r>
                    </a:p>
                  </a:txBody>
                  <a:tcPr marL="91438" marR="91438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/>
                        <a:t>Strani jezik (EJ)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3</a:t>
                      </a:r>
                    </a:p>
                  </a:txBody>
                  <a:tcPr marL="91438" marR="91438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/>
                        <a:t>Matematika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2</a:t>
                      </a:r>
                    </a:p>
                  </a:txBody>
                  <a:tcPr marL="91438" marR="91438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438" marR="91438" marT="45690" marB="456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91438" marR="91438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72D58518-A560-43B8-A331-D1D338C26DBB}"/>
              </a:ext>
            </a:extLst>
          </p:cNvPr>
          <p:cNvGraphicFramePr>
            <a:graphicFrameLocks noGrp="1"/>
          </p:cNvGraphicFramePr>
          <p:nvPr/>
        </p:nvGraphicFramePr>
        <p:xfrm>
          <a:off x="6372225" y="1916113"/>
          <a:ext cx="2016125" cy="2747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77">
                <a:tc>
                  <a:txBody>
                    <a:bodyPr/>
                    <a:lstStyle/>
                    <a:p>
                      <a:r>
                        <a:rPr lang="hr-HR" sz="1800" b="1" dirty="0"/>
                        <a:t>Elementi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800" b="1" dirty="0"/>
                        <a:t>Prosjeci 5.-8.r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13,40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7.r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6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hr-HR" sz="1200" b="1" dirty="0"/>
                        <a:t>Zaključne ocjene važnih predmeta 8.r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/>
                        <a:t>7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>
                          <a:solidFill>
                            <a:srgbClr val="FF0000"/>
                          </a:solidFill>
                        </a:rPr>
                        <a:t>26,40</a:t>
                      </a:r>
                    </a:p>
                  </a:txBody>
                  <a:tcPr marL="91436" marR="91436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04" name="Rezervirano mjesto broja slajda 7">
            <a:extLst>
              <a:ext uri="{FF2B5EF4-FFF2-40B4-BE49-F238E27FC236}">
                <a16:creationId xmlns:a16="http://schemas.microsoft.com/office/drawing/2014/main" id="{72840F38-B979-4DDE-BF6F-A8C70692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71563-83C8-483E-89E7-BA3C3FD4F080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F0BF2D38-14FF-4E7C-873B-078C8A76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8506" name="TekstniOkvir 9">
            <a:extLst>
              <a:ext uri="{FF2B5EF4-FFF2-40B4-BE49-F238E27FC236}">
                <a16:creationId xmlns:a16="http://schemas.microsoft.com/office/drawing/2014/main" id="{95B63E4C-F572-48B6-9280-52F79D6B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1E730D1A-B989-48E4-9D39-9A2EB3A2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188913"/>
            <a:ext cx="8964613" cy="1143000"/>
          </a:xfrm>
        </p:spPr>
        <p:txBody>
          <a:bodyPr/>
          <a:lstStyle/>
          <a:p>
            <a:r>
              <a:rPr lang="hr-HR" altLang="sr-Latn-RS" sz="3200" b="1"/>
              <a:t>Vrednovanje rezultata postignutih na natjecanjima u znanju  (samo državna i međunarodna)</a:t>
            </a:r>
            <a:br>
              <a:rPr lang="hr-HR" altLang="sr-Latn-RS" sz="3200" b="1"/>
            </a:br>
            <a:r>
              <a:rPr lang="hr-HR" altLang="sr-Latn-RS" sz="3200" b="1"/>
              <a:t>(od 5.-8.r.)</a:t>
            </a:r>
            <a:endParaRPr lang="hr-HR" altLang="sr-Latn-RS" sz="320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CB0963E-1321-4848-AC16-FBD759A5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9460" name="Rezervirano mjesto broja slajda 4">
            <a:extLst>
              <a:ext uri="{FF2B5EF4-FFF2-40B4-BE49-F238E27FC236}">
                <a16:creationId xmlns:a16="http://schemas.microsoft.com/office/drawing/2014/main" id="{426955A5-107A-42CD-BBBC-2ABDB506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F56348-06D1-4138-9FB6-679E62A99371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19461" name="Content Placeholder 2">
            <a:extLst>
              <a:ext uri="{FF2B5EF4-FFF2-40B4-BE49-F238E27FC236}">
                <a16:creationId xmlns:a16="http://schemas.microsoft.com/office/drawing/2014/main" id="{04971CAE-6CC2-4273-8DFF-2FD258A88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603375"/>
            <a:ext cx="5257800" cy="4752975"/>
          </a:xfr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AEFF6A78-F2EB-4964-98E7-B31B94FEA46E}"/>
              </a:ext>
            </a:extLst>
          </p:cNvPr>
          <p:cNvSpPr/>
          <p:nvPr/>
        </p:nvSpPr>
        <p:spPr>
          <a:xfrm>
            <a:off x="6019800" y="5733256"/>
            <a:ext cx="1073150" cy="623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72B2BBA7-43D7-47E8-8AD9-31877902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hr-HR" altLang="sr-Latn-RS" sz="3200" b="1"/>
              <a:t>Vrednovanje rezultata postignutih na sportskim natjecanjima (samo ŠŠK)</a:t>
            </a:r>
            <a:endParaRPr lang="hr-HR" altLang="sr-Latn-RS" sz="3200"/>
          </a:p>
        </p:txBody>
      </p:sp>
      <p:sp>
        <p:nvSpPr>
          <p:cNvPr id="20483" name="Rezervirano mjesto broja slajda 3">
            <a:extLst>
              <a:ext uri="{FF2B5EF4-FFF2-40B4-BE49-F238E27FC236}">
                <a16:creationId xmlns:a16="http://schemas.microsoft.com/office/drawing/2014/main" id="{2087B7E5-18B8-4EE0-AD65-85AAC208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2D8E20-8C7B-4893-B420-F15EEAA2C08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E84FFC-327D-4061-A0DA-34406834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20485" name="TekstniOkvir 1">
            <a:extLst>
              <a:ext uri="{FF2B5EF4-FFF2-40B4-BE49-F238E27FC236}">
                <a16:creationId xmlns:a16="http://schemas.microsoft.com/office/drawing/2014/main" id="{97FC6A7D-DABB-44CE-8636-CBA7BF9E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Podatke o natjecanjima će unijeti Agencija za odgoj i obrazovanje</a:t>
            </a:r>
          </a:p>
        </p:txBody>
      </p:sp>
      <p:pic>
        <p:nvPicPr>
          <p:cNvPr id="20486" name="Content Placeholder 2">
            <a:extLst>
              <a:ext uri="{FF2B5EF4-FFF2-40B4-BE49-F238E27FC236}">
                <a16:creationId xmlns:a16="http://schemas.microsoft.com/office/drawing/2014/main" id="{A9402219-B714-446C-B3E7-701648D3A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90738"/>
            <a:ext cx="7508875" cy="2159000"/>
          </a:xfrm>
        </p:spPr>
      </p:pic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A59551-5D2F-4852-A52E-990B2404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Kandidati sa zdravstvenim teškoćama 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D36365-108B-4F52-9767-96589814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53292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1 bod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>
                <a:latin typeface="Calibri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vi-VN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1508" name="Rezervirano mjesto broja slajda 3">
            <a:extLst>
              <a:ext uri="{FF2B5EF4-FFF2-40B4-BE49-F238E27FC236}">
                <a16:creationId xmlns:a16="http://schemas.microsoft.com/office/drawing/2014/main" id="{6A31E84F-5129-4794-8F14-D23A9A1F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B08FF-6B24-4045-B781-9BC8B152AF92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F36E83-DACD-44E5-8477-23B32314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4F5D0620-192B-4CB1-BE93-D7438897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282700"/>
          </a:xfrm>
        </p:spPr>
        <p:txBody>
          <a:bodyPr/>
          <a:lstStyle/>
          <a:p>
            <a:r>
              <a:rPr lang="hr-HR" altLang="sr-Latn-RS" sz="3200" b="1" dirty="0"/>
              <a:t>Kandidati sa otežanim uvjetima obrazovanja (ekonomski, socijalni, odgojni) – donijeti potvrde razredniku što prije – </a:t>
            </a:r>
            <a:r>
              <a:rPr lang="hr-HR" altLang="sr-Latn-RS" sz="3200" b="1" dirty="0">
                <a:solidFill>
                  <a:srgbClr val="FF0000"/>
                </a:solidFill>
              </a:rPr>
              <a:t>najkasnije 1.7.2021.</a:t>
            </a:r>
            <a:endParaRPr lang="hr-HR" altLang="sr-Latn-RS" sz="3200" dirty="0"/>
          </a:p>
        </p:txBody>
      </p:sp>
      <p:sp>
        <p:nvSpPr>
          <p:cNvPr id="22531" name="Rezervirano mjesto sadržaja 2">
            <a:extLst>
              <a:ext uri="{FF2B5EF4-FFF2-40B4-BE49-F238E27FC236}">
                <a16:creationId xmlns:a16="http://schemas.microsoft.com/office/drawing/2014/main" id="{3396ED55-876A-4611-9223-FF72CAF5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48974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altLang="sr-Latn-RS" b="1">
                <a:solidFill>
                  <a:srgbClr val="FF0000"/>
                </a:solidFill>
              </a:rPr>
              <a:t>1 bod – </a:t>
            </a:r>
          </a:p>
          <a:p>
            <a:pPr>
              <a:spcBef>
                <a:spcPts val="600"/>
              </a:spcBef>
            </a:pPr>
            <a:r>
              <a:rPr lang="hr-HR" altLang="sr-Latn-RS" b="1"/>
              <a:t>Jedan ili oba roditelja s dugotrajnom teškom bolesti (liječnička potvrda)</a:t>
            </a:r>
          </a:p>
          <a:p>
            <a:pPr>
              <a:spcBef>
                <a:spcPts val="600"/>
              </a:spcBef>
            </a:pPr>
            <a:r>
              <a:rPr lang="hr-HR" altLang="sr-Latn-RS" b="1"/>
              <a:t>Dugotrajno nezaposlena oba roditelja (potvrda HZZZ)</a:t>
            </a:r>
          </a:p>
          <a:p>
            <a:pPr>
              <a:spcBef>
                <a:spcPts val="600"/>
              </a:spcBef>
            </a:pPr>
            <a:r>
              <a:rPr lang="hr-HR" altLang="sr-Latn-RS" b="1"/>
              <a:t>Samohrani roditelj korisnik socijalne skrbi (potvrda CZSS)</a:t>
            </a:r>
          </a:p>
          <a:p>
            <a:pPr>
              <a:spcBef>
                <a:spcPts val="600"/>
              </a:spcBef>
            </a:pPr>
            <a:r>
              <a:rPr lang="hr-HR" altLang="sr-Latn-RS" b="1"/>
              <a:t>Jedan roditelj preminuo </a:t>
            </a:r>
            <a:r>
              <a:rPr lang="hr-HR" altLang="sr-Latn-RS" sz="2400" b="1"/>
              <a:t>(samo se javiti se razredniku)</a:t>
            </a:r>
          </a:p>
          <a:p>
            <a:pPr>
              <a:spcBef>
                <a:spcPts val="600"/>
              </a:spcBef>
            </a:pPr>
            <a:r>
              <a:rPr lang="hr-HR" altLang="sr-Latn-RS" b="1"/>
              <a:t>Dijete bez oba roditelja</a:t>
            </a:r>
          </a:p>
          <a:p>
            <a:endParaRPr lang="hr-HR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0D25661-A9A8-4262-9483-A613AECA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22533" name="Rezervirano mjesto broja slajda 4">
            <a:extLst>
              <a:ext uri="{FF2B5EF4-FFF2-40B4-BE49-F238E27FC236}">
                <a16:creationId xmlns:a16="http://schemas.microsoft.com/office/drawing/2014/main" id="{343147F9-B3CB-4218-93A9-51D00130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B5426-8476-4975-979E-01DBB30F75A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6EBC9D87-F112-4B31-B2D7-8E3EED92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br>
              <a:rPr lang="hr-HR" altLang="sr-Latn-RS" sz="4000" b="1"/>
            </a:br>
            <a:r>
              <a:rPr lang="hr-HR" altLang="sr-Latn-RS" sz="4000" b="1"/>
              <a:t>Kandidati sa teškoćama u razvoju</a:t>
            </a:r>
            <a:br>
              <a:rPr lang="hr-HR" altLang="sr-Latn-RS" sz="4000" b="1"/>
            </a:br>
            <a:endParaRPr lang="hr-HR" altLang="sr-Latn-RS" sz="4000"/>
          </a:p>
        </p:txBody>
      </p:sp>
      <p:sp>
        <p:nvSpPr>
          <p:cNvPr id="23555" name="Rezervirano mjesto sadržaja 2">
            <a:extLst>
              <a:ext uri="{FF2B5EF4-FFF2-40B4-BE49-F238E27FC236}">
                <a16:creationId xmlns:a16="http://schemas.microsoft.com/office/drawing/2014/main" id="{08C29144-CA1E-47EE-8271-302CD7C9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544638"/>
            <a:ext cx="8858250" cy="4964112"/>
          </a:xfrm>
        </p:spPr>
        <p:txBody>
          <a:bodyPr/>
          <a:lstStyle/>
          <a:p>
            <a:r>
              <a:rPr lang="hr-HR" altLang="sr-Latn-RS" sz="2800" b="1" dirty="0"/>
              <a:t>Ako su OŠ </a:t>
            </a:r>
            <a:r>
              <a:rPr lang="vi-VN" altLang="sr-Latn-RS" sz="2800" b="1" dirty="0"/>
              <a:t>završili </a:t>
            </a:r>
            <a:r>
              <a:rPr lang="vi-VN" altLang="sr-Latn-RS" sz="2800" b="1" u="sng" dirty="0">
                <a:solidFill>
                  <a:srgbClr val="FFFF00"/>
                </a:solidFill>
              </a:rPr>
              <a:t>prema rješenju </a:t>
            </a:r>
            <a:r>
              <a:rPr lang="vi-VN" altLang="sr-Latn-RS" sz="2800" b="1" dirty="0"/>
              <a:t>ureda državne uprave u županiji </a:t>
            </a:r>
            <a:r>
              <a:rPr lang="hr-HR" altLang="sr-Latn-RS" sz="2800" b="1" dirty="0"/>
              <a:t>ili imaju veće zdravstvene poteškoće</a:t>
            </a:r>
          </a:p>
          <a:p>
            <a:r>
              <a:rPr lang="vi-VN" altLang="sr-Latn-RS" sz="2800" b="1" dirty="0"/>
              <a:t>pravo </a:t>
            </a:r>
            <a:r>
              <a:rPr lang="hr-HR" altLang="sr-Latn-RS" sz="2800" b="1" dirty="0"/>
              <a:t>da se rangiraju na zasebnim ljestvicama u</a:t>
            </a:r>
            <a:r>
              <a:rPr lang="vi-VN" altLang="sr-Latn-RS" sz="2800" b="1" dirty="0"/>
              <a:t> programe obrazovanja za koje posjeduje stručno mišljenje službe za profesionalno usmjeravanje</a:t>
            </a:r>
            <a:endParaRPr lang="hr-HR" altLang="sr-Latn-RS" sz="2800" b="1" dirty="0"/>
          </a:p>
          <a:p>
            <a:r>
              <a:rPr lang="hr-HR" altLang="sr-Latn-RS" sz="2800" b="1" dirty="0"/>
              <a:t>Svoju listu prioriteta ispuniti će u Uredu državne uprave (Županijska 4) </a:t>
            </a:r>
            <a:r>
              <a:rPr lang="hr-HR" altLang="sr-Latn-RS" sz="2800" b="1" dirty="0">
                <a:solidFill>
                  <a:srgbClr val="FFFF00"/>
                </a:solidFill>
              </a:rPr>
              <a:t>24.5.-14.6.2021.</a:t>
            </a:r>
          </a:p>
          <a:p>
            <a:r>
              <a:rPr lang="vi-VN" altLang="sr-Latn-RS" sz="2800" b="1" dirty="0"/>
              <a:t>stručno mišljenje nadležnoga školskog liječnika (specijalist školske medicine)</a:t>
            </a:r>
            <a:r>
              <a:rPr lang="hr-HR" altLang="sr-Latn-RS" sz="2800" b="1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altLang="sr-Latn-RS" b="1" dirty="0"/>
              <a:t> </a:t>
            </a:r>
            <a:endParaRPr lang="hr-HR" altLang="sr-Latn-R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9EE83B-59AB-436F-B956-44FC75E6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23557" name="Rezervirano mjesto broja slajda 4">
            <a:extLst>
              <a:ext uri="{FF2B5EF4-FFF2-40B4-BE49-F238E27FC236}">
                <a16:creationId xmlns:a16="http://schemas.microsoft.com/office/drawing/2014/main" id="{0A70F99B-C68D-473E-B1EE-318596A3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FC428-4CA9-448C-8462-BCF4DB482A8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adržaja 2">
            <a:extLst>
              <a:ext uri="{FF2B5EF4-FFF2-40B4-BE49-F238E27FC236}">
                <a16:creationId xmlns:a16="http://schemas.microsoft.com/office/drawing/2014/main" id="{CB4CE57E-4CE1-4C11-928F-F326C37D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569325" cy="6048375"/>
          </a:xfrm>
        </p:spPr>
        <p:txBody>
          <a:bodyPr/>
          <a:lstStyle/>
          <a:p>
            <a:pPr eaLnBrk="1" hangingPunct="1"/>
            <a:r>
              <a:rPr lang="hr-HR" altLang="sr-Latn-RS" b="1"/>
              <a:t>Kandidatima će se priznati ostvarivanje samo jednoga (najpovoljnijega) od prava </a:t>
            </a:r>
          </a:p>
          <a:p>
            <a:pPr eaLnBrk="1" hangingPunct="1"/>
            <a:r>
              <a:rPr lang="hr-HR" altLang="sr-Latn-RS" b="1"/>
              <a:t>(zdravstvene teškoće ili otežani uvjeti obrazovanja) </a:t>
            </a:r>
          </a:p>
          <a:p>
            <a:pPr eaLnBrk="1" hangingPunct="1"/>
            <a:endParaRPr lang="hr-HR" altLang="sr-Latn-RS"/>
          </a:p>
        </p:txBody>
      </p:sp>
      <p:sp>
        <p:nvSpPr>
          <p:cNvPr id="24579" name="Rezervirano mjesto broja slajda 3">
            <a:extLst>
              <a:ext uri="{FF2B5EF4-FFF2-40B4-BE49-F238E27FC236}">
                <a16:creationId xmlns:a16="http://schemas.microsoft.com/office/drawing/2014/main" id="{DF1DCEDE-4433-477B-BB50-831662E9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56E42-F052-4D89-89DB-7BB37F5807C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A91191-C1A9-4893-A165-A90481D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24581" name="Slika 5" descr="sreća.png">
            <a:extLst>
              <a:ext uri="{FF2B5EF4-FFF2-40B4-BE49-F238E27FC236}">
                <a16:creationId xmlns:a16="http://schemas.microsoft.com/office/drawing/2014/main" id="{C39571D0-BBD5-4F23-B0F3-DB7E03D9A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ECDAFFDC-7418-4B7F-AD24-4A7A17F8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</p:spPr>
        <p:txBody>
          <a:bodyPr/>
          <a:lstStyle/>
          <a:p>
            <a:r>
              <a:rPr lang="hr-HR" altLang="sr-Latn-RS" sz="4000" b="1"/>
              <a:t>Utvrđivanje zdravstvene sposobnosti</a:t>
            </a:r>
          </a:p>
        </p:txBody>
      </p:sp>
      <p:sp>
        <p:nvSpPr>
          <p:cNvPr id="25603" name="Rezervirano mjesto sadržaja 2">
            <a:extLst>
              <a:ext uri="{FF2B5EF4-FFF2-40B4-BE49-F238E27FC236}">
                <a16:creationId xmlns:a16="http://schemas.microsoft.com/office/drawing/2014/main" id="{0E13495E-D62F-482E-81FD-6BBFA2B2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5400675"/>
          </a:xfrm>
        </p:spPr>
        <p:txBody>
          <a:bodyPr/>
          <a:lstStyle/>
          <a:p>
            <a:r>
              <a:rPr lang="hr-HR" altLang="sr-Latn-RS" b="1" dirty="0"/>
              <a:t>Određuje se prema „Jedinstvenom popisu zdravstvenih kontraindikacija”</a:t>
            </a:r>
          </a:p>
          <a:p>
            <a:r>
              <a:rPr lang="hr-HR" altLang="sr-Latn-RS" b="1" u="sng" dirty="0">
                <a:solidFill>
                  <a:srgbClr val="FFFF00"/>
                </a:solidFill>
              </a:rPr>
              <a:t>Dobro proučiti uvjete upisa u program i vidjeti da li je uvjet za upis liječnička potvrda!</a:t>
            </a:r>
          </a:p>
          <a:p>
            <a:r>
              <a:rPr lang="hr-HR" altLang="sr-Latn-RS" b="1" dirty="0"/>
              <a:t>Kojeg liječnika (opća praksa, školski ili medicina rada)?</a:t>
            </a:r>
          </a:p>
          <a:p>
            <a:r>
              <a:rPr lang="hr-HR" altLang="sr-Latn-RS" b="1" dirty="0"/>
              <a:t>Potvrda je uvjet za upis u školu, ne može bez nje iako je učenik na konačnoj ljestvici!</a:t>
            </a:r>
          </a:p>
          <a:p>
            <a:r>
              <a:rPr lang="hr-HR" altLang="sr-Latn-RS" b="1" dirty="0"/>
              <a:t>Donijeti u srednju školu (od 12. do 14. 7. 2021.)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E16DE32-2955-4449-9E90-0B5DB770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25605" name="Rezervirano mjesto broja slajda 4">
            <a:extLst>
              <a:ext uri="{FF2B5EF4-FFF2-40B4-BE49-F238E27FC236}">
                <a16:creationId xmlns:a16="http://schemas.microsoft.com/office/drawing/2014/main" id="{2ADD8B87-A37A-4923-8A22-B60A5D42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C8734-3726-42B0-9C01-70B1F9A6BB3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adržaja 2">
            <a:extLst>
              <a:ext uri="{FF2B5EF4-FFF2-40B4-BE49-F238E27FC236}">
                <a16:creationId xmlns:a16="http://schemas.microsoft.com/office/drawing/2014/main" id="{BFB121EB-1C5C-4DB6-829F-195FBFFF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16113"/>
            <a:ext cx="8713787" cy="4465637"/>
          </a:xfrm>
        </p:spPr>
        <p:txBody>
          <a:bodyPr/>
          <a:lstStyle/>
          <a:p>
            <a:pPr eaLnBrk="1" hangingPunct="1"/>
            <a:endParaRPr lang="hr-HR" altLang="sr-Latn-RS" dirty="0"/>
          </a:p>
          <a:p>
            <a:pPr eaLnBrk="1" hangingPunct="1"/>
            <a:r>
              <a:rPr lang="hr-HR" altLang="sr-Latn-RS" b="1" dirty="0"/>
              <a:t>upis u srednje škole “on line”</a:t>
            </a:r>
          </a:p>
          <a:p>
            <a:pPr eaLnBrk="1" hangingPunct="1"/>
            <a:r>
              <a:rPr lang="hr-HR" altLang="sr-Latn-RS" b="1" dirty="0"/>
              <a:t>NISPUSŠ - NACIONALNI INFORMACIJSKI SUSTAV PRIJAVA I UPISA U SREDNJE ŠKOLE </a:t>
            </a:r>
          </a:p>
          <a:p>
            <a:pPr eaLnBrk="1" hangingPunct="1"/>
            <a:r>
              <a:rPr lang="hr-HR" altLang="sr-Latn-RS" b="1" dirty="0">
                <a:solidFill>
                  <a:srgbClr val="FF0000"/>
                </a:solidFill>
              </a:rPr>
              <a:t>WWW.UPISI.HR </a:t>
            </a:r>
          </a:p>
          <a:p>
            <a:pPr eaLnBrk="1" hangingPunct="1"/>
            <a:r>
              <a:rPr lang="hr-HR" altLang="sr-Latn-RS" b="1" dirty="0"/>
              <a:t>Stranica je počela s radom od </a:t>
            </a:r>
            <a:r>
              <a:rPr lang="hr-HR" altLang="sr-Latn-RS" b="1" dirty="0">
                <a:solidFill>
                  <a:srgbClr val="FFFF00"/>
                </a:solidFill>
              </a:rPr>
              <a:t>24. svibnja 2021.</a:t>
            </a:r>
          </a:p>
          <a:p>
            <a:pPr eaLnBrk="1" hangingPunct="1"/>
            <a:endParaRPr lang="hr-HR" altLang="sr-Latn-RS" b="1" dirty="0"/>
          </a:p>
        </p:txBody>
      </p:sp>
      <p:sp>
        <p:nvSpPr>
          <p:cNvPr id="6147" name="Rezervirano mjesto broja slajda 3">
            <a:extLst>
              <a:ext uri="{FF2B5EF4-FFF2-40B4-BE49-F238E27FC236}">
                <a16:creationId xmlns:a16="http://schemas.microsoft.com/office/drawing/2014/main" id="{7648ACFB-165A-48DB-91CE-91099601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B968F-D15E-4989-88A9-035EEAF4A14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2F82D3-17D8-4754-8A2E-253B17E0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6149" name="Slika 6" descr="UPISI.jpg">
            <a:extLst>
              <a:ext uri="{FF2B5EF4-FFF2-40B4-BE49-F238E27FC236}">
                <a16:creationId xmlns:a16="http://schemas.microsoft.com/office/drawing/2014/main" id="{7D2E8B3C-D09F-45DF-BC7C-B9ABC9D6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29527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adržaja 2">
            <a:extLst>
              <a:ext uri="{FF2B5EF4-FFF2-40B4-BE49-F238E27FC236}">
                <a16:creationId xmlns:a16="http://schemas.microsoft.com/office/drawing/2014/main" id="{F3418972-85C7-4211-926B-2C3AD2CE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57150"/>
            <a:ext cx="9001125" cy="6481763"/>
          </a:xfrm>
        </p:spPr>
        <p:txBody>
          <a:bodyPr/>
          <a:lstStyle/>
          <a:p>
            <a:r>
              <a:rPr lang="hr-HR" altLang="sr-Latn-RS" sz="3000" b="1" dirty="0"/>
              <a:t>Tijekom prijava i upisa na raspolaganju će vam biti razrednici i pedagoginja za sva pitanja</a:t>
            </a:r>
          </a:p>
          <a:p>
            <a:r>
              <a:rPr lang="hr-HR" altLang="sr-Latn-RS" sz="3000" b="1" dirty="0"/>
              <a:t>Telefon 310-183 (pedagoginja), 0912426104</a:t>
            </a:r>
          </a:p>
          <a:p>
            <a:r>
              <a:rPr lang="hr-HR" altLang="sr-Latn-RS" sz="3000" b="1" u="sng" dirty="0"/>
              <a:t>Redovito pratiti internetsku  stranicu škole</a:t>
            </a:r>
            <a:r>
              <a:rPr lang="hr-HR" altLang="sr-Latn-RS" sz="3000" b="1" dirty="0"/>
              <a:t> na kojoj će biti sve novine i objavljeni su svi potrebni materijali koji su do sada izdani</a:t>
            </a:r>
          </a:p>
          <a:p>
            <a:r>
              <a:rPr lang="hr-HR" altLang="sr-Latn-RS" sz="3000" b="1" dirty="0"/>
              <a:t>Upisno povjerenstvo će pratiti tijek prijava i kontaktirati roditelje ako je potrebno</a:t>
            </a:r>
          </a:p>
          <a:p>
            <a:r>
              <a:rPr lang="hr-HR" altLang="sr-Latn-RS" sz="3000" b="1" dirty="0"/>
              <a:t>Dopunski rad za učenike koji imaju negativne ocjene 25., 28., 29., 30.6. i 1.7. 2021. – </a:t>
            </a:r>
          </a:p>
          <a:p>
            <a:r>
              <a:rPr lang="hr-HR" altLang="sr-Latn-RS" sz="3000" b="1" dirty="0"/>
              <a:t>2. rok popravnih ispita 23. i 24.8.2021. (</a:t>
            </a:r>
            <a:r>
              <a:rPr lang="hr-HR" altLang="sr-Latn-RS" sz="3000" b="1" dirty="0" err="1"/>
              <a:t>jesenjski</a:t>
            </a:r>
            <a:r>
              <a:rPr lang="hr-HR" altLang="sr-Latn-RS" sz="3000" b="1" dirty="0"/>
              <a:t> upisni rok)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F38350F-3721-4531-9E7C-E62E47B4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Izradila: Melita Krstić, prof.</a:t>
            </a:r>
          </a:p>
        </p:txBody>
      </p:sp>
      <p:sp>
        <p:nvSpPr>
          <p:cNvPr id="26628" name="Rezervirano mjesto broja slajda 4">
            <a:extLst>
              <a:ext uri="{FF2B5EF4-FFF2-40B4-BE49-F238E27FC236}">
                <a16:creationId xmlns:a16="http://schemas.microsoft.com/office/drawing/2014/main" id="{B72EE106-F924-4BFC-8A44-6CCD2C40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6D255-3DBA-4D37-B3F8-CA63FAAA1EC7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9D344F4E-A543-4DFB-B699-FD377918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>
                <a:hlinkClick r:id="rId2"/>
              </a:rPr>
              <a:t>Proučiti brošuru „Idemo u srednju”</a:t>
            </a:r>
            <a:endParaRPr lang="hr-HR" altLang="sr-Latn-RS"/>
          </a:p>
        </p:txBody>
      </p:sp>
      <p:pic>
        <p:nvPicPr>
          <p:cNvPr id="27651" name="Rezervirano mjesto sadržaja 5">
            <a:hlinkClick r:id="rId2"/>
            <a:extLst>
              <a:ext uri="{FF2B5EF4-FFF2-40B4-BE49-F238E27FC236}">
                <a16:creationId xmlns:a16="http://schemas.microsoft.com/office/drawing/2014/main" id="{C344623C-9E4E-4F1B-8559-BE256D73D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844675"/>
            <a:ext cx="4103688" cy="4086225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E12092-B6ED-4EFF-ADF7-1968E4D9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27653" name="Rezervirano mjesto broja slajda 4">
            <a:extLst>
              <a:ext uri="{FF2B5EF4-FFF2-40B4-BE49-F238E27FC236}">
                <a16:creationId xmlns:a16="http://schemas.microsoft.com/office/drawing/2014/main" id="{CA607300-AF69-42FF-854F-E9CD3185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FDE0F9-B8C8-482D-827A-FFFCDB5D1AF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>
            <a:extLst>
              <a:ext uri="{FF2B5EF4-FFF2-40B4-BE49-F238E27FC236}">
                <a16:creationId xmlns:a16="http://schemas.microsoft.com/office/drawing/2014/main" id="{A188F14A-C4EB-4DA4-B780-C10FE81EF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hr-HR" altLang="sr-Latn-RS"/>
              <a:t>Simulacija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9A06ED-9B0B-4E69-99A4-A26A4DA6F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0" y="3789363"/>
            <a:ext cx="26574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Drugi dio</a:t>
            </a:r>
          </a:p>
        </p:txBody>
      </p:sp>
      <p:pic>
        <p:nvPicPr>
          <p:cNvPr id="28676" name="Slika 4" descr="mouse-click.gif">
            <a:extLst>
              <a:ext uri="{FF2B5EF4-FFF2-40B4-BE49-F238E27FC236}">
                <a16:creationId xmlns:a16="http://schemas.microsoft.com/office/drawing/2014/main" id="{7CB61D44-D190-46C5-B19B-4823EDB2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A37DE-A85E-4583-9884-7708AEC9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www.upisi.hr</a:t>
            </a:r>
          </a:p>
        </p:txBody>
      </p:sp>
      <p:pic>
        <p:nvPicPr>
          <p:cNvPr id="30723" name="Rezervirano mjesto sadržaja 3" descr="upisi1.jpg">
            <a:extLst>
              <a:ext uri="{FF2B5EF4-FFF2-40B4-BE49-F238E27FC236}">
                <a16:creationId xmlns:a16="http://schemas.microsoft.com/office/drawing/2014/main" id="{24E99D5B-85A7-4F11-8769-EFE0411D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6542" r="7043" b="3908"/>
          <a:stretch>
            <a:fillRect/>
          </a:stretch>
        </p:blipFill>
        <p:spPr>
          <a:xfrm>
            <a:off x="684213" y="1125538"/>
            <a:ext cx="7775575" cy="4319587"/>
          </a:xfrm>
        </p:spPr>
      </p:pic>
      <p:sp>
        <p:nvSpPr>
          <p:cNvPr id="30724" name="Rezervirano mjesto broja slajda 3">
            <a:extLst>
              <a:ext uri="{FF2B5EF4-FFF2-40B4-BE49-F238E27FC236}">
                <a16:creationId xmlns:a16="http://schemas.microsoft.com/office/drawing/2014/main" id="{92E7954D-1C63-449C-BD33-2442D27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FF19A-5AB2-4139-A092-F498ABF71D6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10C0A9-FABC-4281-9FBD-8FF7DF0F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312EB-321A-43D4-B25A-C618DB4E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4835525" cy="7064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prijava - registracija</a:t>
            </a:r>
          </a:p>
        </p:txBody>
      </p:sp>
      <p:pic>
        <p:nvPicPr>
          <p:cNvPr id="31747" name="Rezervirano mjesto sadržaja 3" descr="prva prijava.jpg">
            <a:extLst>
              <a:ext uri="{FF2B5EF4-FFF2-40B4-BE49-F238E27FC236}">
                <a16:creationId xmlns:a16="http://schemas.microsoft.com/office/drawing/2014/main" id="{14D67FCC-5974-45C0-9935-D1C08EBA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6542" r="19572" b="19818"/>
          <a:stretch>
            <a:fillRect/>
          </a:stretch>
        </p:blipFill>
        <p:spPr>
          <a:xfrm>
            <a:off x="250825" y="1125538"/>
            <a:ext cx="6913563" cy="5327650"/>
          </a:xfrm>
        </p:spPr>
      </p:pic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40C3C318-2D86-45C5-9A92-7BB1084B1673}"/>
              </a:ext>
            </a:extLst>
          </p:cNvPr>
          <p:cNvSpPr/>
          <p:nvPr/>
        </p:nvSpPr>
        <p:spPr>
          <a:xfrm>
            <a:off x="6011863" y="333375"/>
            <a:ext cx="2809875" cy="719138"/>
          </a:xfrm>
          <a:prstGeom prst="wedgeRectCallout">
            <a:avLst>
              <a:gd name="adj1" fmla="val -54740"/>
              <a:gd name="adj2" fmla="val 49012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>
                <a:solidFill>
                  <a:srgbClr val="FF0000"/>
                </a:solidFill>
              </a:rPr>
              <a:t>Korisničko  ime i lozinka iz elektroničkog identiteta</a:t>
            </a:r>
          </a:p>
        </p:txBody>
      </p:sp>
      <p:sp>
        <p:nvSpPr>
          <p:cNvPr id="31749" name="TekstniOkvir 5">
            <a:extLst>
              <a:ext uri="{FF2B5EF4-FFF2-40B4-BE49-F238E27FC236}">
                <a16:creationId xmlns:a16="http://schemas.microsoft.com/office/drawing/2014/main" id="{CD561889-FC8E-449A-87CB-4DF13804C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7670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i</a:t>
            </a:r>
            <a:r>
              <a:rPr lang="hr-HR" altLang="sr-Latn-RS" sz="1400" b="1">
                <a:latin typeface="Arial" panose="020B0604020202020204" pitchFamily="34" charset="0"/>
              </a:rPr>
              <a:t>vana.horvat@skole.hr</a:t>
            </a:r>
          </a:p>
        </p:txBody>
      </p:sp>
      <p:sp>
        <p:nvSpPr>
          <p:cNvPr id="31750" name="TekstniOkvir 6">
            <a:extLst>
              <a:ext uri="{FF2B5EF4-FFF2-40B4-BE49-F238E27FC236}">
                <a16:creationId xmlns:a16="http://schemas.microsoft.com/office/drawing/2014/main" id="{B489B5CF-F1E8-4E35-9A86-7634500B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5085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3Rt43Kmj</a:t>
            </a:r>
          </a:p>
        </p:txBody>
      </p:sp>
      <p:sp>
        <p:nvSpPr>
          <p:cNvPr id="8" name="Pravokutni oblačić 7">
            <a:extLst>
              <a:ext uri="{FF2B5EF4-FFF2-40B4-BE49-F238E27FC236}">
                <a16:creationId xmlns:a16="http://schemas.microsoft.com/office/drawing/2014/main" id="{E0303F55-3367-452B-BB43-9A53C81A6434}"/>
              </a:ext>
            </a:extLst>
          </p:cNvPr>
          <p:cNvSpPr/>
          <p:nvPr/>
        </p:nvSpPr>
        <p:spPr>
          <a:xfrm>
            <a:off x="5364163" y="5805488"/>
            <a:ext cx="3600450" cy="792162"/>
          </a:xfrm>
          <a:prstGeom prst="wedgeRectCallout">
            <a:avLst>
              <a:gd name="adj1" fmla="val -37889"/>
              <a:gd name="adj2" fmla="val -13297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>
                <a:solidFill>
                  <a:srgbClr val="FF0000"/>
                </a:solidFill>
              </a:rPr>
              <a:t>Broj mobitela na koji će biti poslan pin (</a:t>
            </a:r>
            <a:r>
              <a:rPr lang="hr-HR" b="1" dirty="0" err="1">
                <a:solidFill>
                  <a:srgbClr val="FF0000"/>
                </a:solidFill>
              </a:rPr>
              <a:t>četveroznamentasti</a:t>
            </a:r>
            <a:r>
              <a:rPr lang="hr-HR" b="1" dirty="0">
                <a:solidFill>
                  <a:srgbClr val="FF0000"/>
                </a:solidFill>
              </a:rPr>
              <a:t> broj)</a:t>
            </a:r>
          </a:p>
        </p:txBody>
      </p:sp>
      <p:sp>
        <p:nvSpPr>
          <p:cNvPr id="31752" name="TekstniOkvir 8">
            <a:extLst>
              <a:ext uri="{FF2B5EF4-FFF2-40B4-BE49-F238E27FC236}">
                <a16:creationId xmlns:a16="http://schemas.microsoft.com/office/drawing/2014/main" id="{5AD2C9D2-D84C-49F1-87D5-24F5C99C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97425"/>
            <a:ext cx="12239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latin typeface="Arial" panose="020B0604020202020204" pitchFamily="34" charset="0"/>
              </a:rPr>
              <a:t>Mobitel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0919124419</a:t>
            </a:r>
          </a:p>
        </p:txBody>
      </p:sp>
      <p:sp>
        <p:nvSpPr>
          <p:cNvPr id="31753" name="Rezervirano mjesto broja slajda 8">
            <a:extLst>
              <a:ext uri="{FF2B5EF4-FFF2-40B4-BE49-F238E27FC236}">
                <a16:creationId xmlns:a16="http://schemas.microsoft.com/office/drawing/2014/main" id="{A75FA3D1-1E48-4B3F-AD80-F3430D75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DD595-BD11-4798-A72F-6E62F412548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DD946F91-A405-4E26-B02D-34422FBE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CC5553C-340F-4F93-B945-CED8DDBB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u sustav</a:t>
            </a:r>
          </a:p>
        </p:txBody>
      </p:sp>
      <p:pic>
        <p:nvPicPr>
          <p:cNvPr id="32771" name="Rezervirano mjesto sadržaja 3" descr="upisi2.jpg">
            <a:extLst>
              <a:ext uri="{FF2B5EF4-FFF2-40B4-BE49-F238E27FC236}">
                <a16:creationId xmlns:a16="http://schemas.microsoft.com/office/drawing/2014/main" id="{DBB0843E-7784-4C8F-BF3F-2B4F31713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r="4358" b="10272"/>
          <a:stretch>
            <a:fillRect/>
          </a:stretch>
        </p:blipFill>
        <p:spPr>
          <a:xfrm>
            <a:off x="179388" y="1052513"/>
            <a:ext cx="8677275" cy="5184775"/>
          </a:xfrm>
        </p:spPr>
      </p:pic>
      <p:sp>
        <p:nvSpPr>
          <p:cNvPr id="32772" name="TekstniOkvir 5">
            <a:extLst>
              <a:ext uri="{FF2B5EF4-FFF2-40B4-BE49-F238E27FC236}">
                <a16:creationId xmlns:a16="http://schemas.microsoft.com/office/drawing/2014/main" id="{6DABA0F8-BB1C-4C11-BBC9-FE0081F9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33825"/>
            <a:ext cx="2017713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/>
              <a:t>ivana.horvat@ skole.hr</a:t>
            </a:r>
          </a:p>
        </p:txBody>
      </p:sp>
      <p:sp>
        <p:nvSpPr>
          <p:cNvPr id="7" name="Pravokutni oblačić 6">
            <a:extLst>
              <a:ext uri="{FF2B5EF4-FFF2-40B4-BE49-F238E27FC236}">
                <a16:creationId xmlns:a16="http://schemas.microsoft.com/office/drawing/2014/main" id="{6540C351-D54B-4546-AF94-7CB20C109D0A}"/>
              </a:ext>
            </a:extLst>
          </p:cNvPr>
          <p:cNvSpPr/>
          <p:nvPr/>
        </p:nvSpPr>
        <p:spPr>
          <a:xfrm>
            <a:off x="3563938" y="2708275"/>
            <a:ext cx="3816350" cy="433388"/>
          </a:xfrm>
          <a:prstGeom prst="wedgeRectCallout">
            <a:avLst>
              <a:gd name="adj1" fmla="val 57547"/>
              <a:gd name="adj2" fmla="val 2326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Upisati sa </a:t>
            </a:r>
            <a:r>
              <a:rPr lang="hr-HR" b="1" dirty="0" err="1">
                <a:solidFill>
                  <a:srgbClr val="FF0000"/>
                </a:solidFill>
              </a:rPr>
              <a:t>elektorničkog</a:t>
            </a:r>
            <a:r>
              <a:rPr lang="hr-HR" b="1" dirty="0">
                <a:solidFill>
                  <a:srgbClr val="FF0000"/>
                </a:solidFill>
              </a:rPr>
              <a:t> identiteta</a:t>
            </a:r>
          </a:p>
        </p:txBody>
      </p:sp>
      <p:sp>
        <p:nvSpPr>
          <p:cNvPr id="8" name="Pravokutni oblačić 7">
            <a:extLst>
              <a:ext uri="{FF2B5EF4-FFF2-40B4-BE49-F238E27FC236}">
                <a16:creationId xmlns:a16="http://schemas.microsoft.com/office/drawing/2014/main" id="{315CC846-DBD3-4B0D-B4F9-DB0EBE0DF150}"/>
              </a:ext>
            </a:extLst>
          </p:cNvPr>
          <p:cNvSpPr/>
          <p:nvPr/>
        </p:nvSpPr>
        <p:spPr>
          <a:xfrm>
            <a:off x="5508625" y="6308725"/>
            <a:ext cx="3384550" cy="360363"/>
          </a:xfrm>
          <a:prstGeom prst="wedgeRectCallout">
            <a:avLst>
              <a:gd name="adj1" fmla="val 2791"/>
              <a:gd name="adj2" fmla="val -2967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Pin dobiven putem mobitela</a:t>
            </a:r>
          </a:p>
        </p:txBody>
      </p:sp>
      <p:sp>
        <p:nvSpPr>
          <p:cNvPr id="32775" name="Rezervirano mjesto broja slajda 8">
            <a:extLst>
              <a:ext uri="{FF2B5EF4-FFF2-40B4-BE49-F238E27FC236}">
                <a16:creationId xmlns:a16="http://schemas.microsoft.com/office/drawing/2014/main" id="{0E98E064-98FD-432C-84F2-27932945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82BB2-94BA-43BD-AFEC-74798A83341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9E01E9D7-4877-4F9A-B3C3-8E1CF42B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A00C00-AB51-4B13-AB32-8B3919E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5834063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 podaci i podaci za kontakt</a:t>
            </a:r>
          </a:p>
        </p:txBody>
      </p:sp>
      <p:sp>
        <p:nvSpPr>
          <p:cNvPr id="33795" name="TekstniOkvir 6">
            <a:extLst>
              <a:ext uri="{FF2B5EF4-FFF2-40B4-BE49-F238E27FC236}">
                <a16:creationId xmlns:a16="http://schemas.microsoft.com/office/drawing/2014/main" id="{0B848F86-BCB6-4440-B9FD-CB08AAA2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93662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/>
              <a:t>Ivana</a:t>
            </a:r>
            <a:r>
              <a:rPr lang="hr-HR" altLang="sr-Latn-RS" sz="1600"/>
              <a:t> </a:t>
            </a:r>
          </a:p>
        </p:txBody>
      </p:sp>
      <p:sp>
        <p:nvSpPr>
          <p:cNvPr id="33796" name="TekstniOkvir 7">
            <a:extLst>
              <a:ext uri="{FF2B5EF4-FFF2-40B4-BE49-F238E27FC236}">
                <a16:creationId xmlns:a16="http://schemas.microsoft.com/office/drawing/2014/main" id="{0D669888-7098-48DA-A347-00D98741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565400"/>
            <a:ext cx="936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/>
              <a:t>Horvat</a:t>
            </a:r>
          </a:p>
        </p:txBody>
      </p:sp>
      <p:sp>
        <p:nvSpPr>
          <p:cNvPr id="33797" name="Rezervirano mjesto broja slajda 7">
            <a:extLst>
              <a:ext uri="{FF2B5EF4-FFF2-40B4-BE49-F238E27FC236}">
                <a16:creationId xmlns:a16="http://schemas.microsoft.com/office/drawing/2014/main" id="{80E6E2CE-1543-42CF-9D96-2312119D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ECA85-FDCB-4EA4-BBD6-6F8A740394B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32191773-64FA-40B9-B761-3244512E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33799" name="Picture 2">
            <a:extLst>
              <a:ext uri="{FF2B5EF4-FFF2-40B4-BE49-F238E27FC236}">
                <a16:creationId xmlns:a16="http://schemas.microsoft.com/office/drawing/2014/main" id="{DD408E59-A6F4-426C-A2E7-03912BF0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t="1231" r="23570" b="31079"/>
          <a:stretch>
            <a:fillRect/>
          </a:stretch>
        </p:blipFill>
        <p:spPr bwMode="auto">
          <a:xfrm>
            <a:off x="250825" y="1055688"/>
            <a:ext cx="63023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BA74A116-7121-499A-9440-BAF44FDC6782}"/>
              </a:ext>
            </a:extLst>
          </p:cNvPr>
          <p:cNvSpPr/>
          <p:nvPr/>
        </p:nvSpPr>
        <p:spPr>
          <a:xfrm>
            <a:off x="6804025" y="322263"/>
            <a:ext cx="2041525" cy="2098675"/>
          </a:xfrm>
          <a:prstGeom prst="wedgeRectCallout">
            <a:avLst>
              <a:gd name="adj1" fmla="val -276695"/>
              <a:gd name="adj2" fmla="val 1033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Provjerit! Ako ima pogrešaka javiti razredniku da ispravi</a:t>
            </a:r>
          </a:p>
        </p:txBody>
      </p:sp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45124B51-8A23-4AEB-8D00-11D5B54A7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755650"/>
            <a:ext cx="5989638" cy="5972175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443EC4-D778-4506-ACE5-F9C97C9E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5184775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Ocjene: osnovno obrazovanje</a:t>
            </a:r>
          </a:p>
        </p:txBody>
      </p:sp>
      <p:sp>
        <p:nvSpPr>
          <p:cNvPr id="34820" name="Rezervirano mjesto broja slajda 6">
            <a:extLst>
              <a:ext uri="{FF2B5EF4-FFF2-40B4-BE49-F238E27FC236}">
                <a16:creationId xmlns:a16="http://schemas.microsoft.com/office/drawing/2014/main" id="{2E29FB86-3E4C-40AD-81D3-7762FB6D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081D4-AF63-4076-90E2-81B0EE15177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F085A9C-F2A9-4829-BAB7-33AAA7F8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Pravokutni oblačić 5">
            <a:extLst>
              <a:ext uri="{FF2B5EF4-FFF2-40B4-BE49-F238E27FC236}">
                <a16:creationId xmlns:a16="http://schemas.microsoft.com/office/drawing/2014/main" id="{A0A49FE9-5E53-445E-BF04-18BC7275128C}"/>
              </a:ext>
            </a:extLst>
          </p:cNvPr>
          <p:cNvSpPr/>
          <p:nvPr/>
        </p:nvSpPr>
        <p:spPr>
          <a:xfrm>
            <a:off x="6732588" y="404813"/>
            <a:ext cx="2305050" cy="1079500"/>
          </a:xfrm>
          <a:prstGeom prst="wedgeRectCallout">
            <a:avLst>
              <a:gd name="adj1" fmla="val -225466"/>
              <a:gd name="adj2" fmla="val -388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Provjerit! Ako ima pogrešaka javiti razredniku da ispravi</a:t>
            </a:r>
          </a:p>
        </p:txBody>
      </p:sp>
    </p:spTree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ADA97-847B-4587-B7CE-CD5A2735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</a:t>
            </a:r>
          </a:p>
        </p:txBody>
      </p:sp>
      <p:pic>
        <p:nvPicPr>
          <p:cNvPr id="35843" name="Rezervirano mjesto sadržaja 3" descr="odabir.jpg">
            <a:extLst>
              <a:ext uri="{FF2B5EF4-FFF2-40B4-BE49-F238E27FC236}">
                <a16:creationId xmlns:a16="http://schemas.microsoft.com/office/drawing/2014/main" id="{F0A7FCB7-2126-40A5-AE3A-AED50D05E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8875" r="30312" b="23477"/>
          <a:stretch>
            <a:fillRect/>
          </a:stretch>
        </p:blipFill>
        <p:spPr>
          <a:xfrm>
            <a:off x="179388" y="1196975"/>
            <a:ext cx="7056437" cy="5184775"/>
          </a:xfrm>
        </p:spPr>
      </p:pic>
      <p:sp>
        <p:nvSpPr>
          <p:cNvPr id="35844" name="TekstniOkvir 4">
            <a:extLst>
              <a:ext uri="{FF2B5EF4-FFF2-40B4-BE49-F238E27FC236}">
                <a16:creationId xmlns:a16="http://schemas.microsoft.com/office/drawing/2014/main" id="{630FFAAB-0E6D-492E-8773-1A2E734B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844675"/>
            <a:ext cx="5032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6" name="Pravokutni oblačić 5">
            <a:extLst>
              <a:ext uri="{FF2B5EF4-FFF2-40B4-BE49-F238E27FC236}">
                <a16:creationId xmlns:a16="http://schemas.microsoft.com/office/drawing/2014/main" id="{F820DAE1-24BB-4FDB-A31E-99CEDFD34C68}"/>
              </a:ext>
            </a:extLst>
          </p:cNvPr>
          <p:cNvSpPr/>
          <p:nvPr/>
        </p:nvSpPr>
        <p:spPr>
          <a:xfrm>
            <a:off x="6659563" y="2349500"/>
            <a:ext cx="2233612" cy="1150938"/>
          </a:xfrm>
          <a:prstGeom prst="wedgeRectCallout">
            <a:avLst>
              <a:gd name="adj1" fmla="val -138072"/>
              <a:gd name="adj2" fmla="val 9250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Pregled svih postojećih programa prema različitim kriterijima</a:t>
            </a:r>
          </a:p>
        </p:txBody>
      </p:sp>
      <p:sp>
        <p:nvSpPr>
          <p:cNvPr id="7" name="Pravokutni oblačić 6">
            <a:extLst>
              <a:ext uri="{FF2B5EF4-FFF2-40B4-BE49-F238E27FC236}">
                <a16:creationId xmlns:a16="http://schemas.microsoft.com/office/drawing/2014/main" id="{EBB12ED6-6F8B-43B6-92FE-2338582287D0}"/>
              </a:ext>
            </a:extLst>
          </p:cNvPr>
          <p:cNvSpPr/>
          <p:nvPr/>
        </p:nvSpPr>
        <p:spPr>
          <a:xfrm>
            <a:off x="5795963" y="5949950"/>
            <a:ext cx="3024187" cy="574675"/>
          </a:xfrm>
          <a:prstGeom prst="wedgeRectCallout">
            <a:avLst>
              <a:gd name="adj1" fmla="val -51003"/>
              <a:gd name="adj2" fmla="val -18306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Više o programu. Odabir…</a:t>
            </a:r>
          </a:p>
        </p:txBody>
      </p:sp>
      <p:sp>
        <p:nvSpPr>
          <p:cNvPr id="35847" name="Rezervirano mjesto broja slajda 7">
            <a:extLst>
              <a:ext uri="{FF2B5EF4-FFF2-40B4-BE49-F238E27FC236}">
                <a16:creationId xmlns:a16="http://schemas.microsoft.com/office/drawing/2014/main" id="{1F212898-4D02-4317-9F94-E1F2731C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7A14B-975C-47A7-8200-E9FEBE1DC2F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B6B3AA35-DEF1-45A7-9F2D-7D0CA880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523433CC-2D65-4A91-AF15-1C30DD54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35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(detalji – podaci o školi, opis zanimanja) </a:t>
            </a:r>
          </a:p>
        </p:txBody>
      </p:sp>
      <p:pic>
        <p:nvPicPr>
          <p:cNvPr id="36867" name="Rezervirano mjesto sadržaja 3" descr="dtalji gim jezična.jpg">
            <a:extLst>
              <a:ext uri="{FF2B5EF4-FFF2-40B4-BE49-F238E27FC236}">
                <a16:creationId xmlns:a16="http://schemas.microsoft.com/office/drawing/2014/main" id="{2D39C144-69F1-481A-84E3-413BCB157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13361" r="32114" b="8681"/>
          <a:stretch>
            <a:fillRect/>
          </a:stretch>
        </p:blipFill>
        <p:spPr>
          <a:xfrm>
            <a:off x="250825" y="836613"/>
            <a:ext cx="6408738" cy="5832475"/>
          </a:xfrm>
        </p:spPr>
      </p:pic>
      <p:sp>
        <p:nvSpPr>
          <p:cNvPr id="4" name="Pravokutni oblačić 3">
            <a:extLst>
              <a:ext uri="{FF2B5EF4-FFF2-40B4-BE49-F238E27FC236}">
                <a16:creationId xmlns:a16="http://schemas.microsoft.com/office/drawing/2014/main" id="{E5E03F24-0C3D-427C-A3F4-5297255BD044}"/>
              </a:ext>
            </a:extLst>
          </p:cNvPr>
          <p:cNvSpPr/>
          <p:nvPr/>
        </p:nvSpPr>
        <p:spPr>
          <a:xfrm>
            <a:off x="7019925" y="1125538"/>
            <a:ext cx="1944688" cy="1509712"/>
          </a:xfrm>
          <a:prstGeom prst="wedgeRectCallout">
            <a:avLst>
              <a:gd name="adj1" fmla="val -260151"/>
              <a:gd name="adj2" fmla="val 7130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Naziv škole, adresa, telefon, telefax, lokacija, e-mail adresa, web stranica </a:t>
            </a:r>
          </a:p>
        </p:txBody>
      </p:sp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B29CE69E-8E28-4FEC-8246-DA96CC6AC89B}"/>
              </a:ext>
            </a:extLst>
          </p:cNvPr>
          <p:cNvSpPr/>
          <p:nvPr/>
        </p:nvSpPr>
        <p:spPr>
          <a:xfrm>
            <a:off x="6804025" y="4941888"/>
            <a:ext cx="2160588" cy="1008062"/>
          </a:xfrm>
          <a:prstGeom prst="wedgeRectCallout">
            <a:avLst>
              <a:gd name="adj1" fmla="val -199100"/>
              <a:gd name="adj2" fmla="val -559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Program, vrijeme trajanja, opis programa </a:t>
            </a:r>
          </a:p>
        </p:txBody>
      </p:sp>
      <p:sp>
        <p:nvSpPr>
          <p:cNvPr id="36870" name="Rezervirano mjesto broja slajda 5">
            <a:extLst>
              <a:ext uri="{FF2B5EF4-FFF2-40B4-BE49-F238E27FC236}">
                <a16:creationId xmlns:a16="http://schemas.microsoft.com/office/drawing/2014/main" id="{9709D8A0-05E9-4CDD-A0AF-2CCA60A6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D1FEF-7F08-4BAC-840B-C226E44290AC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085607A7-A754-458F-B89E-5134A156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broja slajda 2">
            <a:extLst>
              <a:ext uri="{FF2B5EF4-FFF2-40B4-BE49-F238E27FC236}">
                <a16:creationId xmlns:a16="http://schemas.microsoft.com/office/drawing/2014/main" id="{184C0907-1BA1-4695-A6B4-8D0DC25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68650-2099-4522-AF4E-F53696B685FC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293351-DBCA-43C4-ADA0-C25FF254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EFB153C5-716A-4E79-B817-E41FEC5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85225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>
            <a:extLst>
              <a:ext uri="{FF2B5EF4-FFF2-40B4-BE49-F238E27FC236}">
                <a16:creationId xmlns:a16="http://schemas.microsoft.com/office/drawing/2014/main" id="{9E433B2B-6E8A-4AB2-8244-541038FA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115888"/>
            <a:ext cx="8580437" cy="763587"/>
          </a:xfrm>
        </p:spPr>
        <p:txBody>
          <a:bodyPr/>
          <a:lstStyle/>
          <a:p>
            <a:pPr>
              <a:defRPr/>
            </a:pPr>
            <a:r>
              <a:rPr lang="hr-HR" alt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I.stranog jezika i izbornih predmeta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125182C-8753-419D-BF42-371E0DA9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37892" name="Rezervirano mjesto broja slajda 4">
            <a:extLst>
              <a:ext uri="{FF2B5EF4-FFF2-40B4-BE49-F238E27FC236}">
                <a16:creationId xmlns:a16="http://schemas.microsoft.com/office/drawing/2014/main" id="{A9C1E873-1B62-4DC3-B324-96C1597C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46FBD-293D-47E5-94F4-2D765789C3C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763E0653-678D-458C-930D-8023B98B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1501" r="26375" b="27834"/>
          <a:stretch>
            <a:fillRect/>
          </a:stretch>
        </p:blipFill>
        <p:spPr bwMode="auto">
          <a:xfrm>
            <a:off x="96838" y="1138238"/>
            <a:ext cx="60213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 oblačić 6">
            <a:extLst>
              <a:ext uri="{FF2B5EF4-FFF2-40B4-BE49-F238E27FC236}">
                <a16:creationId xmlns:a16="http://schemas.microsoft.com/office/drawing/2014/main" id="{DE92AF8A-C524-43F0-B63D-656E5AB77D52}"/>
              </a:ext>
            </a:extLst>
          </p:cNvPr>
          <p:cNvSpPr/>
          <p:nvPr/>
        </p:nvSpPr>
        <p:spPr>
          <a:xfrm>
            <a:off x="6313488" y="4076700"/>
            <a:ext cx="2663825" cy="576263"/>
          </a:xfrm>
          <a:prstGeom prst="wedgeRectCallout">
            <a:avLst>
              <a:gd name="adj1" fmla="val -204134"/>
              <a:gd name="adj2" fmla="val 7241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izbornih predmeta (ako škola nudi)</a:t>
            </a:r>
          </a:p>
        </p:txBody>
      </p:sp>
      <p:sp>
        <p:nvSpPr>
          <p:cNvPr id="10" name="Pravokutni oblačić 6">
            <a:extLst>
              <a:ext uri="{FF2B5EF4-FFF2-40B4-BE49-F238E27FC236}">
                <a16:creationId xmlns:a16="http://schemas.microsoft.com/office/drawing/2014/main" id="{10F912AA-BAC6-4B9D-93FE-EB1C40965E19}"/>
              </a:ext>
            </a:extLst>
          </p:cNvPr>
          <p:cNvSpPr/>
          <p:nvPr/>
        </p:nvSpPr>
        <p:spPr>
          <a:xfrm>
            <a:off x="6345238" y="2819400"/>
            <a:ext cx="2663825" cy="996950"/>
          </a:xfrm>
          <a:prstGeom prst="wedgeRectCallout">
            <a:avLst>
              <a:gd name="adj1" fmla="val -205768"/>
              <a:gd name="adj2" fmla="val 6801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izbornih predmeta (obavezno odabrati jedno ili drugo)</a:t>
            </a:r>
          </a:p>
        </p:txBody>
      </p:sp>
      <p:sp>
        <p:nvSpPr>
          <p:cNvPr id="8" name="Pravokutni oblačić 7">
            <a:extLst>
              <a:ext uri="{FF2B5EF4-FFF2-40B4-BE49-F238E27FC236}">
                <a16:creationId xmlns:a16="http://schemas.microsoft.com/office/drawing/2014/main" id="{A43C54CE-4D82-4A96-BE50-270733C8B1D0}"/>
              </a:ext>
            </a:extLst>
          </p:cNvPr>
          <p:cNvSpPr/>
          <p:nvPr/>
        </p:nvSpPr>
        <p:spPr>
          <a:xfrm>
            <a:off x="6200775" y="4954588"/>
            <a:ext cx="2808288" cy="574675"/>
          </a:xfrm>
          <a:prstGeom prst="wedgeRectCallout">
            <a:avLst>
              <a:gd name="adj1" fmla="val -153653"/>
              <a:gd name="adj2" fmla="val 1078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Potvrda odabira - obavezno</a:t>
            </a:r>
          </a:p>
        </p:txBody>
      </p:sp>
      <p:sp>
        <p:nvSpPr>
          <p:cNvPr id="9" name="Pravokutni oblačić 8">
            <a:extLst>
              <a:ext uri="{FF2B5EF4-FFF2-40B4-BE49-F238E27FC236}">
                <a16:creationId xmlns:a16="http://schemas.microsoft.com/office/drawing/2014/main" id="{DDF5D690-DB0B-4618-995A-D7C08AEFC483}"/>
              </a:ext>
            </a:extLst>
          </p:cNvPr>
          <p:cNvSpPr/>
          <p:nvPr/>
        </p:nvSpPr>
        <p:spPr>
          <a:xfrm>
            <a:off x="6443663" y="850900"/>
            <a:ext cx="2520950" cy="574675"/>
          </a:xfrm>
          <a:prstGeom prst="wedgeRectCallout">
            <a:avLst>
              <a:gd name="adj1" fmla="val -135160"/>
              <a:gd name="adj2" fmla="val 13194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stranih jezika</a:t>
            </a:r>
          </a:p>
        </p:txBody>
      </p:sp>
    </p:spTree>
  </p:cSld>
  <p:clrMapOvr>
    <a:masterClrMapping/>
  </p:clrMapOvr>
  <p:transition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id="{FF726F30-9096-48AE-BB1C-138CC38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pic>
        <p:nvPicPr>
          <p:cNvPr id="38915" name="Rezervirano mjesto sadržaja 5" descr="moj odabir.jpg">
            <a:extLst>
              <a:ext uri="{FF2B5EF4-FFF2-40B4-BE49-F238E27FC236}">
                <a16:creationId xmlns:a16="http://schemas.microsoft.com/office/drawing/2014/main" id="{21029C92-F6E5-4943-8766-D06F58F36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692150"/>
            <a:ext cx="6380162" cy="5329238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E752031-8870-45CE-AE8D-A715AC98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38917" name="Rezervirano mjesto broja slajda 4">
            <a:extLst>
              <a:ext uri="{FF2B5EF4-FFF2-40B4-BE49-F238E27FC236}">
                <a16:creationId xmlns:a16="http://schemas.microsoft.com/office/drawing/2014/main" id="{407974C9-D619-4054-BF9A-F46187F7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F377D-F2BE-40C3-A91D-F6992412EE3F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7" name="Pravokutni oblačić 6">
            <a:extLst>
              <a:ext uri="{FF2B5EF4-FFF2-40B4-BE49-F238E27FC236}">
                <a16:creationId xmlns:a16="http://schemas.microsoft.com/office/drawing/2014/main" id="{9A5DABEE-472A-4CD4-B181-537176436336}"/>
              </a:ext>
            </a:extLst>
          </p:cNvPr>
          <p:cNvSpPr/>
          <p:nvPr/>
        </p:nvSpPr>
        <p:spPr>
          <a:xfrm>
            <a:off x="6767513" y="155575"/>
            <a:ext cx="2232025" cy="2913063"/>
          </a:xfrm>
          <a:prstGeom prst="wedgeRectCallout">
            <a:avLst>
              <a:gd name="adj1" fmla="val -181741"/>
              <a:gd name="adj2" fmla="val 1109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Lista odabira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Obrati pažnju na crveni ispis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Prijavnica i upisnica smije nedostajati!!!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Prijavnicu ćete dobiti na roditeljskom, a uisnicu sami isprintati</a:t>
            </a:r>
          </a:p>
        </p:txBody>
      </p:sp>
      <p:sp>
        <p:nvSpPr>
          <p:cNvPr id="8" name="Pravokutni oblačić 6">
            <a:extLst>
              <a:ext uri="{FF2B5EF4-FFF2-40B4-BE49-F238E27FC236}">
                <a16:creationId xmlns:a16="http://schemas.microsoft.com/office/drawing/2014/main" id="{75505FE1-3C54-4787-861A-AB604B2B54B4}"/>
              </a:ext>
            </a:extLst>
          </p:cNvPr>
          <p:cNvSpPr/>
          <p:nvPr/>
        </p:nvSpPr>
        <p:spPr>
          <a:xfrm>
            <a:off x="6732588" y="4005263"/>
            <a:ext cx="2232025" cy="730250"/>
          </a:xfrm>
          <a:prstGeom prst="wedgeRectCallout">
            <a:avLst>
              <a:gd name="adj1" fmla="val -86542"/>
              <a:gd name="adj2" fmla="val -1233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Brisanje ranije odabranog programa</a:t>
            </a:r>
          </a:p>
        </p:txBody>
      </p:sp>
      <p:sp>
        <p:nvSpPr>
          <p:cNvPr id="9" name="Pravokutni oblačić 6">
            <a:extLst>
              <a:ext uri="{FF2B5EF4-FFF2-40B4-BE49-F238E27FC236}">
                <a16:creationId xmlns:a16="http://schemas.microsoft.com/office/drawing/2014/main" id="{32CA68E9-7604-499C-9FA1-EADB79AA2254}"/>
              </a:ext>
            </a:extLst>
          </p:cNvPr>
          <p:cNvSpPr/>
          <p:nvPr/>
        </p:nvSpPr>
        <p:spPr>
          <a:xfrm>
            <a:off x="6777038" y="5180013"/>
            <a:ext cx="2232025" cy="731837"/>
          </a:xfrm>
          <a:prstGeom prst="wedgeRectCallout">
            <a:avLst>
              <a:gd name="adj1" fmla="val -91614"/>
              <a:gd name="adj2" fmla="val 258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Dodavanje novog programa</a:t>
            </a:r>
          </a:p>
        </p:txBody>
      </p:sp>
    </p:spTree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0ACD9B-C7CF-40DC-B91D-87A2E191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69850"/>
            <a:ext cx="8839200" cy="12715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raspored – dodatne provjere – ako je obaveza pristupiti dodatnim provjerama mjesto i vrjeme održavanja stoje pod „Moj raspored”</a:t>
            </a:r>
          </a:p>
        </p:txBody>
      </p:sp>
      <p:sp>
        <p:nvSpPr>
          <p:cNvPr id="39939" name="Rezervirano mjesto broja slajda 4">
            <a:extLst>
              <a:ext uri="{FF2B5EF4-FFF2-40B4-BE49-F238E27FC236}">
                <a16:creationId xmlns:a16="http://schemas.microsoft.com/office/drawing/2014/main" id="{6B2DA4A8-19C3-468A-B160-1D79A294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91164-A615-4497-9EFD-03D41B30515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67338A3-9BBA-4818-BF7B-001DA2E6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DDF67190-D8E7-4FAA-BE03-FCA7620A3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5833" r="25191" b="48666"/>
          <a:stretch>
            <a:fillRect/>
          </a:stretch>
        </p:blipFill>
        <p:spPr bwMode="auto">
          <a:xfrm>
            <a:off x="573088" y="1554163"/>
            <a:ext cx="8113712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82DD2C23-7EDE-486C-9F14-5C065D612D6E}"/>
              </a:ext>
            </a:extLst>
          </p:cNvPr>
          <p:cNvSpPr/>
          <p:nvPr/>
        </p:nvSpPr>
        <p:spPr>
          <a:xfrm>
            <a:off x="5076825" y="3141663"/>
            <a:ext cx="863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FC8F92E8-5977-4479-870F-76D2833E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588"/>
            <a:ext cx="2459038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odabir</a:t>
            </a:r>
          </a:p>
        </p:txBody>
      </p:sp>
      <p:sp>
        <p:nvSpPr>
          <p:cNvPr id="40963" name="Rezervirano mjesto broja slajda 6">
            <a:extLst>
              <a:ext uri="{FF2B5EF4-FFF2-40B4-BE49-F238E27FC236}">
                <a16:creationId xmlns:a16="http://schemas.microsoft.com/office/drawing/2014/main" id="{1B4BBD5E-9DB8-41CD-8D17-D237B2F2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A49CB-AA36-41FA-A776-1DF0AC0D6EE7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44A1FDC-5102-40CB-9E46-2601025E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pic>
        <p:nvPicPr>
          <p:cNvPr id="40965" name="Picture 6">
            <a:extLst>
              <a:ext uri="{FF2B5EF4-FFF2-40B4-BE49-F238E27FC236}">
                <a16:creationId xmlns:a16="http://schemas.microsoft.com/office/drawing/2014/main" id="{D51D0946-83A6-486A-9C08-587D283C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93700"/>
            <a:ext cx="478155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 oblačić 5">
            <a:extLst>
              <a:ext uri="{FF2B5EF4-FFF2-40B4-BE49-F238E27FC236}">
                <a16:creationId xmlns:a16="http://schemas.microsoft.com/office/drawing/2014/main" id="{8B53DCD7-33B9-404B-AF13-305716146DF3}"/>
              </a:ext>
            </a:extLst>
          </p:cNvPr>
          <p:cNvSpPr/>
          <p:nvPr/>
        </p:nvSpPr>
        <p:spPr>
          <a:xfrm>
            <a:off x="323850" y="5727700"/>
            <a:ext cx="1666875" cy="796925"/>
          </a:xfrm>
          <a:prstGeom prst="wedgeRectCallout">
            <a:avLst>
              <a:gd name="adj1" fmla="val 96752"/>
              <a:gd name="adj2" fmla="val -19058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Mijenjanje prioriteta</a:t>
            </a:r>
          </a:p>
        </p:txBody>
      </p:sp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51AE7757-0B28-4C43-8209-0731516C1D66}"/>
              </a:ext>
            </a:extLst>
          </p:cNvPr>
          <p:cNvSpPr/>
          <p:nvPr/>
        </p:nvSpPr>
        <p:spPr>
          <a:xfrm>
            <a:off x="7380288" y="358775"/>
            <a:ext cx="1643062" cy="2565400"/>
          </a:xfrm>
          <a:prstGeom prst="wedgeRectCallout">
            <a:avLst>
              <a:gd name="adj1" fmla="val -142989"/>
              <a:gd name="adj2" fmla="val -4194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Popis prijavljenih programa, promjena jezika i izbornih predmeta, brisanje</a:t>
            </a:r>
          </a:p>
        </p:txBody>
      </p:sp>
      <p:sp>
        <p:nvSpPr>
          <p:cNvPr id="9" name="Pravokutni oblačić 4">
            <a:extLst>
              <a:ext uri="{FF2B5EF4-FFF2-40B4-BE49-F238E27FC236}">
                <a16:creationId xmlns:a16="http://schemas.microsoft.com/office/drawing/2014/main" id="{E3A45984-03EF-4681-8DE2-940FD2C8E840}"/>
              </a:ext>
            </a:extLst>
          </p:cNvPr>
          <p:cNvSpPr/>
          <p:nvPr/>
        </p:nvSpPr>
        <p:spPr>
          <a:xfrm>
            <a:off x="7380288" y="4581525"/>
            <a:ext cx="1643062" cy="1008063"/>
          </a:xfrm>
          <a:prstGeom prst="wedgeRectCallout">
            <a:avLst>
              <a:gd name="adj1" fmla="val -101260"/>
              <a:gd name="adj2" fmla="val 14507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Dodavanja novih programa</a:t>
            </a:r>
          </a:p>
        </p:txBody>
      </p:sp>
    </p:spTree>
  </p:cSld>
  <p:clrMapOvr>
    <a:masterClrMapping/>
  </p:clrMapOvr>
  <p:transition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adržaja 2">
            <a:extLst>
              <a:ext uri="{FF2B5EF4-FFF2-40B4-BE49-F238E27FC236}">
                <a16:creationId xmlns:a16="http://schemas.microsoft.com/office/drawing/2014/main" id="{6BE92131-BBE3-4768-ACCC-9709D214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260350"/>
            <a:ext cx="8964613" cy="59039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sr-Latn-RS" b="1" dirty="0"/>
              <a:t>Trenutno bodovno stanje i poredak na rang listama vidljivo je odmah po prijavi programa (osvježivanje svaki sat)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b="1" dirty="0"/>
              <a:t>rezultate 8.r. će se „povući” iz e-dnevnika (poslije sjednice Učiteljskog vijeća koja je 24.6.2021.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b="1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b="1" dirty="0"/>
              <a:t>Upisno povjerenstvo škole će dežurati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b="1" dirty="0"/>
              <a:t>5. i 6.7.2021. (ponedjeljak i utorak) od 8-12 u školi te možete doći ako želite neposrednu pomoć (ponijeti </a:t>
            </a:r>
            <a:r>
              <a:rPr lang="hr-HR" altLang="sr-Latn-RS" b="1" dirty="0" err="1"/>
              <a:t>koristničko</a:t>
            </a:r>
            <a:r>
              <a:rPr lang="hr-HR" altLang="sr-Latn-RS" b="1" dirty="0"/>
              <a:t> ime, lozinku i pin)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b="1" dirty="0"/>
          </a:p>
          <a:p>
            <a:endParaRPr lang="hr-HR" altLang="sr-Latn-RS" dirty="0"/>
          </a:p>
        </p:txBody>
      </p:sp>
      <p:sp>
        <p:nvSpPr>
          <p:cNvPr id="41987" name="Rezervirano mjesto broja slajda 3">
            <a:extLst>
              <a:ext uri="{FF2B5EF4-FFF2-40B4-BE49-F238E27FC236}">
                <a16:creationId xmlns:a16="http://schemas.microsoft.com/office/drawing/2014/main" id="{D10F4D64-30E3-4DBF-A214-A7F0ABB2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5F981-F774-467C-ABA3-85F3A9D0FED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1961ED-CCFF-41B1-9A6C-94AE2F6C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Izradila: Melita Krstić, </a:t>
            </a:r>
            <a:r>
              <a:rPr lang="hr-HR" dirty="0" err="1"/>
              <a:t>prof</a:t>
            </a:r>
            <a:r>
              <a:rPr lang="hr-HR" dirty="0"/>
              <a:t>.</a:t>
            </a:r>
          </a:p>
        </p:txBody>
      </p:sp>
    </p:spTree>
  </p:cSld>
  <p:clrMapOvr>
    <a:masterClrMapping/>
  </p:clrMapOvr>
  <p:transition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zervirano mjesto sadržaja 2">
            <a:extLst>
              <a:ext uri="{FF2B5EF4-FFF2-40B4-BE49-F238E27FC236}">
                <a16:creationId xmlns:a16="http://schemas.microsoft.com/office/drawing/2014/main" id="{E7F66677-AA19-4B22-9025-F9B2F7F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260350"/>
            <a:ext cx="8496300" cy="5905500"/>
          </a:xfrm>
        </p:spPr>
        <p:txBody>
          <a:bodyPr/>
          <a:lstStyle/>
          <a:p>
            <a:pPr eaLnBrk="1" hangingPunct="1"/>
            <a:r>
              <a:rPr lang="vi-VN" altLang="sr-Latn-R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Sustav automatski raspoređuje učenika na najbolji mogući odabir </a:t>
            </a:r>
            <a:r>
              <a:rPr lang="hr-HR" altLang="sr-Latn-RS" sz="3000" b="1" dirty="0">
                <a:cs typeface="Calibri" panose="020F0502020204030204" pitchFamily="34" charset="0"/>
              </a:rPr>
              <a:t>!!! – pazi na listu prioriteta</a:t>
            </a:r>
          </a:p>
          <a:p>
            <a:pPr eaLnBrk="1" hangingPunct="1"/>
            <a:r>
              <a:rPr lang="hr-HR" altLang="sr-Latn-RS" sz="3000" b="1" dirty="0"/>
              <a:t>Podaci se ažuriraju svaki sat i moguće manje izmjene cijelo vrijeme</a:t>
            </a:r>
          </a:p>
          <a:p>
            <a:pPr eaLnBrk="1" hangingPunct="1"/>
            <a:r>
              <a:rPr lang="hr-HR" altLang="sr-Latn-RS" sz="3000" b="1" dirty="0">
                <a:solidFill>
                  <a:srgbClr val="FF0000"/>
                </a:solidFill>
              </a:rPr>
              <a:t>7.7.2021. u 12,00 sati se „zatvara sustav”</a:t>
            </a:r>
            <a:r>
              <a:rPr lang="hr-HR" altLang="sr-Latn-RS" sz="3000" b="1" dirty="0"/>
              <a:t> – nije moguće više mijenjati odabir programa</a:t>
            </a:r>
          </a:p>
          <a:p>
            <a:pPr eaLnBrk="1" hangingPunct="1"/>
            <a:r>
              <a:rPr lang="hr-HR" altLang="sr-Latn-RS" sz="3000" b="1" dirty="0"/>
              <a:t>Počinje ispis prijavnica</a:t>
            </a:r>
          </a:p>
          <a:p>
            <a:pPr eaLnBrk="1" hangingPunct="1"/>
            <a:r>
              <a:rPr lang="vi-VN" altLang="sr-Latn-R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Učenik i roditelj zajedno potpisuju prijavnicu čime potvrđuju odabir</a:t>
            </a:r>
            <a:r>
              <a:rPr lang="hr-HR" altLang="sr-Latn-RS" sz="3000" b="1" dirty="0">
                <a:cs typeface="Calibri" panose="020F0502020204030204" pitchFamily="34" charset="0"/>
              </a:rPr>
              <a:t> iz sustava</a:t>
            </a:r>
          </a:p>
          <a:p>
            <a:pPr eaLnBrk="1" hangingPunct="1"/>
            <a:endParaRPr lang="hr-HR" altLang="sr-Latn-RS" dirty="0"/>
          </a:p>
        </p:txBody>
      </p:sp>
      <p:sp>
        <p:nvSpPr>
          <p:cNvPr id="43011" name="Rezervirano mjesto broja slajda 3">
            <a:extLst>
              <a:ext uri="{FF2B5EF4-FFF2-40B4-BE49-F238E27FC236}">
                <a16:creationId xmlns:a16="http://schemas.microsoft.com/office/drawing/2014/main" id="{7C9504E2-5241-4D0D-8C48-53507DD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0BC4AB-BAAA-4189-BF8C-02232C645C2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9BDAF9-15E6-416E-B1B1-3AF545CC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zervirano mjesto sadržaja 2">
            <a:extLst>
              <a:ext uri="{FF2B5EF4-FFF2-40B4-BE49-F238E27FC236}">
                <a16:creationId xmlns:a16="http://schemas.microsoft.com/office/drawing/2014/main" id="{753305AF-2EFE-401A-A205-F2E95FBD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6022975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cs typeface="Calibri" panose="020F0502020204030204" pitchFamily="34" charset="0"/>
              </a:rPr>
              <a:t>Potpisivanje prijavnica srijeda 7.7.2021. 18,00-19,00 sati (doći učenik i jedan roditelj ili poslati mailom)</a:t>
            </a:r>
          </a:p>
          <a:p>
            <a:endParaRPr lang="en-US" alt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7AA5B6B-70C6-44A8-8021-9A76FDAA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4036" name="Rezervirano mjesto broja slajda 4">
            <a:extLst>
              <a:ext uri="{FF2B5EF4-FFF2-40B4-BE49-F238E27FC236}">
                <a16:creationId xmlns:a16="http://schemas.microsoft.com/office/drawing/2014/main" id="{BCE760E7-C635-4197-B98F-E6D5A9E3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88E14-68A1-42A8-B4F1-98E4642AA8D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zervirano mjesto sadržaja 2">
            <a:extLst>
              <a:ext uri="{FF2B5EF4-FFF2-40B4-BE49-F238E27FC236}">
                <a16:creationId xmlns:a16="http://schemas.microsoft.com/office/drawing/2014/main" id="{F677086D-46FE-4207-971D-85E19EB4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335713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cs typeface="Calibri" panose="020F0502020204030204" pitchFamily="34" charset="0"/>
              </a:rPr>
              <a:t>10.7.2021. rang liste postaju konačne  </a:t>
            </a:r>
          </a:p>
          <a:p>
            <a:pPr eaLnBrk="1" hangingPunct="1"/>
            <a:r>
              <a:rPr lang="hr-HR" altLang="sr-Latn-RS" b="1" dirty="0">
                <a:cs typeface="Calibri" panose="020F0502020204030204" pitchFamily="34" charset="0"/>
              </a:rPr>
              <a:t>Počinje ispis </a:t>
            </a:r>
            <a:r>
              <a:rPr lang="hr-HR" altLang="sr-Latn-RS" b="1" dirty="0" err="1">
                <a:cs typeface="Calibri" panose="020F0502020204030204" pitchFamily="34" charset="0"/>
              </a:rPr>
              <a:t>upisinica</a:t>
            </a:r>
            <a:r>
              <a:rPr lang="hr-HR" altLang="sr-Latn-RS" b="1" dirty="0">
                <a:cs typeface="Calibri" panose="020F0502020204030204" pitchFamily="34" charset="0"/>
              </a:rPr>
              <a:t> sa vlastitog sučelja</a:t>
            </a:r>
          </a:p>
          <a:p>
            <a:pPr eaLnBrk="1" hangingPunct="1"/>
            <a:r>
              <a:rPr lang="hr-HR" altLang="sr-Latn-RS" b="1" dirty="0">
                <a:cs typeface="Calibri" panose="020F0502020204030204" pitchFamily="34" charset="0"/>
              </a:rPr>
              <a:t>Ponedjeljak 12.7.2021. u vremenu od 8,00-10,00 sati u školi će pedagoginja dežurati za ispis upisnica</a:t>
            </a:r>
          </a:p>
          <a:p>
            <a:pPr eaLnBrk="1" hangingPunct="1"/>
            <a:r>
              <a:rPr lang="pl-PL" altLang="sr-Latn-RS" b="1" dirty="0">
                <a:cs typeface="Calibri" panose="020F0502020204030204" pitchFamily="34" charset="0"/>
              </a:rPr>
              <a:t>učenik dolazi u  srednju školu od 12.-14.7. 2021. i donosi dokumente i upisnicu (provjeriti na internetskim stranicama srednjih škola točno vrijeme i što treba ponijeti)</a:t>
            </a:r>
          </a:p>
          <a:p>
            <a:pPr eaLnBrk="1" hangingPunct="1"/>
            <a:r>
              <a:rPr lang="hr-HR" altLang="sr-Latn-RS" b="1" dirty="0">
                <a:cs typeface="Calibri" panose="020F0502020204030204" pitchFamily="34" charset="0"/>
              </a:rPr>
              <a:t>2. upisni krug – okvirni broj slobodnih mjesta će biti objavljen 15.7.2021.</a:t>
            </a:r>
          </a:p>
          <a:p>
            <a:pPr eaLnBrk="1" hangingPunct="1"/>
            <a:endParaRPr lang="pl-PL" altLang="sr-Latn-RS" dirty="0">
              <a:cs typeface="Calibri" panose="020F0502020204030204" pitchFamily="34" charset="0"/>
            </a:endParaRPr>
          </a:p>
          <a:p>
            <a:endParaRPr lang="hr-HR" altLang="sr-Latn-R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270A81-AA61-4E72-BBD4-52BBF779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Izradila: Melita Krstić, prof.</a:t>
            </a:r>
          </a:p>
        </p:txBody>
      </p:sp>
      <p:sp>
        <p:nvSpPr>
          <p:cNvPr id="45060" name="Rezervirano mjesto broja slajda 4">
            <a:extLst>
              <a:ext uri="{FF2B5EF4-FFF2-40B4-BE49-F238E27FC236}">
                <a16:creationId xmlns:a16="http://schemas.microsoft.com/office/drawing/2014/main" id="{CEAD5FD4-9254-4415-A5DA-E1442AF3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80D345-B0C5-4E6D-9B36-062C0FB8D7A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18B0ACE-84C7-4E69-81E4-EF7255A1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849312"/>
          </a:xfrm>
        </p:spPr>
        <p:txBody>
          <a:bodyPr/>
          <a:lstStyle/>
          <a:p>
            <a:r>
              <a:rPr lang="hr-HR" altLang="sr-Latn-RS">
                <a:solidFill>
                  <a:srgbClr val="FF0000"/>
                </a:solidFill>
              </a:rPr>
              <a:t>Rezultati…</a:t>
            </a:r>
            <a:endParaRPr lang="hr-HR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D301-440F-4F7D-98BC-27D5C6F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3FF9D24-6C37-4D14-8FB8-135D8777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63FED2-67EB-48E4-B5A9-F3FEBC557EA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E157E7C0-971D-420E-9DD7-4113635F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9281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A61987C-CFBF-466C-A447-DB3F933F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r-HR" altLang="sr-Latn-RS" dirty="0">
                <a:solidFill>
                  <a:srgbClr val="FF0000"/>
                </a:solidFill>
              </a:rPr>
              <a:t>Rezultati…</a:t>
            </a:r>
            <a:endParaRPr lang="hr-HR" altLang="sr-Latn-R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F0166-9E3E-4C3F-A34A-C7A53415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96B3369-5D69-4BD1-8995-3DA12026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EF31C-197F-4ACC-9A09-F5DEA3C378B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461D5BDF-B9E1-4C98-AB2B-AF40BF91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80356"/>
            <a:ext cx="88566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 oblačić 4">
            <a:extLst>
              <a:ext uri="{FF2B5EF4-FFF2-40B4-BE49-F238E27FC236}">
                <a16:creationId xmlns:a16="http://schemas.microsoft.com/office/drawing/2014/main" id="{92E6F940-9EE7-4EF4-B335-C259BCB90498}"/>
              </a:ext>
            </a:extLst>
          </p:cNvPr>
          <p:cNvSpPr/>
          <p:nvPr/>
        </p:nvSpPr>
        <p:spPr>
          <a:xfrm>
            <a:off x="422514" y="344884"/>
            <a:ext cx="2701685" cy="1008063"/>
          </a:xfrm>
          <a:prstGeom prst="wedgeRectCallout">
            <a:avLst>
              <a:gd name="adj1" fmla="val 112114"/>
              <a:gd name="adj2" fmla="val 8460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Prijavnica, upisnica ! Mogu nedostajati</a:t>
            </a:r>
          </a:p>
        </p:txBody>
      </p:sp>
      <p:sp>
        <p:nvSpPr>
          <p:cNvPr id="8" name="Pravokutni oblačić 4">
            <a:extLst>
              <a:ext uri="{FF2B5EF4-FFF2-40B4-BE49-F238E27FC236}">
                <a16:creationId xmlns:a16="http://schemas.microsoft.com/office/drawing/2014/main" id="{97D1C0F9-03D0-4E8C-9524-398CFA1290BC}"/>
              </a:ext>
            </a:extLst>
          </p:cNvPr>
          <p:cNvSpPr/>
          <p:nvPr/>
        </p:nvSpPr>
        <p:spPr>
          <a:xfrm>
            <a:off x="6038125" y="196056"/>
            <a:ext cx="2701685" cy="1008063"/>
          </a:xfrm>
          <a:prstGeom prst="wedgeRectCallout">
            <a:avLst>
              <a:gd name="adj1" fmla="val -65943"/>
              <a:gd name="adj2" fmla="val 990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Dodatne provjere, razgovor, liječnička potvrda </a:t>
            </a:r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67E7AC-997A-4C0C-B2C9-C700F8A0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89075" y="2794001"/>
            <a:ext cx="4835525" cy="488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identitet</a:t>
            </a:r>
          </a:p>
        </p:txBody>
      </p:sp>
      <p:pic>
        <p:nvPicPr>
          <p:cNvPr id="9219" name="Rezervirano mjesto sadržaja 3" descr="elelktornički identitet.jpg">
            <a:extLst>
              <a:ext uri="{FF2B5EF4-FFF2-40B4-BE49-F238E27FC236}">
                <a16:creationId xmlns:a16="http://schemas.microsoft.com/office/drawing/2014/main" id="{F301C812-67EC-41DE-A8AE-81A4332F2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5" t="13361" r="32996" b="8681"/>
          <a:stretch>
            <a:fillRect/>
          </a:stretch>
        </p:blipFill>
        <p:spPr>
          <a:xfrm>
            <a:off x="1411288" y="266700"/>
            <a:ext cx="4608512" cy="6272213"/>
          </a:xfrm>
        </p:spPr>
      </p:pic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399B00E7-8A82-4695-BA10-90E8E552A735}"/>
              </a:ext>
            </a:extLst>
          </p:cNvPr>
          <p:cNvSpPr/>
          <p:nvPr/>
        </p:nvSpPr>
        <p:spPr>
          <a:xfrm>
            <a:off x="6588125" y="549275"/>
            <a:ext cx="2376488" cy="431800"/>
          </a:xfrm>
          <a:prstGeom prst="wedgeRectCallout">
            <a:avLst>
              <a:gd name="adj1" fmla="val -112110"/>
              <a:gd name="adj2" fmla="val 26885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korisničko ime</a:t>
            </a:r>
          </a:p>
        </p:txBody>
      </p:sp>
      <p:sp>
        <p:nvSpPr>
          <p:cNvPr id="6" name="Pravokutni oblačić 5">
            <a:extLst>
              <a:ext uri="{FF2B5EF4-FFF2-40B4-BE49-F238E27FC236}">
                <a16:creationId xmlns:a16="http://schemas.microsoft.com/office/drawing/2014/main" id="{5B202872-7C39-4E4B-A83E-551FB932224B}"/>
              </a:ext>
            </a:extLst>
          </p:cNvPr>
          <p:cNvSpPr/>
          <p:nvPr/>
        </p:nvSpPr>
        <p:spPr>
          <a:xfrm>
            <a:off x="7019925" y="1989138"/>
            <a:ext cx="1944688" cy="431800"/>
          </a:xfrm>
          <a:prstGeom prst="wedgeRectCallout">
            <a:avLst>
              <a:gd name="adj1" fmla="val -156313"/>
              <a:gd name="adj2" fmla="val 2017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lozinka</a:t>
            </a:r>
          </a:p>
        </p:txBody>
      </p:sp>
      <p:sp>
        <p:nvSpPr>
          <p:cNvPr id="9222" name="Rezervirano mjesto broja slajda 6">
            <a:extLst>
              <a:ext uri="{FF2B5EF4-FFF2-40B4-BE49-F238E27FC236}">
                <a16:creationId xmlns:a16="http://schemas.microsoft.com/office/drawing/2014/main" id="{91918EF0-AD55-43A0-88B2-053BF5F9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F46EA-715E-4196-801C-6EBFCE310BC0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2DEFDC6-A9B9-4F1A-9764-5F50D4EC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9224" name="TekstniOkvir 2">
            <a:extLst>
              <a:ext uri="{FF2B5EF4-FFF2-40B4-BE49-F238E27FC236}">
                <a16:creationId xmlns:a16="http://schemas.microsoft.com/office/drawing/2014/main" id="{DC0A473D-EAE2-4DDE-B31E-A8461045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3373438"/>
            <a:ext cx="26638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anose="020B0604020202020204" pitchFamily="34" charset="0"/>
              </a:rPr>
              <a:t>Ovo je AAI@EduHr identitet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anose="020B0604020202020204" pitchFamily="34" charset="0"/>
              </a:rPr>
              <a:t>(četo ćete čuti taj izraz, odnosi se na podatke (korisničko ime i lozinka koje koristite za e-Dnevnik i dr.)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1">
            <a:extLst>
              <a:ext uri="{FF2B5EF4-FFF2-40B4-BE49-F238E27FC236}">
                <a16:creationId xmlns:a16="http://schemas.microsoft.com/office/drawing/2014/main" id="{C5CEFE7D-F24F-449C-938F-8C021099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>
                <a:solidFill>
                  <a:srgbClr val="FF0000"/>
                </a:solidFill>
              </a:rPr>
              <a:t>Detaljno…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B33DAE7-225F-49F3-BD9F-62A1A6A0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8132" name="Rezervirano mjesto broja slajda 4">
            <a:extLst>
              <a:ext uri="{FF2B5EF4-FFF2-40B4-BE49-F238E27FC236}">
                <a16:creationId xmlns:a16="http://schemas.microsoft.com/office/drawing/2014/main" id="{4CEE2ADD-E28D-4714-A921-7F3D2C2F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4BEAD-E186-4B01-A075-206A38B54AB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48133" name="Content Placeholder 2">
            <a:extLst>
              <a:ext uri="{FF2B5EF4-FFF2-40B4-BE49-F238E27FC236}">
                <a16:creationId xmlns:a16="http://schemas.microsoft.com/office/drawing/2014/main" id="{23F11A40-6137-40B5-AD75-EBD4B6719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/>
          <a:stretch>
            <a:fillRect/>
          </a:stretch>
        </p:blipFill>
        <p:spPr>
          <a:xfrm>
            <a:off x="179388" y="1196975"/>
            <a:ext cx="8856662" cy="4752975"/>
          </a:xfrm>
        </p:spPr>
      </p:pic>
    </p:spTree>
  </p:cSld>
  <p:clrMapOvr>
    <a:masterClrMapping/>
  </p:clrMapOvr>
  <p:transition>
    <p:wheel spokes="2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>
            <a:extLst>
              <a:ext uri="{FF2B5EF4-FFF2-40B4-BE49-F238E27FC236}">
                <a16:creationId xmlns:a16="http://schemas.microsoft.com/office/drawing/2014/main" id="{A5AB4213-E978-4571-8FA6-0FEA041C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>
                <a:solidFill>
                  <a:srgbClr val="FF0000"/>
                </a:solidFill>
              </a:rPr>
              <a:t>Detaljno…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1B5BD7-F898-4AFB-9E6A-CE11FE76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9156" name="Rezervirano mjesto broja slajda 4">
            <a:extLst>
              <a:ext uri="{FF2B5EF4-FFF2-40B4-BE49-F238E27FC236}">
                <a16:creationId xmlns:a16="http://schemas.microsoft.com/office/drawing/2014/main" id="{3046AC87-C3B0-406A-AAE7-59DAC624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7C0F54-57D7-491D-8E6A-26210722BF7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49157" name="Content Placeholder 4">
            <a:extLst>
              <a:ext uri="{FF2B5EF4-FFF2-40B4-BE49-F238E27FC236}">
                <a16:creationId xmlns:a16="http://schemas.microsoft.com/office/drawing/2014/main" id="{2C06854F-73E8-4D0C-88D7-913D3D51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42350" cy="4465637"/>
          </a:xfrm>
        </p:spPr>
      </p:pic>
    </p:spTree>
  </p:cSld>
  <p:clrMapOvr>
    <a:masterClrMapping/>
  </p:clrMapOvr>
  <p:transition>
    <p:wheel spokes="2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BBA9BBB-AD98-47AD-A208-255C10CF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/>
          <a:lstStyle/>
          <a:p>
            <a:r>
              <a:rPr lang="hr-HR" altLang="sr-Latn-RS" b="1">
                <a:solidFill>
                  <a:srgbClr val="FF0000"/>
                </a:solidFill>
              </a:rPr>
              <a:t>Plasman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60F5E-54F6-4AE4-920B-338AD00C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199D516-7734-4250-B0B0-97A765B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C9E70-E965-45D9-88E4-A485C9D08C42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78695F7F-921D-4B9A-B8DC-8E80BB1B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22325"/>
            <a:ext cx="8856662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EAB6A8-CFD5-4E0D-9924-948D95ED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8" y="155575"/>
            <a:ext cx="8823200" cy="1143000"/>
          </a:xfrm>
        </p:spPr>
        <p:txBody>
          <a:bodyPr/>
          <a:lstStyle/>
          <a:p>
            <a:r>
              <a:rPr lang="hr-HR" altLang="sr-Latn-RS" sz="3600" b="1" dirty="0"/>
              <a:t>Dohvati upisnicu – 10.7.2021. – isprintati sam</a:t>
            </a:r>
            <a:br>
              <a:rPr lang="hr-HR" altLang="sr-Latn-RS" sz="3600" b="1" dirty="0"/>
            </a:br>
            <a:r>
              <a:rPr lang="hr-HR" altLang="sr-Latn-RS" sz="3600" b="1" dirty="0"/>
              <a:t>(ili doći kod pedagoginje 12.7.2021. od 8-10h </a:t>
            </a:r>
          </a:p>
        </p:txBody>
      </p:sp>
      <p:pic>
        <p:nvPicPr>
          <p:cNvPr id="51203" name="Content Placeholder 5">
            <a:extLst>
              <a:ext uri="{FF2B5EF4-FFF2-40B4-BE49-F238E27FC236}">
                <a16:creationId xmlns:a16="http://schemas.microsoft.com/office/drawing/2014/main" id="{E5606F5C-0DBD-4044-AFC7-84CBBB6BB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514475"/>
            <a:ext cx="7597775" cy="5187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85B61-735E-4BFB-A739-5497004D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D8025D43-A033-4597-9782-5CE31CBD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CA5B7-3403-4060-BC44-1616AF477871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D90555B-3BE2-4ED5-9DF8-341C37F1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113" cy="1143000"/>
          </a:xfrm>
        </p:spPr>
        <p:txBody>
          <a:bodyPr/>
          <a:lstStyle/>
          <a:p>
            <a:r>
              <a:rPr lang="hr-HR" altLang="sr-Latn-RS"/>
              <a:t>Upisnica</a:t>
            </a:r>
          </a:p>
        </p:txBody>
      </p:sp>
      <p:pic>
        <p:nvPicPr>
          <p:cNvPr id="52227" name="Content Placeholder 5">
            <a:extLst>
              <a:ext uri="{FF2B5EF4-FFF2-40B4-BE49-F238E27FC236}">
                <a16:creationId xmlns:a16="http://schemas.microsoft.com/office/drawing/2014/main" id="{94220892-82A3-49E7-A459-9C6301C91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74638"/>
            <a:ext cx="4379913" cy="61690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5D81C-0C07-4889-B9D9-D89949EE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756BC130-2A26-4CF0-B6A9-FBDFA200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B2D38-1EF4-4E71-81D1-9F67AD38DC6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43FF0A7-2D17-4663-8163-D26FB2EB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Moji rezultati - konačno</a:t>
            </a:r>
          </a:p>
        </p:txBody>
      </p:sp>
      <p:pic>
        <p:nvPicPr>
          <p:cNvPr id="53251" name="Content Placeholder 5">
            <a:extLst>
              <a:ext uri="{FF2B5EF4-FFF2-40B4-BE49-F238E27FC236}">
                <a16:creationId xmlns:a16="http://schemas.microsoft.com/office/drawing/2014/main" id="{634986C7-6622-4D05-9DC5-87E0788B7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7638"/>
            <a:ext cx="8496300" cy="45005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77FBE-D46A-4064-A176-B13EF9F1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E858C426-DB63-428B-B13C-A927193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60311-DCD9-4705-B6A4-6500ABB8AB61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>
            <a:extLst>
              <a:ext uri="{FF2B5EF4-FFF2-40B4-BE49-F238E27FC236}">
                <a16:creationId xmlns:a16="http://schemas.microsoft.com/office/drawing/2014/main" id="{D903B1BA-A766-4E0C-9696-AE1162A5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hr-HR" altLang="sr-Latn-RS" b="1"/>
              <a:t>Poruke za kraj</a:t>
            </a:r>
          </a:p>
        </p:txBody>
      </p:sp>
      <p:sp>
        <p:nvSpPr>
          <p:cNvPr id="59395" name="Rezervirano mjesto sadržaja 2">
            <a:extLst>
              <a:ext uri="{FF2B5EF4-FFF2-40B4-BE49-F238E27FC236}">
                <a16:creationId xmlns:a16="http://schemas.microsoft.com/office/drawing/2014/main" id="{D62C0BA3-5DDD-45E7-B7CD-F38F9E9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72113"/>
          </a:xfrm>
        </p:spPr>
        <p:txBody>
          <a:bodyPr/>
          <a:lstStyle/>
          <a:p>
            <a:pPr>
              <a:defRPr/>
            </a:pPr>
            <a:r>
              <a:rPr lang="hr-HR" altLang="sr-Latn-RS" b="1" dirty="0"/>
              <a:t>Nemojte brinuti oko upisa (tehničke strane)</a:t>
            </a:r>
          </a:p>
          <a:p>
            <a:pPr>
              <a:defRPr/>
            </a:pPr>
            <a:r>
              <a:rPr lang="hr-HR" altLang="sr-Latn-RS" b="1" dirty="0"/>
              <a:t>Za sva pitanja i pomoć na raspolaganju su vam pedagoginja, prof. Bagarić i vaši razrednici</a:t>
            </a:r>
          </a:p>
          <a:p>
            <a:pPr>
              <a:defRPr/>
            </a:pPr>
            <a:r>
              <a:rPr lang="hr-HR" altLang="sr-Latn-RS" b="1" dirty="0"/>
              <a:t>Tel. pedagoginja 0912426104</a:t>
            </a:r>
          </a:p>
          <a:p>
            <a:pPr>
              <a:defRPr/>
            </a:pPr>
            <a:r>
              <a:rPr lang="hr-HR" altLang="sr-Latn-RS" b="1" dirty="0"/>
              <a:t>Razrednice – uobičajeni način komuniciranja</a:t>
            </a:r>
          </a:p>
          <a:p>
            <a:pPr>
              <a:defRPr/>
            </a:pPr>
            <a:r>
              <a:rPr lang="hr-HR" altLang="sr-Latn-RS" b="1" dirty="0"/>
              <a:t>Pratiti poruke na internetskoj stranici škole</a:t>
            </a:r>
          </a:p>
          <a:p>
            <a:pPr>
              <a:defRPr/>
            </a:pPr>
            <a:r>
              <a:rPr lang="hr-HR" altLang="sr-Latn-RS" b="1" dirty="0"/>
              <a:t>Za tehničku podršku na raspolaganju su vam računala u školi</a:t>
            </a:r>
          </a:p>
          <a:p>
            <a:pPr>
              <a:defRPr/>
            </a:pPr>
            <a:r>
              <a:rPr lang="hr-HR" altLang="sr-Latn-RS" b="1" dirty="0"/>
              <a:t>Razmislite o svojim željama i sposobnostima</a:t>
            </a:r>
          </a:p>
          <a:p>
            <a:pPr>
              <a:defRPr/>
            </a:pPr>
            <a:r>
              <a:rPr lang="hr-HR" altLang="sr-Latn-RS" b="1" dirty="0"/>
              <a:t>Sve najbolje u srednjoj školi. Puno uspjeha </a:t>
            </a:r>
            <a:r>
              <a:rPr lang="hr-HR" altLang="sr-Latn-RS" b="1" dirty="0">
                <a:sym typeface="Wingdings" panose="05000000000000000000" pitchFamily="2" charset="2"/>
              </a:rPr>
              <a:t></a:t>
            </a:r>
            <a:endParaRPr lang="hr-HR" altLang="sr-Latn-R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70FAA33-D744-4E87-BB94-EB6797BC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4277" name="Rezervirano mjesto broja slajda 4">
            <a:extLst>
              <a:ext uri="{FF2B5EF4-FFF2-40B4-BE49-F238E27FC236}">
                <a16:creationId xmlns:a16="http://schemas.microsoft.com/office/drawing/2014/main" id="{E465CD09-A450-4944-84A7-13C10218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ED86A8-803F-4DB3-A640-FAEBCED9757F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F9D77B66-43A2-464D-832D-EFD4E7838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33388"/>
            <a:ext cx="83566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 oblačić 2">
            <a:extLst>
              <a:ext uri="{FF2B5EF4-FFF2-40B4-BE49-F238E27FC236}">
                <a16:creationId xmlns:a16="http://schemas.microsoft.com/office/drawing/2014/main" id="{8825FBED-7D61-47E5-8566-DA510E7B555D}"/>
              </a:ext>
            </a:extLst>
          </p:cNvPr>
          <p:cNvSpPr/>
          <p:nvPr/>
        </p:nvSpPr>
        <p:spPr>
          <a:xfrm>
            <a:off x="6732588" y="2732088"/>
            <a:ext cx="2303462" cy="576262"/>
          </a:xfrm>
          <a:prstGeom prst="wedgeRectCallout">
            <a:avLst>
              <a:gd name="adj1" fmla="val -74198"/>
              <a:gd name="adj2" fmla="val 1001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244" name="TekstniOkvir 3">
            <a:extLst>
              <a:ext uri="{FF2B5EF4-FFF2-40B4-BE49-F238E27FC236}">
                <a16:creationId xmlns:a16="http://schemas.microsoft.com/office/drawing/2014/main" id="{55199BBE-3429-42EF-81BC-49FFDDD2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733675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Korisničko ime (iz elektroničkog identiteta</a:t>
            </a:r>
            <a:r>
              <a:rPr lang="hr-HR" altLang="sr-Latn-RS" sz="1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Pravokutni oblačić 4">
            <a:extLst>
              <a:ext uri="{FF2B5EF4-FFF2-40B4-BE49-F238E27FC236}">
                <a16:creationId xmlns:a16="http://schemas.microsoft.com/office/drawing/2014/main" id="{B300300E-69DC-4540-8406-1929DD1536C3}"/>
              </a:ext>
            </a:extLst>
          </p:cNvPr>
          <p:cNvSpPr/>
          <p:nvPr/>
        </p:nvSpPr>
        <p:spPr>
          <a:xfrm>
            <a:off x="196850" y="4083050"/>
            <a:ext cx="2520950" cy="576263"/>
          </a:xfrm>
          <a:prstGeom prst="wedgeRectCallout">
            <a:avLst>
              <a:gd name="adj1" fmla="val 158119"/>
              <a:gd name="adj2" fmla="val -424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246" name="TekstniOkvir 5">
            <a:extLst>
              <a:ext uri="{FF2B5EF4-FFF2-40B4-BE49-F238E27FC236}">
                <a16:creationId xmlns:a16="http://schemas.microsoft.com/office/drawing/2014/main" id="{2A810AB2-BDF7-466B-B82B-DA85FF62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075113"/>
            <a:ext cx="2449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Lozinka (iz elektroničkog identiteta)</a:t>
            </a:r>
          </a:p>
        </p:txBody>
      </p:sp>
      <p:sp>
        <p:nvSpPr>
          <p:cNvPr id="8" name="Pravokutni oblačić 7">
            <a:extLst>
              <a:ext uri="{FF2B5EF4-FFF2-40B4-BE49-F238E27FC236}">
                <a16:creationId xmlns:a16="http://schemas.microsoft.com/office/drawing/2014/main" id="{2F4CEF31-5FD0-40F1-9169-4C341BC1FC68}"/>
              </a:ext>
            </a:extLst>
          </p:cNvPr>
          <p:cNvSpPr/>
          <p:nvPr/>
        </p:nvSpPr>
        <p:spPr>
          <a:xfrm>
            <a:off x="6732588" y="5432425"/>
            <a:ext cx="2160587" cy="576263"/>
          </a:xfrm>
          <a:prstGeom prst="wedgeRectCallout">
            <a:avLst>
              <a:gd name="adj1" fmla="val -33918"/>
              <a:gd name="adj2" fmla="val -12275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248" name="TekstniOkvir 6">
            <a:extLst>
              <a:ext uri="{FF2B5EF4-FFF2-40B4-BE49-F238E27FC236}">
                <a16:creationId xmlns:a16="http://schemas.microsoft.com/office/drawing/2014/main" id="{415B6F48-1AC4-4CB6-ADEE-141B1D23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5432425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Pin (koji ćete dobiti mobitelom)</a:t>
            </a:r>
          </a:p>
        </p:txBody>
      </p:sp>
      <p:sp>
        <p:nvSpPr>
          <p:cNvPr id="9" name="Pravokutni oblačić 8">
            <a:extLst>
              <a:ext uri="{FF2B5EF4-FFF2-40B4-BE49-F238E27FC236}">
                <a16:creationId xmlns:a16="http://schemas.microsoft.com/office/drawing/2014/main" id="{121AC63C-8B39-400D-8BF3-E2B6909DE2F3}"/>
              </a:ext>
            </a:extLst>
          </p:cNvPr>
          <p:cNvSpPr/>
          <p:nvPr/>
        </p:nvSpPr>
        <p:spPr>
          <a:xfrm>
            <a:off x="250825" y="404813"/>
            <a:ext cx="2233613" cy="576262"/>
          </a:xfrm>
          <a:prstGeom prst="wedgeRectCallout">
            <a:avLst>
              <a:gd name="adj1" fmla="val 22943"/>
              <a:gd name="adj2" fmla="val 3807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250" name="TekstniOkvir 9">
            <a:extLst>
              <a:ext uri="{FF2B5EF4-FFF2-40B4-BE49-F238E27FC236}">
                <a16:creationId xmlns:a16="http://schemas.microsoft.com/office/drawing/2014/main" id="{C823BF91-AE15-497E-BCF3-5C2FABEC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2376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latin typeface="Arial" panose="020B0604020202020204" pitchFamily="34" charset="0"/>
              </a:rPr>
              <a:t>Vrste programa, upisne kvote, predmeti za upis</a:t>
            </a:r>
          </a:p>
        </p:txBody>
      </p:sp>
      <p:sp>
        <p:nvSpPr>
          <p:cNvPr id="10251" name="Rezervirano mjesto broja slajda 10">
            <a:extLst>
              <a:ext uri="{FF2B5EF4-FFF2-40B4-BE49-F238E27FC236}">
                <a16:creationId xmlns:a16="http://schemas.microsoft.com/office/drawing/2014/main" id="{509AD648-0396-479B-A802-59518D69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B14F6-9AB1-4314-8D2B-5B9487147A5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2" name="Rezervirano mjesto podnožja 11">
            <a:extLst>
              <a:ext uri="{FF2B5EF4-FFF2-40B4-BE49-F238E27FC236}">
                <a16:creationId xmlns:a16="http://schemas.microsoft.com/office/drawing/2014/main" id="{D2A2BD36-57A4-4051-BDE1-76A88A5B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AC19C-7334-4AEB-AF58-209F0CC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93663"/>
            <a:ext cx="8820150" cy="669925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 – ljetni upisni rok</a:t>
            </a:r>
            <a:endParaRPr lang="hr-HR" sz="3200" dirty="0"/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0C67DF94-3A44-4395-9E54-3E5597B4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50888"/>
            <a:ext cx="9020175" cy="5970587"/>
          </a:xfrm>
        </p:spPr>
        <p:txBody>
          <a:bodyPr/>
          <a:lstStyle/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24.5.2021. </a:t>
            </a:r>
            <a:r>
              <a:rPr lang="hr-HR" altLang="en-US" sz="2400" b="1" dirty="0"/>
              <a:t>– početak prijava u sustav („dohvaćanje” pina)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25.6.2021.</a:t>
            </a:r>
            <a:r>
              <a:rPr lang="hr-HR" altLang="en-US" sz="2400" b="1" dirty="0">
                <a:solidFill>
                  <a:srgbClr val="FFFF00"/>
                </a:solidFill>
              </a:rPr>
              <a:t> </a:t>
            </a:r>
            <a:r>
              <a:rPr lang="hr-HR" altLang="en-US" sz="2400" b="1" dirty="0"/>
              <a:t>– početak prijave programa</a:t>
            </a:r>
          </a:p>
          <a:p>
            <a:pPr>
              <a:defRPr/>
            </a:pPr>
            <a:r>
              <a:rPr lang="hr-HR" altLang="en-US" sz="2400" b="1" dirty="0">
                <a:solidFill>
                  <a:srgbClr val="FFFF00"/>
                </a:solidFill>
              </a:rPr>
              <a:t>24.5.-31.5.2021. </a:t>
            </a:r>
            <a:r>
              <a:rPr lang="hr-HR" altLang="en-US" sz="2400" b="1" dirty="0"/>
              <a:t>– prijava u odjele za sportaše</a:t>
            </a:r>
          </a:p>
          <a:p>
            <a:pPr>
              <a:defRPr/>
            </a:pPr>
            <a:r>
              <a:rPr lang="hr-HR" altLang="en-US" sz="2400" b="1" dirty="0"/>
              <a:t>24.5.-14.6.2021. – </a:t>
            </a:r>
            <a:r>
              <a:rPr lang="hr-HR" altLang="en-US" sz="2000" b="1" dirty="0"/>
              <a:t>učenici s teškoćama – prijava u Ured državne uprave</a:t>
            </a:r>
          </a:p>
          <a:p>
            <a:pPr>
              <a:defRPr/>
            </a:pPr>
            <a:r>
              <a:rPr lang="hr-HR" altLang="en-US" sz="2400" b="1" dirty="0">
                <a:solidFill>
                  <a:srgbClr val="FFFF00"/>
                </a:solidFill>
              </a:rPr>
              <a:t>28.6.2021.</a:t>
            </a:r>
            <a:r>
              <a:rPr lang="hr-HR" altLang="en-US" sz="2400" b="1" dirty="0"/>
              <a:t>- završetak prijava u programe koji imaju </a:t>
            </a:r>
            <a:r>
              <a:rPr lang="hr-HR" altLang="en-US" sz="2000" b="1" dirty="0"/>
              <a:t>dodatne provjere</a:t>
            </a:r>
          </a:p>
          <a:p>
            <a:pPr>
              <a:defRPr/>
            </a:pPr>
            <a:r>
              <a:rPr lang="hr-HR" altLang="en-US" sz="2400" b="1" dirty="0">
                <a:solidFill>
                  <a:srgbClr val="FFFF00"/>
                </a:solidFill>
              </a:rPr>
              <a:t>29.6.-1.7.2021. </a:t>
            </a:r>
            <a:r>
              <a:rPr lang="hr-HR" altLang="en-US" sz="2400" b="1" dirty="0"/>
              <a:t>– provođenje dodatnih provjera i unos rezultata</a:t>
            </a:r>
          </a:p>
          <a:p>
            <a:pPr>
              <a:defRPr/>
            </a:pPr>
            <a:r>
              <a:rPr lang="hr-HR" altLang="en-US" sz="2400" b="1" dirty="0"/>
              <a:t>1.7.2021. – rok za dostavu dodatne dokumentacije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7.7.2021.</a:t>
            </a:r>
            <a:r>
              <a:rPr lang="hr-H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400" b="1" dirty="0"/>
              <a:t>– zaključivanje odabira </a:t>
            </a:r>
            <a:r>
              <a:rPr lang="hr-HR" altLang="en-US" sz="2400" b="1" dirty="0" err="1"/>
              <a:t>ob</a:t>
            </a:r>
            <a:r>
              <a:rPr lang="hr-HR" altLang="en-US" sz="2400" b="1" dirty="0"/>
              <a:t>. Programa (osnovna škola ispisuje prijavnice)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</a:rPr>
              <a:t>10.7.2021.</a:t>
            </a:r>
            <a:r>
              <a:rPr lang="hr-HR" altLang="en-US" sz="2400" b="1" dirty="0"/>
              <a:t> objava konačne ljestvice, </a:t>
            </a:r>
            <a:r>
              <a:rPr lang="hr-HR" altLang="en-US" sz="2400" b="1" dirty="0">
                <a:solidFill>
                  <a:srgbClr val="FF0000"/>
                </a:solidFill>
              </a:rPr>
              <a:t>ispis upisnica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12.- 14.7.2021.</a:t>
            </a:r>
            <a:r>
              <a:rPr lang="hr-HR" altLang="en-US" sz="2400" b="1" dirty="0">
                <a:solidFill>
                  <a:srgbClr val="FFFF00"/>
                </a:solidFill>
              </a:rPr>
              <a:t> </a:t>
            </a:r>
            <a:r>
              <a:rPr lang="hr-HR" altLang="en-US" sz="2400" b="1" dirty="0"/>
              <a:t>– dostava upisnice, potvrda školske medicine, medicine rada  i ostale dokumentacije u Srednju školu (ili elektroničkim putem)</a:t>
            </a:r>
          </a:p>
          <a:p>
            <a:pPr>
              <a:defRPr/>
            </a:pPr>
            <a:r>
              <a:rPr lang="hr-HR" altLang="en-US" sz="2400" b="1" dirty="0">
                <a:solidFill>
                  <a:srgbClr val="FFFF00"/>
                </a:solidFill>
              </a:rPr>
              <a:t>15.7.2021.</a:t>
            </a:r>
            <a:r>
              <a:rPr lang="hr-HR" altLang="en-US" sz="2400" b="1" dirty="0"/>
              <a:t> – objava slobodnih mjesta za jesen</a:t>
            </a:r>
            <a:endParaRPr lang="hr-HR" altLang="en-US" sz="24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A8A2F-ACD2-4757-9429-EC9D979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2293" name="Rezervirano mjesto broja slajda 4">
            <a:extLst>
              <a:ext uri="{FF2B5EF4-FFF2-40B4-BE49-F238E27FC236}">
                <a16:creationId xmlns:a16="http://schemas.microsoft.com/office/drawing/2014/main" id="{263E1AFF-E8E1-4448-9CBB-F6BA48D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1CDF6-0283-44BF-B1B7-4007DE86388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CF925-1286-4304-99B1-E44338FD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datumi– jesenji upisni rok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78F254-8E09-4AE9-B87F-B21D47E4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2663"/>
            <a:ext cx="8785225" cy="5738812"/>
          </a:xfrm>
        </p:spPr>
        <p:txBody>
          <a:bodyPr/>
          <a:lstStyle/>
          <a:p>
            <a:pPr>
              <a:defRPr/>
            </a:pPr>
            <a:r>
              <a:rPr lang="hr-HR" altLang="en-US" sz="2800" b="1" u="sng" dirty="0">
                <a:solidFill>
                  <a:srgbClr val="FFFF00"/>
                </a:solidFill>
              </a:rPr>
              <a:t>21.8.2021.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početak prijava u sustav i odabir programa</a:t>
            </a:r>
          </a:p>
          <a:p>
            <a:pPr>
              <a:defRPr/>
            </a:pP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23.8.2021. – rok za dostavu dodatne dokumentacije</a:t>
            </a:r>
          </a:p>
          <a:p>
            <a:pPr>
              <a:defRPr/>
            </a:pP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24.8.2021.- završetak prijava u programe koji imaju dodatne provjere</a:t>
            </a:r>
          </a:p>
          <a:p>
            <a:pPr>
              <a:defRPr/>
            </a:pP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25.8.2021. – provođenje dodatnih provjera i unos rezultata</a:t>
            </a:r>
          </a:p>
          <a:p>
            <a:pPr>
              <a:defRPr/>
            </a:pPr>
            <a:r>
              <a:rPr lang="hr-HR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26.8.2021.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zaključivanje odabira </a:t>
            </a:r>
            <a:r>
              <a:rPr lang="hr-HR" alt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ob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programa (osnovna škola ispisuje prijavnice)</a:t>
            </a:r>
          </a:p>
          <a:p>
            <a:pPr>
              <a:defRPr/>
            </a:pPr>
            <a:r>
              <a:rPr lang="hr-HR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28.8.2021. </a:t>
            </a:r>
            <a:r>
              <a:rPr lang="hr-H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objava konačne ljestvice</a:t>
            </a:r>
          </a:p>
          <a:p>
            <a:pPr>
              <a:defRPr/>
            </a:pPr>
            <a:r>
              <a:rPr lang="hr-HR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28.8.2021.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ispis upisnice u SŠ </a:t>
            </a:r>
          </a:p>
          <a:p>
            <a:pPr>
              <a:defRPr/>
            </a:pPr>
            <a:r>
              <a:rPr lang="hr-HR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30.-31.8.2021. </a:t>
            </a:r>
            <a:r>
              <a:rPr lang="hr-HR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dostava dokumenata u SŠ</a:t>
            </a:r>
          </a:p>
          <a:p>
            <a:pPr>
              <a:defRPr/>
            </a:pPr>
            <a:endParaRPr lang="hr-HR" alt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A75EFD-621E-4AEC-801D-82323D4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3317" name="Rezervirano mjesto broja slajda 4">
            <a:extLst>
              <a:ext uri="{FF2B5EF4-FFF2-40B4-BE49-F238E27FC236}">
                <a16:creationId xmlns:a16="http://schemas.microsoft.com/office/drawing/2014/main" id="{C7014BE0-2D5A-4989-8FDF-60EC3783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35730-6DD3-4460-9194-170BD879609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398578-9F25-4CDC-B9C0-89C7EBF80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76250"/>
            <a:ext cx="8785225" cy="60483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>
                <a:solidFill>
                  <a:srgbClr val="FFFF00"/>
                </a:solidFill>
              </a:rPr>
              <a:t>Od 24.5.2021.</a:t>
            </a:r>
            <a:r>
              <a:rPr lang="hr-HR" sz="5500" b="1" dirty="0"/>
              <a:t>  prve prijave u sustav i provjera osobnih podataka (javiti u školu razredniku ako ima pogrešaka da se naprave ispravke)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/>
              <a:t>Tko nema Internet moći će koristiti internet u knjižnici škole i informatičkoj učionici (dogovor s knjižničarkom, pedagoginjom ili prof.Bagarić)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>
                <a:solidFill>
                  <a:srgbClr val="FFFF00"/>
                </a:solidFill>
              </a:rPr>
              <a:t>Od 25.6.2021. </a:t>
            </a:r>
            <a:r>
              <a:rPr lang="hr-HR" sz="5500" b="1" dirty="0"/>
              <a:t>“pretraživanje srednjoškolskih programa” – dobro proučiti – škole, vrste programa, upisne kvote, bodovni prag, opis zanimanja, dodatne uvijete, moguće zdravstvene kontraindikacije, tražene predmete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/>
              <a:t>Odabrati  </a:t>
            </a:r>
            <a:r>
              <a:rPr lang="hr-HR" sz="5500" b="1" dirty="0">
                <a:solidFill>
                  <a:srgbClr val="FFFF00"/>
                </a:solidFill>
              </a:rPr>
              <a:t>6 programa</a:t>
            </a:r>
            <a:r>
              <a:rPr lang="hr-HR" sz="5500" b="1" dirty="0">
                <a:solidFill>
                  <a:srgbClr val="FF0000"/>
                </a:solidFill>
              </a:rPr>
              <a:t> </a:t>
            </a:r>
            <a:r>
              <a:rPr lang="hr-HR" sz="5500" b="1" dirty="0"/>
              <a:t>i poredati ih prema redoslijedu želja (prioritetima)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/>
              <a:t>NAPRAVITI SVOJU LISTU PRIORITETA (1.-6. MJESTA) – MOŽEŠ MIJENJATI cijelo vrijeme (do 7.7.2021.)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41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4339" name="Rezervirano mjesto broja slajda 4">
            <a:extLst>
              <a:ext uri="{FF2B5EF4-FFF2-40B4-BE49-F238E27FC236}">
                <a16:creationId xmlns:a16="http://schemas.microsoft.com/office/drawing/2014/main" id="{CD8DA054-E5C5-4A9D-BC57-1BBAE66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C60E6-7C23-48BC-BF03-82EB8FCBABA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83A8E8-238F-487D-A8F4-D0703124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473DCF73-CA4E-4F54-9D38-B1F879CE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188913"/>
            <a:ext cx="8229600" cy="496887"/>
          </a:xfrm>
        </p:spPr>
        <p:txBody>
          <a:bodyPr/>
          <a:lstStyle/>
          <a:p>
            <a:r>
              <a:rPr lang="hr-HR" altLang="sr-Latn-RS" b="1">
                <a:solidFill>
                  <a:srgbClr val="FF0000"/>
                </a:solidFill>
              </a:rPr>
              <a:t>Upis u odjele za sportaše</a:t>
            </a:r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7A7C8916-3C69-4EC6-85C6-C6DD998E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692150"/>
            <a:ext cx="8988425" cy="5962650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Od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24.-31.5.2021.</a:t>
            </a:r>
            <a:r>
              <a:rPr lang="hr-HR" altLang="sr-Latn-RS" dirty="0"/>
              <a:t>  odabrati da želite se upisati u </a:t>
            </a:r>
            <a:r>
              <a:rPr lang="hr-HR" altLang="sr-Latn-RS" dirty="0" err="1"/>
              <a:t>sporotski</a:t>
            </a:r>
            <a:r>
              <a:rPr lang="hr-HR" altLang="sr-Latn-RS" dirty="0"/>
              <a:t> razred, , ime kluba i mjesto (kako bi se proveo postupak rangiranja od strane Nacionalnih sportskih saveza)</a:t>
            </a:r>
          </a:p>
          <a:p>
            <a:pPr>
              <a:defRPr/>
            </a:pPr>
            <a:r>
              <a:rPr lang="hr-HR" altLang="sr-Latn-RS" dirty="0"/>
              <a:t>5.-13.6.2021. Nacionalni sportski savezi izrađuju preliminarne rang liste</a:t>
            </a:r>
          </a:p>
          <a:p>
            <a:pPr>
              <a:defRPr/>
            </a:pPr>
            <a:r>
              <a:rPr lang="hr-HR" altLang="sr-Latn-RS" dirty="0"/>
              <a:t>14.6.2021. Nacionalni sportski savezi objavljuju konačne liste</a:t>
            </a:r>
          </a:p>
          <a:p>
            <a:pPr>
              <a:defRPr/>
            </a:pPr>
            <a:r>
              <a:rPr lang="hr-HR" altLang="sr-Latn-RS" dirty="0"/>
              <a:t>21.-24.6.2021. unošenje bodova kandidatima u sustav </a:t>
            </a:r>
            <a:r>
              <a:rPr lang="hr-HR" altLang="sr-Latn-RS" dirty="0" err="1"/>
              <a:t>NISpuSŠ</a:t>
            </a:r>
            <a:endParaRPr lang="hr-HR" altLang="sr-Latn-R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18D15C-97F3-480F-879A-CCE1C0C1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5365" name="Rezervirano mjesto broja slajda 4">
            <a:extLst>
              <a:ext uri="{FF2B5EF4-FFF2-40B4-BE49-F238E27FC236}">
                <a16:creationId xmlns:a16="http://schemas.microsoft.com/office/drawing/2014/main" id="{23E5D62E-D8BA-4F81-8F14-046A7D22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6FBB3-3E7F-47EF-84F6-CF5AA2594DD0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2176</Words>
  <Application>Microsoft Office PowerPoint</Application>
  <PresentationFormat>Prikaz na zaslonu (4:3)</PresentationFormat>
  <Paragraphs>352</Paragraphs>
  <Slides>46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tema</vt:lpstr>
      <vt:lpstr>Upisi u srednje škole  za šk. god. 2021./2022.</vt:lpstr>
      <vt:lpstr>PowerPoint prezentacija</vt:lpstr>
      <vt:lpstr>PowerPoint prezentacija</vt:lpstr>
      <vt:lpstr>Elektronički identitet</vt:lpstr>
      <vt:lpstr>PowerPoint prezentacija</vt:lpstr>
      <vt:lpstr>Važni datumi – ljetni upisni rok</vt:lpstr>
      <vt:lpstr>Važni datumi– jesenji upisni rok</vt:lpstr>
      <vt:lpstr>PowerPoint prezentacija</vt:lpstr>
      <vt:lpstr>Upis u odjele za sportaše</vt:lpstr>
      <vt:lpstr>Elementi i kriteriji za upis</vt:lpstr>
      <vt:lpstr>Primjer – opća gimnazija</vt:lpstr>
      <vt:lpstr>Primjer - vozač</vt:lpstr>
      <vt:lpstr>Vrednovanje rezultata postignutih na natjecanjima u znanju  (samo državna i međunarodna) (od 5.-8.r.)</vt:lpstr>
      <vt:lpstr>Vrednovanje rezultata postignutih na sportskim natjecanjima (samo ŠŠK)</vt:lpstr>
      <vt:lpstr>Kandidati sa zdravstvenim teškoćama  </vt:lpstr>
      <vt:lpstr>Kandidati sa otežanim uvjetima obrazovanja (ekonomski, socijalni, odgojni) – donijeti potvrde razredniku što prije – najkasnije 1.7.2021.</vt:lpstr>
      <vt:lpstr> Kandidati sa teškoćama u razvoju </vt:lpstr>
      <vt:lpstr>PowerPoint prezentacija</vt:lpstr>
      <vt:lpstr>Utvrđivanje zdravstvene sposobnosti</vt:lpstr>
      <vt:lpstr>PowerPoint prezentacija</vt:lpstr>
      <vt:lpstr>Proučiti brošuru „Idemo u srednju”</vt:lpstr>
      <vt:lpstr>Simulacija</vt:lpstr>
      <vt:lpstr>www.upisi.hr</vt:lpstr>
      <vt:lpstr>Prva prijava - registracija</vt:lpstr>
      <vt:lpstr>Prijava u sustav</vt:lpstr>
      <vt:lpstr>Osobni podaci i podaci za kontakt</vt:lpstr>
      <vt:lpstr>Ocjene: osnovno obrazovanje</vt:lpstr>
      <vt:lpstr>Obrazovni programi</vt:lpstr>
      <vt:lpstr>Obrazovni programi (detalji – podaci o školi, opis zanimanja) </vt:lpstr>
      <vt:lpstr>Odabir I.stranog jezika i izbornih predmeta</vt:lpstr>
      <vt:lpstr>PowerPoint prezentacija</vt:lpstr>
      <vt:lpstr>Moj raspored – dodatne provjere – ako je obaveza pristupiti dodatnim provjerama mjesto i vrjeme održavanja stoje pod „Moj raspored”</vt:lpstr>
      <vt:lpstr>Moj odabir</vt:lpstr>
      <vt:lpstr>PowerPoint prezentacija</vt:lpstr>
      <vt:lpstr>PowerPoint prezentacija</vt:lpstr>
      <vt:lpstr>PowerPoint prezentacija</vt:lpstr>
      <vt:lpstr>PowerPoint prezentacija</vt:lpstr>
      <vt:lpstr>Rezultati…</vt:lpstr>
      <vt:lpstr>Rezultati…</vt:lpstr>
      <vt:lpstr>Detaljno…</vt:lpstr>
      <vt:lpstr>Detaljno…</vt:lpstr>
      <vt:lpstr>Plasman</vt:lpstr>
      <vt:lpstr>Dohvati upisnicu – 10.7.2021. – isprintati sam (ili doći kod pedagoginje 12.7.2021. od 8-10h </vt:lpstr>
      <vt:lpstr>Upisnica</vt:lpstr>
      <vt:lpstr>Moji rezultati - konačno</vt:lpstr>
      <vt:lpstr>Poruke 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2013./2014.</dc:title>
  <dc:creator>Pedagog</dc:creator>
  <cp:lastModifiedBy>Melita Krstić</cp:lastModifiedBy>
  <cp:revision>195</cp:revision>
  <cp:lastPrinted>2015-10-26T08:25:50Z</cp:lastPrinted>
  <dcterms:created xsi:type="dcterms:W3CDTF">2013-02-07T15:02:40Z</dcterms:created>
  <dcterms:modified xsi:type="dcterms:W3CDTF">2021-05-31T09:10:49Z</dcterms:modified>
</cp:coreProperties>
</file>