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5" r:id="rId3"/>
    <p:sldId id="289" r:id="rId4"/>
    <p:sldId id="276" r:id="rId5"/>
    <p:sldId id="277" r:id="rId6"/>
    <p:sldId id="278" r:id="rId7"/>
    <p:sldId id="266" r:id="rId8"/>
    <p:sldId id="261" r:id="rId9"/>
    <p:sldId id="263" r:id="rId10"/>
    <p:sldId id="264" r:id="rId11"/>
    <p:sldId id="262" r:id="rId12"/>
    <p:sldId id="265" r:id="rId13"/>
    <p:sldId id="268" r:id="rId14"/>
    <p:sldId id="269" r:id="rId15"/>
    <p:sldId id="270" r:id="rId16"/>
    <p:sldId id="271" r:id="rId17"/>
    <p:sldId id="272" r:id="rId18"/>
    <p:sldId id="282" r:id="rId19"/>
    <p:sldId id="286" r:id="rId20"/>
    <p:sldId id="287" r:id="rId21"/>
    <p:sldId id="280" r:id="rId22"/>
    <p:sldId id="281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0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AD10-988E-4646-9E3A-C75C1D19A30D}" type="datetimeFigureOut">
              <a:rPr lang="hr-HR" smtClean="0"/>
              <a:pPr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45.jpe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image" Target="../media/image4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europska un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973767" cy="4969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Slika 1" descr="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0129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Slika 3" descr="natpis podcr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2362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Slika 2" descr="1434006659_ampeu-logo-h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04664"/>
            <a:ext cx="14430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European</a:t>
            </a:r>
            <a:r>
              <a:rPr lang="hr-HR" b="1" dirty="0"/>
              <a:t> Junior </a:t>
            </a:r>
            <a:r>
              <a:rPr lang="hr-HR" b="1" dirty="0" err="1"/>
              <a:t>Parliament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r>
              <a:rPr lang="hr-HR" sz="3600" b="1" dirty="0" smtClean="0"/>
              <a:t>Europski parlament mladih</a:t>
            </a:r>
          </a:p>
          <a:p>
            <a:r>
              <a:rPr lang="hr-HR" sz="3600" b="1" dirty="0" smtClean="0"/>
              <a:t>glas mladih  (student </a:t>
            </a:r>
            <a:r>
              <a:rPr lang="hr-HR" sz="3600" b="1" dirty="0" err="1" smtClean="0"/>
              <a:t>voice</a:t>
            </a:r>
            <a:r>
              <a:rPr lang="hr-HR" sz="3600" b="1" dirty="0" smtClean="0"/>
              <a:t>)</a:t>
            </a:r>
          </a:p>
          <a:p>
            <a:r>
              <a:rPr lang="hr-HR" sz="3600" b="1" dirty="0" smtClean="0"/>
              <a:t>20 iz svake zemlje</a:t>
            </a:r>
          </a:p>
          <a:p>
            <a:r>
              <a:rPr lang="hr-HR" sz="3600" b="1" dirty="0" smtClean="0"/>
              <a:t>rasprave, video konferencije, </a:t>
            </a:r>
            <a:r>
              <a:rPr lang="hr-HR" sz="3600" b="1" dirty="0" err="1" smtClean="0"/>
              <a:t>blog</a:t>
            </a:r>
            <a:endParaRPr lang="hr-HR" sz="3600" b="1" dirty="0" smtClean="0"/>
          </a:p>
          <a:p>
            <a:r>
              <a:rPr lang="hr-HR" sz="3600" b="1" dirty="0" smtClean="0"/>
              <a:t>tijekom trajanja projekta (2016.-2019.)</a:t>
            </a:r>
          </a:p>
          <a:p>
            <a:r>
              <a:rPr lang="hr-HR" sz="3600" b="1" dirty="0" smtClean="0"/>
              <a:t>koordinator aktivnosti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373216"/>
            <a:ext cx="3528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EMBRACE </a:t>
            </a:r>
            <a:r>
              <a:rPr lang="hr-HR" b="1" dirty="0" err="1"/>
              <a:t>Art</a:t>
            </a:r>
            <a:r>
              <a:rPr lang="hr-HR" b="1" dirty="0"/>
              <a:t> for </a:t>
            </a:r>
            <a:r>
              <a:rPr lang="hr-HR" b="1" dirty="0" err="1"/>
              <a:t>Humanity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328592"/>
          </a:xfrm>
        </p:spPr>
        <p:txBody>
          <a:bodyPr>
            <a:normAutofit/>
          </a:bodyPr>
          <a:lstStyle/>
          <a:p>
            <a:r>
              <a:rPr lang="hr-HR" b="1" dirty="0" smtClean="0"/>
              <a:t>kreativno izražavanje – popraćen na platformi e-</a:t>
            </a:r>
            <a:r>
              <a:rPr lang="hr-HR" b="1" dirty="0" err="1" smtClean="0"/>
              <a:t>Twinning</a:t>
            </a:r>
            <a:r>
              <a:rPr lang="hr-HR" b="1" dirty="0" smtClean="0"/>
              <a:t> </a:t>
            </a:r>
          </a:p>
          <a:p>
            <a:r>
              <a:rPr lang="hr-HR" b="1" dirty="0" smtClean="0"/>
              <a:t>čitanje tekstova, gledanje filmova sa društvenom tematikom (diskriminacija, rasa, spol, migrantska pitanja…)</a:t>
            </a:r>
          </a:p>
          <a:p>
            <a:r>
              <a:rPr lang="hr-HR" b="1" dirty="0" smtClean="0"/>
              <a:t>Kreativni rad učenika: tekstovi, video, likovni radovi svih tehnika, scenarij za film… </a:t>
            </a:r>
          </a:p>
          <a:p>
            <a:r>
              <a:rPr lang="hr-HR" b="1" dirty="0" smtClean="0"/>
              <a:t>trajanje (2017./2018., </a:t>
            </a:r>
            <a:r>
              <a:rPr lang="hr-HR" b="1" dirty="0" err="1" smtClean="0"/>
              <a:t>2018.</a:t>
            </a:r>
            <a:r>
              <a:rPr lang="hr-HR" b="1" dirty="0" smtClean="0"/>
              <a:t>/2019.)</a:t>
            </a:r>
          </a:p>
          <a:p>
            <a:r>
              <a:rPr lang="hr-HR" b="1" dirty="0" smtClean="0"/>
              <a:t>koordinator aktivnosti   </a:t>
            </a:r>
            <a:endParaRPr lang="hr-H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661248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their</a:t>
            </a:r>
            <a:r>
              <a:rPr lang="hr-HR" b="1" dirty="0"/>
              <a:t> </a:t>
            </a:r>
            <a:r>
              <a:rPr lang="hr-HR" b="1" dirty="0" err="1"/>
              <a:t>shoes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/>
          </a:bodyPr>
          <a:lstStyle/>
          <a:p>
            <a:r>
              <a:rPr lang="hr-HR" b="1" dirty="0" smtClean="0"/>
              <a:t>cilj je razumijevanje migrantskih priča</a:t>
            </a:r>
          </a:p>
          <a:p>
            <a:r>
              <a:rPr lang="hr-HR" b="1" dirty="0" smtClean="0"/>
              <a:t>pratiti </a:t>
            </a:r>
            <a:r>
              <a:rPr lang="hr-HR" b="1" dirty="0"/>
              <a:t>put </a:t>
            </a:r>
            <a:r>
              <a:rPr lang="hr-HR" b="1" dirty="0" err="1" smtClean="0"/>
              <a:t>migranata</a:t>
            </a:r>
            <a:r>
              <a:rPr lang="hr-HR" b="1" dirty="0" smtClean="0"/>
              <a:t> na karti</a:t>
            </a:r>
          </a:p>
          <a:p>
            <a:r>
              <a:rPr lang="hr-HR" b="1" dirty="0" smtClean="0"/>
              <a:t>pisati dnevnika migracija, čitanje radova</a:t>
            </a:r>
          </a:p>
          <a:p>
            <a:r>
              <a:rPr lang="hr-HR" b="1" dirty="0" smtClean="0"/>
              <a:t>kako su nastale njihove države i zašto se ratuje</a:t>
            </a:r>
          </a:p>
          <a:p>
            <a:r>
              <a:rPr lang="hr-HR" b="1" dirty="0" smtClean="0"/>
              <a:t>ankete o migrantima – obrada anketa (pojedinačno države i zajedno u timovima), stvaranje grafikona ,  </a:t>
            </a:r>
            <a:endParaRPr lang="hr-HR" b="1" dirty="0"/>
          </a:p>
          <a:p>
            <a:r>
              <a:rPr lang="hr-HR" b="1" dirty="0" smtClean="0"/>
              <a:t>Vrijeme: 2016</a:t>
            </a:r>
            <a:r>
              <a:rPr lang="hr-HR" b="1" dirty="0"/>
              <a:t>./2017</a:t>
            </a:r>
            <a:r>
              <a:rPr lang="hr-HR" b="1" dirty="0" smtClean="0"/>
              <a:t>.</a:t>
            </a:r>
          </a:p>
          <a:p>
            <a:r>
              <a:rPr lang="hr-HR" b="1" dirty="0" smtClean="0"/>
              <a:t>koordinator aktivnosti  </a:t>
            </a:r>
            <a:endParaRPr lang="hr-HR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373216"/>
            <a:ext cx="4032448" cy="8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The</a:t>
            </a:r>
            <a:r>
              <a:rPr lang="hr-HR" b="1" dirty="0"/>
              <a:t> Human </a:t>
            </a:r>
            <a:r>
              <a:rPr lang="hr-HR" b="1" dirty="0" err="1"/>
              <a:t>Rights</a:t>
            </a:r>
            <a:r>
              <a:rPr lang="hr-HR" b="1" dirty="0"/>
              <a:t> </a:t>
            </a:r>
            <a:r>
              <a:rPr lang="hr-HR" b="1" dirty="0" err="1"/>
              <a:t>Tree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84576"/>
          </a:xfrm>
        </p:spPr>
        <p:txBody>
          <a:bodyPr/>
          <a:lstStyle/>
          <a:p>
            <a:r>
              <a:rPr lang="hr-HR" b="1" dirty="0" smtClean="0"/>
              <a:t>izrada stabla ljudskih </a:t>
            </a:r>
            <a:r>
              <a:rPr lang="hr-HR" b="1" dirty="0"/>
              <a:t>prava </a:t>
            </a:r>
            <a:endParaRPr lang="hr-HR" b="1" dirty="0" smtClean="0"/>
          </a:p>
          <a:p>
            <a:r>
              <a:rPr lang="hr-HR" b="1" dirty="0" smtClean="0"/>
              <a:t>korijen - ono </a:t>
            </a:r>
            <a:r>
              <a:rPr lang="hr-HR" b="1" dirty="0"/>
              <a:t>što je najvažnije za ostvarenje ljudskih prava </a:t>
            </a:r>
            <a:endParaRPr lang="hr-HR" b="1" dirty="0" smtClean="0"/>
          </a:p>
          <a:p>
            <a:r>
              <a:rPr lang="hr-HR" b="1" dirty="0" smtClean="0"/>
              <a:t>objašnjenje svojih stabala</a:t>
            </a:r>
          </a:p>
          <a:p>
            <a:r>
              <a:rPr lang="hr-HR" b="1" dirty="0" smtClean="0"/>
              <a:t> rasprava</a:t>
            </a:r>
            <a:endParaRPr lang="hr-HR" b="1" dirty="0"/>
          </a:p>
          <a:p>
            <a:r>
              <a:rPr lang="hr-HR" b="1" dirty="0" smtClean="0"/>
              <a:t>Tijekom 2016./2017.</a:t>
            </a:r>
          </a:p>
          <a:p>
            <a:r>
              <a:rPr lang="hr-HR" b="1" dirty="0" smtClean="0"/>
              <a:t>koordinator aktivnosti </a:t>
            </a:r>
            <a:endParaRPr lang="hr-HR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73216"/>
            <a:ext cx="435188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Active</a:t>
            </a:r>
            <a:r>
              <a:rPr lang="hr-HR" b="1" dirty="0"/>
              <a:t> </a:t>
            </a:r>
            <a:r>
              <a:rPr lang="hr-HR" b="1" dirty="0" err="1"/>
              <a:t>Citizen</a:t>
            </a:r>
            <a:r>
              <a:rPr lang="hr-HR" b="1" dirty="0"/>
              <a:t> </a:t>
            </a:r>
            <a:r>
              <a:rPr lang="hr-HR" b="1" dirty="0" err="1"/>
              <a:t>newspaper</a:t>
            </a:r>
            <a:r>
              <a:rPr lang="hr-HR" b="1" dirty="0"/>
              <a:t> </a:t>
            </a:r>
            <a:r>
              <a:rPr lang="hr-HR" b="1" dirty="0" err="1"/>
              <a:t>articles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25144"/>
          </a:xfrm>
        </p:spPr>
        <p:txBody>
          <a:bodyPr>
            <a:normAutofit lnSpcReduction="10000"/>
          </a:bodyPr>
          <a:lstStyle/>
          <a:p>
            <a:r>
              <a:rPr lang="hr-HR" sz="3600" b="1" dirty="0" smtClean="0"/>
              <a:t>pratiti tisak i članke o ljudskim pravima</a:t>
            </a:r>
          </a:p>
          <a:p>
            <a:r>
              <a:rPr lang="hr-HR" sz="3600" b="1" dirty="0" smtClean="0"/>
              <a:t>plakati 4 kategorije (hrvatski i engleski) </a:t>
            </a:r>
            <a:r>
              <a:rPr lang="hr-HR" sz="3600" b="1" dirty="0"/>
              <a:t>– </a:t>
            </a:r>
            <a:r>
              <a:rPr lang="hr-HR" sz="3600" b="1" dirty="0" smtClean="0"/>
              <a:t>prava se poštuju, prava se ne poštuju (krše), prava su zaštićena, sukobi oko prava</a:t>
            </a:r>
          </a:p>
          <a:p>
            <a:r>
              <a:rPr lang="hr-HR" sz="3600" b="1" dirty="0" smtClean="0"/>
              <a:t>rasprava u Europskom parlamentu mladih </a:t>
            </a:r>
          </a:p>
          <a:p>
            <a:r>
              <a:rPr lang="hr-HR" sz="3600" b="1" dirty="0" smtClean="0"/>
              <a:t>principi “</a:t>
            </a:r>
            <a:r>
              <a:rPr lang="hr-HR" sz="3600" b="1" dirty="0" err="1" smtClean="0"/>
              <a:t>fair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play</a:t>
            </a:r>
            <a:r>
              <a:rPr lang="hr-HR" sz="3600" b="1" dirty="0" smtClean="0"/>
              <a:t>”-a u sportu</a:t>
            </a:r>
          </a:p>
          <a:p>
            <a:r>
              <a:rPr lang="hr-HR" sz="3600" b="1" dirty="0" smtClean="0"/>
              <a:t>tijekom 2018</a:t>
            </a:r>
            <a:r>
              <a:rPr lang="hr-HR" sz="3600" b="1" dirty="0"/>
              <a:t>. </a:t>
            </a:r>
            <a:r>
              <a:rPr lang="hr-HR" sz="3600" b="1" dirty="0" smtClean="0"/>
              <a:t>godine</a:t>
            </a:r>
          </a:p>
          <a:p>
            <a:r>
              <a:rPr lang="hr-HR" sz="3600" b="1" dirty="0" smtClean="0"/>
              <a:t>koordinator aktivnosti </a:t>
            </a:r>
            <a:endParaRPr lang="hr-HR" sz="3600" b="1" dirty="0"/>
          </a:p>
          <a:p>
            <a:endParaRPr lang="hr-H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589240"/>
            <a:ext cx="38328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Patriotism</a:t>
            </a:r>
            <a:r>
              <a:rPr lang="hr-HR" b="1" dirty="0"/>
              <a:t> vs </a:t>
            </a:r>
            <a:r>
              <a:rPr lang="hr-HR" b="1" dirty="0" err="1"/>
              <a:t>Nationalism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257800"/>
          </a:xfrm>
        </p:spPr>
        <p:txBody>
          <a:bodyPr>
            <a:normAutofit/>
          </a:bodyPr>
          <a:lstStyle/>
          <a:p>
            <a:r>
              <a:rPr lang="hr-HR" b="1" dirty="0" smtClean="0"/>
              <a:t>anketa među učenicima</a:t>
            </a:r>
          </a:p>
          <a:p>
            <a:r>
              <a:rPr lang="hr-HR" b="1" dirty="0" smtClean="0"/>
              <a:t>rasprava o prisutnim napetostima u pojedinim zemljama</a:t>
            </a:r>
          </a:p>
          <a:p>
            <a:r>
              <a:rPr lang="hr-HR" b="1" dirty="0" smtClean="0"/>
              <a:t>mapa (lista) napetosti na granicama – prijedlozi za poboljšanje</a:t>
            </a:r>
          </a:p>
          <a:p>
            <a:r>
              <a:rPr lang="hr-HR" b="1" dirty="0" smtClean="0"/>
              <a:t>rasprava u Europskom parlamentu mladih</a:t>
            </a:r>
          </a:p>
          <a:p>
            <a:r>
              <a:rPr lang="hr-HR" b="1" dirty="0" smtClean="0"/>
              <a:t>zajednička pjesma i snimanje pjesme</a:t>
            </a:r>
          </a:p>
          <a:p>
            <a:r>
              <a:rPr lang="hr-HR" b="1" dirty="0" smtClean="0"/>
              <a:t>tijekom 2018./2019.</a:t>
            </a:r>
          </a:p>
          <a:p>
            <a:r>
              <a:rPr lang="hr-HR" b="1" dirty="0" smtClean="0"/>
              <a:t>koordinator aktivnosti </a:t>
            </a:r>
          </a:p>
          <a:p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45224"/>
            <a:ext cx="37032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hr-HR" b="1" dirty="0"/>
              <a:t>A </a:t>
            </a:r>
            <a:r>
              <a:rPr lang="hr-HR" b="1" dirty="0" err="1"/>
              <a:t>short</a:t>
            </a:r>
            <a:r>
              <a:rPr lang="hr-HR" b="1" dirty="0"/>
              <a:t>-</a:t>
            </a:r>
            <a:r>
              <a:rPr lang="hr-HR" b="1" dirty="0" err="1"/>
              <a:t>story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a</a:t>
            </a:r>
            <a:r>
              <a:rPr lang="hr-HR" b="1" dirty="0"/>
              <a:t> </a:t>
            </a:r>
            <a:r>
              <a:rPr lang="hr-HR" b="1" dirty="0" err="1"/>
              <a:t>long</a:t>
            </a:r>
            <a:r>
              <a:rPr lang="hr-HR" b="1" dirty="0"/>
              <a:t> </a:t>
            </a:r>
            <a:r>
              <a:rPr lang="hr-HR" b="1" dirty="0" err="1"/>
              <a:t>journey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hr-HR" sz="3600" b="1" dirty="0"/>
              <a:t>istražiti povijest </a:t>
            </a:r>
            <a:r>
              <a:rPr lang="hr-HR" sz="3600" b="1" dirty="0" smtClean="0"/>
              <a:t>razvoja demokracije</a:t>
            </a:r>
          </a:p>
          <a:p>
            <a:r>
              <a:rPr lang="hr-HR" sz="3600" b="1" dirty="0" smtClean="0"/>
              <a:t>pripremiti kviz</a:t>
            </a:r>
          </a:p>
          <a:p>
            <a:r>
              <a:rPr lang="hr-HR" sz="3600" b="1" dirty="0" smtClean="0"/>
              <a:t>vremenska crta demokracije (</a:t>
            </a:r>
            <a:r>
              <a:rPr lang="hr-HR" sz="3600" b="1" dirty="0" err="1" smtClean="0"/>
              <a:t>MyHistro</a:t>
            </a:r>
            <a:r>
              <a:rPr lang="hr-HR" sz="3600" b="1" dirty="0" smtClean="0"/>
              <a:t> internetska stranica)</a:t>
            </a:r>
            <a:endParaRPr lang="hr-HR" sz="3600" b="1" dirty="0"/>
          </a:p>
          <a:p>
            <a:r>
              <a:rPr lang="hr-HR" sz="3600" b="1" dirty="0" smtClean="0"/>
              <a:t>tijekom 2018</a:t>
            </a:r>
            <a:r>
              <a:rPr lang="hr-HR" sz="3600" b="1" dirty="0"/>
              <a:t>./2019. </a:t>
            </a:r>
            <a:r>
              <a:rPr lang="hr-HR" sz="3600" b="1" dirty="0" smtClean="0"/>
              <a:t>godine</a:t>
            </a:r>
          </a:p>
          <a:p>
            <a:r>
              <a:rPr lang="hr-HR" sz="3600" b="1" dirty="0" smtClean="0"/>
              <a:t>koordinator aktivnosti </a:t>
            </a:r>
            <a:endParaRPr lang="hr-HR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229200"/>
            <a:ext cx="3456384" cy="8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hr-HR" b="1" dirty="0" err="1"/>
              <a:t>Being</a:t>
            </a:r>
            <a:r>
              <a:rPr lang="hr-HR" b="1" dirty="0"/>
              <a:t> human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400600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važnost vrjednovanja </a:t>
            </a:r>
            <a:r>
              <a:rPr lang="hr-HR" b="1" dirty="0" smtClean="0"/>
              <a:t>ljudi </a:t>
            </a:r>
            <a:r>
              <a:rPr lang="hr-HR" b="1" dirty="0"/>
              <a:t>putem nesebičnih </a:t>
            </a:r>
            <a:r>
              <a:rPr lang="hr-HR" b="1" dirty="0" smtClean="0"/>
              <a:t>akcija</a:t>
            </a:r>
          </a:p>
          <a:p>
            <a:r>
              <a:rPr lang="hr-HR" b="1" dirty="0" smtClean="0"/>
              <a:t>proučiti </a:t>
            </a:r>
            <a:r>
              <a:rPr lang="hr-HR" b="1" dirty="0"/>
              <a:t>primjere dobrote </a:t>
            </a:r>
            <a:r>
              <a:rPr lang="hr-HR" b="1" dirty="0" smtClean="0"/>
              <a:t>drugih</a:t>
            </a:r>
          </a:p>
          <a:p>
            <a:r>
              <a:rPr lang="hr-HR" b="1" dirty="0" smtClean="0"/>
              <a:t>biti </a:t>
            </a:r>
            <a:r>
              <a:rPr lang="hr-HR" b="1" dirty="0"/>
              <a:t>kreativan u razmišljanju o aktivnostima koje mogu pokrenuti kako bi </a:t>
            </a:r>
            <a:r>
              <a:rPr lang="hr-HR" b="1" dirty="0" smtClean="0"/>
              <a:t>pomogao </a:t>
            </a:r>
            <a:r>
              <a:rPr lang="hr-HR" b="1" dirty="0"/>
              <a:t>dobrotvornim udrugama </a:t>
            </a:r>
            <a:endParaRPr lang="hr-HR" b="1" dirty="0" smtClean="0"/>
          </a:p>
          <a:p>
            <a:r>
              <a:rPr lang="hr-HR" b="1" dirty="0" smtClean="0"/>
              <a:t>dnevnik dobrih djela </a:t>
            </a:r>
          </a:p>
          <a:p>
            <a:r>
              <a:rPr lang="hr-HR" b="1" dirty="0" smtClean="0"/>
              <a:t>pronaći </a:t>
            </a:r>
            <a:r>
              <a:rPr lang="hr-HR" b="1" dirty="0"/>
              <a:t>primjere u lokalnim/nacionalnim </a:t>
            </a:r>
            <a:r>
              <a:rPr lang="hr-HR" b="1" dirty="0" smtClean="0"/>
              <a:t>novinama</a:t>
            </a:r>
          </a:p>
          <a:p>
            <a:r>
              <a:rPr lang="hr-HR" b="1" dirty="0" smtClean="0"/>
              <a:t>svaka </a:t>
            </a:r>
            <a:r>
              <a:rPr lang="hr-HR" b="1" dirty="0"/>
              <a:t>će škola spremiti jedan ili dva mala predmeta u paket za </a:t>
            </a:r>
            <a:r>
              <a:rPr lang="hr-HR" b="1" dirty="0" smtClean="0"/>
              <a:t>darivanje lokalnoj dobrotvornoj udruzi</a:t>
            </a:r>
          </a:p>
          <a:p>
            <a:r>
              <a:rPr lang="hr-HR" b="1" dirty="0" smtClean="0"/>
              <a:t>razgovor s članovima </a:t>
            </a:r>
            <a:r>
              <a:rPr lang="hr-HR" b="1" dirty="0"/>
              <a:t>dobrotvorne udruge kako bi objasnili učinak </a:t>
            </a:r>
            <a:r>
              <a:rPr lang="hr-HR" b="1" dirty="0" smtClean="0"/>
              <a:t>geste darivanja</a:t>
            </a:r>
            <a:endParaRPr lang="hr-HR" b="1" dirty="0"/>
          </a:p>
          <a:p>
            <a:r>
              <a:rPr lang="hr-HR" b="1" dirty="0"/>
              <a:t> </a:t>
            </a:r>
            <a:r>
              <a:rPr lang="hr-HR" b="1" dirty="0" smtClean="0"/>
              <a:t>tijekom 2017</a:t>
            </a:r>
            <a:r>
              <a:rPr lang="hr-HR" b="1" dirty="0"/>
              <a:t>./2018</a:t>
            </a:r>
            <a:r>
              <a:rPr lang="hr-HR" b="1" dirty="0" smtClean="0"/>
              <a:t>.  (već od prvog susreta)</a:t>
            </a:r>
          </a:p>
          <a:p>
            <a:r>
              <a:rPr lang="hr-HR" b="1" dirty="0" smtClean="0"/>
              <a:t>Koordinator  aktivnosti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805264"/>
            <a:ext cx="2736304" cy="6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EMBRACE - ZAGRLJAJ</a:t>
            </a:r>
            <a:endParaRPr lang="hr-HR" b="1" dirty="0"/>
          </a:p>
        </p:txBody>
      </p:sp>
      <p:pic>
        <p:nvPicPr>
          <p:cNvPr id="4" name="Rezervirano mjesto sadržaja 3" descr="44 embrace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4032448" cy="469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42 embrac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4248472" cy="257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avionske karte, autobusne i sl. plaćaju se iz projekta</a:t>
            </a:r>
          </a:p>
          <a:p>
            <a:r>
              <a:rPr lang="hr-HR" dirty="0" smtClean="0"/>
              <a:t>učenik treba imati putovnicu/osobnu</a:t>
            </a:r>
          </a:p>
          <a:p>
            <a:r>
              <a:rPr lang="hr-HR" dirty="0" smtClean="0"/>
              <a:t>suglasnost roditelja</a:t>
            </a:r>
          </a:p>
          <a:p>
            <a:r>
              <a:rPr lang="hr-HR" dirty="0" smtClean="0"/>
              <a:t>putno osiguranje – osigurava se iz projekta</a:t>
            </a:r>
          </a:p>
          <a:p>
            <a:r>
              <a:rPr lang="hr-HR" dirty="0" smtClean="0"/>
              <a:t>Europsku zdravstvenu iskaznicu – roditelji</a:t>
            </a:r>
          </a:p>
          <a:p>
            <a:r>
              <a:rPr lang="hr-HR" dirty="0" smtClean="0"/>
              <a:t>putovanje traje 5+2 dana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557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tock-vector-european-union-country-flags-member-states-eu-315868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36704" cy="622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Osobnine učenika!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hr-HR" dirty="0" smtClean="0"/>
              <a:t>voli putovati, stjecati nova saznanja i iskustva</a:t>
            </a:r>
          </a:p>
          <a:p>
            <a:r>
              <a:rPr lang="hr-HR" dirty="0" smtClean="0"/>
              <a:t>otvoren, komunikativan</a:t>
            </a:r>
          </a:p>
          <a:p>
            <a:r>
              <a:rPr lang="hr-HR" dirty="0" smtClean="0"/>
              <a:t>dobro znanje engleskog jezika</a:t>
            </a:r>
          </a:p>
          <a:p>
            <a:r>
              <a:rPr lang="hr-HR" dirty="0" smtClean="0"/>
              <a:t>prilagodljiv, tolerantan </a:t>
            </a:r>
          </a:p>
          <a:p>
            <a:r>
              <a:rPr lang="hr-HR" dirty="0" smtClean="0"/>
              <a:t>aktivan u ostvarivanju aktivnosti propisanih projektom</a:t>
            </a:r>
          </a:p>
          <a:p>
            <a:r>
              <a:rPr lang="hr-HR" dirty="0" smtClean="0"/>
              <a:t>slušati i prihvaćati voditelja na putovanjima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5124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erasmus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2560340" cy="731526"/>
          </a:xfrm>
          <a:prstGeom prst="rect">
            <a:avLst/>
          </a:prstGeom>
        </p:spPr>
      </p:pic>
      <p:pic>
        <p:nvPicPr>
          <p:cNvPr id="5" name="Slika 4" descr="erasmus+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2656"/>
            <a:ext cx="2841129" cy="942174"/>
          </a:xfrm>
          <a:prstGeom prst="rect">
            <a:avLst/>
          </a:prstGeom>
        </p:spPr>
      </p:pic>
      <p:pic>
        <p:nvPicPr>
          <p:cNvPr id="6" name="Slika 5" descr="fins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420888"/>
            <a:ext cx="1187624" cy="725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finska gr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438944" cy="548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hrvats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916832"/>
            <a:ext cx="1115616" cy="55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hrvtaska gr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0311" y="2708920"/>
            <a:ext cx="652392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italij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2780928"/>
            <a:ext cx="1080542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Slika 10" descr="italija gr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3645024"/>
            <a:ext cx="893554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 descr="poljsk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2780928"/>
            <a:ext cx="1382554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 descr="poljska gr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9792" y="3861048"/>
            <a:ext cx="1078648" cy="12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 descr="portuga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9992" y="3861048"/>
            <a:ext cx="1417340" cy="944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Slika 14" descr="portugal gr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11960" y="5013176"/>
            <a:ext cx="1574874" cy="1147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Slika 15" descr="španjolsk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9552" y="5229200"/>
            <a:ext cx="1519647" cy="1013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Slika 17" descr="španjolska gr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23728" y="5373216"/>
            <a:ext cx="785242" cy="78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Slika 18" descr="ujedinjeno kraljevsktv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36296" y="4365104"/>
            <a:ext cx="1403648" cy="701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Slika 19" descr="ujedinjeno kraljevstvo gr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36296" y="5157192"/>
            <a:ext cx="1236953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Slika 20" descr="italija gr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7976" y="3797424"/>
            <a:ext cx="893554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476672"/>
            <a:ext cx="1152128" cy="1264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1962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200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80928"/>
            <a:ext cx="1971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73016"/>
            <a:ext cx="2000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980728"/>
            <a:ext cx="1933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772816"/>
            <a:ext cx="2292276" cy="5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636912"/>
            <a:ext cx="1981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</p:spPr>
        <p:txBody>
          <a:bodyPr>
            <a:normAutofit fontScale="47500" lnSpcReduction="20000"/>
          </a:bodyPr>
          <a:lstStyle/>
          <a:p>
            <a:r>
              <a:rPr lang="vi-VN" b="1" dirty="0" smtClean="0"/>
              <a:t>Proširenja Europske unije</a:t>
            </a:r>
            <a:r>
              <a:rPr lang="vi-VN" dirty="0" smtClean="0"/>
              <a:t>[</a:t>
            </a:r>
            <a:endParaRPr lang="vi-VN" b="1" dirty="0" smtClean="0"/>
          </a:p>
          <a:p>
            <a:r>
              <a:rPr lang="vi-VN" i="1" dirty="0" smtClean="0"/>
              <a:t>Podrobniji članak o temi: Proširenje Europske unije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 smtClean="0"/>
          </a:p>
          <a:p>
            <a:r>
              <a:rPr lang="vi-VN" b="1" dirty="0" smtClean="0"/>
              <a:t>Države utemeljiteljice</a:t>
            </a:r>
            <a:r>
              <a:rPr lang="vi-VN" dirty="0" smtClean="0"/>
              <a:t> - Europsku zajednicu za ugljen i čelik osnovalo je šest država potpisnica Ugovora iz Pariza 1951. godine - Francuska, Njemačka, Italija, Belgija,Nizozemska i Luksemburg. Rimskim ugovorima 19</a:t>
            </a:r>
            <a:r>
              <a:rPr lang="hr-HR" dirty="0" smtClean="0"/>
              <a:t>5</a:t>
            </a:r>
            <a:r>
              <a:rPr lang="vi-VN" dirty="0" smtClean="0"/>
              <a:t>7. godine iste su države osnovale Europsku ekonomsku zajednicu te Europsku zajednicu za atomsku energiju.</a:t>
            </a:r>
          </a:p>
          <a:p>
            <a:r>
              <a:rPr lang="vi-VN" b="1" dirty="0" smtClean="0"/>
              <a:t>Prvo proširenje</a:t>
            </a:r>
            <a:r>
              <a:rPr lang="vi-VN" dirty="0" smtClean="0"/>
              <a:t> - 1973. godine članicama Europske zajednice postale su Velika Britanija, Danska i Irska.</a:t>
            </a:r>
          </a:p>
          <a:p>
            <a:r>
              <a:rPr lang="vi-VN" b="1" dirty="0" smtClean="0"/>
              <a:t>Drugo proširenje</a:t>
            </a:r>
            <a:r>
              <a:rPr lang="vi-VN" dirty="0" smtClean="0"/>
              <a:t> - 1981. godine Grčka postaje članicom Europske zajednice. Grčka je Sporazum o pridruživanju s EZ-om sklopila još 1961. godine, međutim u punopravno članstvo ušla je gotovo 20 godina kasnije, jer je u međuvremenu došlo do promjene režima vojnim udarom (1967.), što je usporilo njezin ulazak u EZ sve do uspostavedemokracije 1974. godine.</a:t>
            </a:r>
          </a:p>
          <a:p>
            <a:r>
              <a:rPr lang="vi-VN" b="1" dirty="0" smtClean="0"/>
              <a:t>Treće proširenje</a:t>
            </a:r>
            <a:r>
              <a:rPr lang="vi-VN" dirty="0" smtClean="0"/>
              <a:t> - 1986. godine u članstvo Europske zajednice ulaze Španjolska i Portugal. Ove dvije zemlje izrazile su interes za članstvo u EZ-u još 1960-ih godina, međutim u članstvo su primljene nakon uspostave demokratskih političkih sustava koji su zamijenili ranije autoritarne režime te nakon prevladavanja gospodarskih teškoća.</a:t>
            </a:r>
          </a:p>
          <a:p>
            <a:r>
              <a:rPr lang="vi-VN" b="1" dirty="0" smtClean="0"/>
              <a:t>Četvrto proširenje</a:t>
            </a:r>
            <a:r>
              <a:rPr lang="vi-VN" dirty="0" smtClean="0"/>
              <a:t> - 1995. godine Europska unija prima u članstvo Austriju, Finsku</a:t>
            </a:r>
            <a:r>
              <a:rPr lang="hr-HR" dirty="0" smtClean="0"/>
              <a:t> </a:t>
            </a:r>
            <a:r>
              <a:rPr lang="vi-VN" dirty="0" smtClean="0"/>
              <a:t>i Švedsku.</a:t>
            </a:r>
          </a:p>
          <a:p>
            <a:r>
              <a:rPr lang="vi-VN" b="1" dirty="0" smtClean="0"/>
              <a:t>Peto proširenje</a:t>
            </a:r>
            <a:r>
              <a:rPr lang="vi-VN" dirty="0" smtClean="0"/>
              <a:t> - 1. svibnja 2004. godine bilo je po mnogome značajno. To je prije svega najveće proširenje Europske unije, kojim je EU dobila novih 10 država članica - Cipar,Češka, Estonija, Latvija, Litva, Mađarska, Poljska, Slovačka, Slovenija i Malta.</a:t>
            </a:r>
          </a:p>
          <a:p>
            <a:r>
              <a:rPr lang="vi-VN" b="1" dirty="0" smtClean="0"/>
              <a:t>Nastavak petog proširenja</a:t>
            </a:r>
            <a:r>
              <a:rPr lang="vi-VN" dirty="0" smtClean="0"/>
              <a:t> - 1. siječnja</a:t>
            </a:r>
            <a:r>
              <a:rPr lang="hr-HR" dirty="0" smtClean="0"/>
              <a:t> </a:t>
            </a:r>
            <a:r>
              <a:rPr lang="vi-VN" dirty="0" smtClean="0"/>
              <a:t>2007. godine Europskoj uniji pristupile su Rumunjska</a:t>
            </a:r>
            <a:r>
              <a:rPr lang="hr-HR" dirty="0" smtClean="0"/>
              <a:t> </a:t>
            </a:r>
            <a:r>
              <a:rPr lang="vi-VN" dirty="0" smtClean="0"/>
              <a:t>i Bugarska.</a:t>
            </a:r>
          </a:p>
          <a:p>
            <a:r>
              <a:rPr lang="vi-VN" b="1" dirty="0" smtClean="0"/>
              <a:t>Šesto proširenje</a:t>
            </a:r>
            <a:r>
              <a:rPr lang="vi-VN" dirty="0" smtClean="0"/>
              <a:t> - 2013. godine u punopravno članstvo Europske unije ulazi Hrvatska.</a:t>
            </a:r>
          </a:p>
          <a:p>
            <a:r>
              <a:rPr lang="vi-VN" b="1" dirty="0" smtClean="0"/>
              <a:t>Buduća proširenja</a:t>
            </a:r>
            <a:r>
              <a:rPr lang="vi-VN" dirty="0" smtClean="0"/>
              <a:t> - Zemlje kandidati su: Albanija, Crna Gora, Makedonija, Srbija i Turska</a:t>
            </a:r>
          </a:p>
          <a:p>
            <a:r>
              <a:rPr lang="vi-VN" b="1" dirty="0" smtClean="0"/>
              <a:t>Potencijalni kandidati</a:t>
            </a:r>
            <a:r>
              <a:rPr lang="vi-VN" dirty="0" smtClean="0"/>
              <a:t> su: Bosna i Hercegovina i Kosovo.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Europska unija formalno je uspostavljena 1. studenoga 1993. godine stupanjem na snagu Ugovora o Europskoj uniji (poznatiji kao </a:t>
            </a:r>
            <a:r>
              <a:rPr lang="hr-HR" u="sng" dirty="0" smtClean="0"/>
              <a:t>Ugovor iz </a:t>
            </a:r>
            <a:r>
              <a:rPr lang="hr-HR" u="sng" dirty="0" err="1" smtClean="0"/>
              <a:t>Maastrichta</a:t>
            </a:r>
            <a:r>
              <a:rPr lang="hr-HR" dirty="0" smtClean="0"/>
              <a:t>)</a:t>
            </a:r>
          </a:p>
          <a:p>
            <a:r>
              <a:rPr lang="vi-VN" b="1" dirty="0" smtClean="0"/>
              <a:t>Države utemeljiteljice</a:t>
            </a:r>
            <a:r>
              <a:rPr lang="vi-VN" dirty="0" smtClean="0"/>
              <a:t> - Europsku zajednicu za ugljen i čelik osnovalo je šest država potpisnica Ugovora iz Pariza 1951. godine - Francuska, Njemačka, Italija, Belgija,Nizozemska i Luksemburg.</a:t>
            </a:r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6192688"/>
          </a:xfrm>
        </p:spPr>
        <p:txBody>
          <a:bodyPr>
            <a:normAutofit fontScale="70000" lnSpcReduction="20000"/>
          </a:bodyPr>
          <a:lstStyle/>
          <a:p>
            <a:r>
              <a:rPr lang="vi-VN" sz="3600" b="1" dirty="0" smtClean="0"/>
              <a:t>Prvo proširenje - 1973. </a:t>
            </a:r>
            <a:r>
              <a:rPr lang="hr-HR" sz="3600" b="1" dirty="0" smtClean="0"/>
              <a:t>-</a:t>
            </a:r>
            <a:r>
              <a:rPr lang="vi-VN" sz="3600" b="1" dirty="0" smtClean="0"/>
              <a:t> Velik</a:t>
            </a:r>
            <a:r>
              <a:rPr lang="hr-HR" sz="3600" b="1" dirty="0" smtClean="0"/>
              <a:t>a Britanija, Danska, Irska</a:t>
            </a:r>
          </a:p>
          <a:p>
            <a:endParaRPr lang="hr-HR" sz="1600" b="1" dirty="0" smtClean="0"/>
          </a:p>
          <a:p>
            <a:r>
              <a:rPr lang="vi-VN" sz="3600" b="1" dirty="0" smtClean="0"/>
              <a:t>Drugo proširenje - 1981. Grčka</a:t>
            </a:r>
            <a:endParaRPr lang="hr-HR" sz="3600" b="1" dirty="0" smtClean="0"/>
          </a:p>
          <a:p>
            <a:endParaRPr lang="hr-HR" sz="1600" b="1" dirty="0" smtClean="0"/>
          </a:p>
          <a:p>
            <a:r>
              <a:rPr lang="vi-VN" sz="3600" b="1" dirty="0" smtClean="0"/>
              <a:t>Treće proširenje - 1986.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Šp</a:t>
            </a:r>
            <a:r>
              <a:rPr lang="vi-VN" sz="3600" b="1" dirty="0" smtClean="0"/>
              <a:t>anjolska i Portugal</a:t>
            </a:r>
            <a:endParaRPr lang="hr-HR" sz="3600" b="1" dirty="0" smtClean="0"/>
          </a:p>
          <a:p>
            <a:endParaRPr lang="hr-HR" sz="3600" b="1" dirty="0" smtClean="0"/>
          </a:p>
          <a:p>
            <a:r>
              <a:rPr lang="vi-VN" sz="3600" b="1" dirty="0" smtClean="0"/>
              <a:t>Četvrto proširenje - 1995. Austrij</a:t>
            </a:r>
            <a:r>
              <a:rPr lang="hr-HR" sz="3600" b="1" dirty="0" smtClean="0"/>
              <a:t>a</a:t>
            </a:r>
            <a:r>
              <a:rPr lang="vi-VN" sz="3600" b="1" dirty="0" smtClean="0"/>
              <a:t>, Finsk</a:t>
            </a:r>
            <a:r>
              <a:rPr lang="hr-HR" sz="3600" b="1" dirty="0" smtClean="0"/>
              <a:t>a,  </a:t>
            </a:r>
            <a:r>
              <a:rPr lang="vi-VN" sz="3600" b="1" dirty="0" smtClean="0"/>
              <a:t>Švedsk</a:t>
            </a:r>
            <a:r>
              <a:rPr lang="hr-HR" sz="3600" b="1" dirty="0" smtClean="0"/>
              <a:t>a</a:t>
            </a:r>
          </a:p>
          <a:p>
            <a:r>
              <a:rPr lang="vi-VN" sz="3600" b="1" dirty="0" smtClean="0"/>
              <a:t>Peto proširenje - 2004. Cipar,</a:t>
            </a:r>
            <a:r>
              <a:rPr lang="hr-HR" sz="3600" b="1" dirty="0" smtClean="0"/>
              <a:t> Češka, Estonija, Latvija, Litva, </a:t>
            </a:r>
            <a:r>
              <a:rPr lang="vi-VN" sz="3600" b="1" dirty="0" smtClean="0"/>
              <a:t> Mađarska, Poljska, Slovačka, Slovenija i Malta</a:t>
            </a:r>
            <a:endParaRPr lang="hr-HR" sz="3600" b="1" dirty="0" smtClean="0"/>
          </a:p>
          <a:p>
            <a:endParaRPr lang="vi-VN" sz="1600" b="1" dirty="0" smtClean="0"/>
          </a:p>
          <a:p>
            <a:r>
              <a:rPr lang="vi-VN" sz="3600" b="1" dirty="0" smtClean="0"/>
              <a:t>Nastavak petog proširenja - </a:t>
            </a:r>
            <a:r>
              <a:rPr lang="hr-HR" sz="3600" b="1" dirty="0" smtClean="0"/>
              <a:t>2</a:t>
            </a:r>
            <a:r>
              <a:rPr lang="vi-VN" sz="3600" b="1" dirty="0" smtClean="0"/>
              <a:t>007. Rumunjska</a:t>
            </a:r>
            <a:r>
              <a:rPr lang="hr-HR" sz="3600" b="1" dirty="0" smtClean="0"/>
              <a:t> </a:t>
            </a:r>
            <a:r>
              <a:rPr lang="vi-VN" sz="3600" b="1" dirty="0" smtClean="0"/>
              <a:t>i Bugarska</a:t>
            </a:r>
            <a:endParaRPr lang="hr-HR" sz="3600" b="1" dirty="0" smtClean="0"/>
          </a:p>
          <a:p>
            <a:r>
              <a:rPr lang="vi-VN" sz="3600" b="1" dirty="0" smtClean="0"/>
              <a:t>Šesto proširenje 2013. Hrvatska</a:t>
            </a:r>
            <a:endParaRPr lang="hr-HR" sz="3600" b="1" dirty="0" smtClean="0"/>
          </a:p>
          <a:p>
            <a:endParaRPr lang="hr-HR" sz="1600" b="1" dirty="0" smtClean="0"/>
          </a:p>
          <a:p>
            <a:r>
              <a:rPr lang="vi-VN" sz="3600" b="1" dirty="0" smtClean="0"/>
              <a:t>Zemlje kandidati su: Albanija, Crna</a:t>
            </a:r>
            <a:r>
              <a:rPr lang="hr-HR" sz="3600" b="1" dirty="0" smtClean="0"/>
              <a:t> Gora, Makedonija, Srbija, Turska</a:t>
            </a:r>
          </a:p>
          <a:p>
            <a:endParaRPr lang="hr-HR" sz="1400" b="1" dirty="0" smtClean="0"/>
          </a:p>
          <a:p>
            <a:r>
              <a:rPr lang="vi-VN" sz="3600" b="1" dirty="0" smtClean="0"/>
              <a:t>Potencijalni kandidati su: Bosna i </a:t>
            </a:r>
            <a:r>
              <a:rPr lang="hr-HR" sz="3600" b="1" dirty="0" smtClean="0"/>
              <a:t>H</a:t>
            </a:r>
            <a:r>
              <a:rPr lang="vi-VN" sz="3600" b="1" dirty="0" smtClean="0"/>
              <a:t>rcegovina i Kosovo</a:t>
            </a:r>
            <a:endParaRPr lang="hr-HR" sz="3600" b="1" dirty="0" smtClean="0"/>
          </a:p>
          <a:p>
            <a:endParaRPr lang="hr-HR" sz="2800" dirty="0" smtClean="0"/>
          </a:p>
          <a:p>
            <a:endParaRPr lang="vi-VN" sz="2800" dirty="0" smtClean="0"/>
          </a:p>
          <a:p>
            <a:endParaRPr lang="hr-HR" sz="2800" dirty="0" smtClean="0"/>
          </a:p>
          <a:p>
            <a:endParaRPr lang="vi-VN" sz="2800" dirty="0" smtClean="0"/>
          </a:p>
          <a:p>
            <a:endParaRPr lang="vi-VN" sz="3000" dirty="0" smtClean="0"/>
          </a:p>
          <a:p>
            <a:endParaRPr lang="hr-HR" dirty="0" smtClean="0"/>
          </a:p>
          <a:p>
            <a:endParaRPr lang="vi-VN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0" descr="erasmus+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7272808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british conc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373216"/>
            <a:ext cx="3024336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Slika 1" descr="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35214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Slika 3" descr="natpis podcrt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628800"/>
            <a:ext cx="4176464" cy="9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2" descr="1434006659_ampeu-logo-h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32656"/>
            <a:ext cx="2448272" cy="95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1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2824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04764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92088"/>
          </a:xfrm>
        </p:spPr>
        <p:txBody>
          <a:bodyPr/>
          <a:lstStyle/>
          <a:p>
            <a:r>
              <a:rPr lang="hr-HR" b="1" dirty="0" err="1" smtClean="0"/>
              <a:t>Mobility</a:t>
            </a:r>
            <a:r>
              <a:rPr lang="hr-HR" b="1" dirty="0" smtClean="0"/>
              <a:t> (mobilnost, putovanja)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877272"/>
          </a:xfrm>
        </p:spPr>
        <p:txBody>
          <a:bodyPr>
            <a:normAutofit fontScale="77500" lnSpcReduction="20000"/>
          </a:bodyPr>
          <a:lstStyle/>
          <a:p>
            <a:r>
              <a:rPr lang="hr-HR" sz="3100" b="1" dirty="0" smtClean="0"/>
              <a:t>Ujedinjeno Kraljevstvo (studeni 2016.) </a:t>
            </a:r>
            <a:r>
              <a:rPr lang="hr-HR" sz="3100" dirty="0" smtClean="0"/>
              <a:t>(1679.82 km</a:t>
            </a:r>
            <a:r>
              <a:rPr lang="hr-HR" sz="4000" dirty="0" smtClean="0"/>
              <a:t>)</a:t>
            </a:r>
            <a:endParaRPr lang="hr-HR" sz="3800" b="1" dirty="0" smtClean="0"/>
          </a:p>
          <a:p>
            <a:endParaRPr lang="hr-HR" b="1" dirty="0" smtClean="0"/>
          </a:p>
          <a:p>
            <a:r>
              <a:rPr lang="hr-HR" sz="3800" b="1" dirty="0" smtClean="0"/>
              <a:t>Poljska </a:t>
            </a:r>
            <a:r>
              <a:rPr lang="hr-HR" sz="3800" b="1" dirty="0"/>
              <a:t>(ožujak, 2017</a:t>
            </a:r>
            <a:r>
              <a:rPr lang="hr-HR" sz="3800" b="1" dirty="0" smtClean="0"/>
              <a:t>.) </a:t>
            </a:r>
            <a:r>
              <a:rPr lang="hr-HR" sz="4000" dirty="0" smtClean="0"/>
              <a:t>(</a:t>
            </a:r>
            <a:r>
              <a:rPr lang="hr-HR" dirty="0" smtClean="0"/>
              <a:t>925.23</a:t>
            </a:r>
            <a:r>
              <a:rPr lang="hr-HR" sz="4000" dirty="0" smtClean="0"/>
              <a:t> km)</a:t>
            </a:r>
            <a:endParaRPr lang="hr-HR" sz="3800" b="1" dirty="0"/>
          </a:p>
          <a:p>
            <a:endParaRPr lang="hr-HR" b="1" dirty="0" smtClean="0"/>
          </a:p>
          <a:p>
            <a:r>
              <a:rPr lang="hr-HR" sz="3800" b="1" dirty="0" smtClean="0"/>
              <a:t>Italija </a:t>
            </a:r>
            <a:r>
              <a:rPr lang="hr-HR" sz="3800" b="1" dirty="0"/>
              <a:t>(listopad, 2017</a:t>
            </a:r>
            <a:r>
              <a:rPr lang="hr-HR" sz="3800" b="1" dirty="0" smtClean="0"/>
              <a:t>.) </a:t>
            </a:r>
            <a:r>
              <a:rPr lang="hr-HR" sz="4000" dirty="0" smtClean="0"/>
              <a:t>(</a:t>
            </a:r>
            <a:r>
              <a:rPr lang="hr-HR" sz="3600" dirty="0" smtClean="0"/>
              <a:t>858.24</a:t>
            </a:r>
            <a:r>
              <a:rPr lang="hr-HR" sz="4000" dirty="0" smtClean="0"/>
              <a:t> km)</a:t>
            </a:r>
            <a:endParaRPr lang="hr-HR" sz="3800" b="1" dirty="0"/>
          </a:p>
          <a:p>
            <a:endParaRPr lang="hr-HR" b="1" dirty="0" smtClean="0"/>
          </a:p>
          <a:p>
            <a:r>
              <a:rPr lang="hr-HR" sz="3800" b="1" dirty="0" smtClean="0"/>
              <a:t>Španjolska </a:t>
            </a:r>
            <a:r>
              <a:rPr lang="hr-HR" sz="3800" b="1" dirty="0"/>
              <a:t>(</a:t>
            </a:r>
            <a:r>
              <a:rPr lang="hr-HR" sz="3800" b="1" dirty="0" smtClean="0"/>
              <a:t>siječanj, </a:t>
            </a:r>
            <a:r>
              <a:rPr lang="hr-HR" sz="3800" b="1" dirty="0"/>
              <a:t>2018</a:t>
            </a:r>
            <a:r>
              <a:rPr lang="hr-HR" sz="3800" b="1" dirty="0" smtClean="0"/>
              <a:t>.) </a:t>
            </a:r>
            <a:r>
              <a:rPr lang="hr-HR" sz="4000" dirty="0" smtClean="0"/>
              <a:t>(</a:t>
            </a:r>
            <a:r>
              <a:rPr lang="hr-HR" sz="3600" dirty="0" smtClean="0"/>
              <a:t>1839.84</a:t>
            </a:r>
            <a:r>
              <a:rPr lang="hr-HR" sz="4000" dirty="0" smtClean="0"/>
              <a:t> km)</a:t>
            </a:r>
            <a:endParaRPr lang="hr-HR" sz="3800" b="1" dirty="0"/>
          </a:p>
          <a:p>
            <a:endParaRPr lang="hr-HR" b="1" dirty="0" smtClean="0"/>
          </a:p>
          <a:p>
            <a:r>
              <a:rPr lang="hr-HR" sz="4100" b="1" dirty="0" smtClean="0"/>
              <a:t>Hrvatska </a:t>
            </a:r>
            <a:r>
              <a:rPr lang="hr-HR" sz="4100" b="1" dirty="0"/>
              <a:t>(</a:t>
            </a:r>
            <a:r>
              <a:rPr lang="hr-HR" sz="4100" b="1" dirty="0" smtClean="0"/>
              <a:t>travanj, </a:t>
            </a:r>
            <a:r>
              <a:rPr lang="hr-HR" sz="4100" b="1" dirty="0"/>
              <a:t>2018.)</a:t>
            </a:r>
          </a:p>
          <a:p>
            <a:endParaRPr lang="hr-HR" b="1" dirty="0" smtClean="0"/>
          </a:p>
          <a:p>
            <a:r>
              <a:rPr lang="hr-HR" sz="4100" b="1" dirty="0" smtClean="0"/>
              <a:t>Finska </a:t>
            </a:r>
            <a:r>
              <a:rPr lang="hr-HR" sz="4100" b="1" dirty="0"/>
              <a:t>(</a:t>
            </a:r>
            <a:r>
              <a:rPr lang="hr-HR" sz="4100" b="1" dirty="0" smtClean="0"/>
              <a:t>listopad, </a:t>
            </a:r>
            <a:r>
              <a:rPr lang="hr-HR" sz="4100" b="1" dirty="0"/>
              <a:t>2018</a:t>
            </a:r>
            <a:r>
              <a:rPr lang="hr-HR" sz="4100" b="1" dirty="0" smtClean="0"/>
              <a:t>.) </a:t>
            </a:r>
            <a:r>
              <a:rPr lang="hr-HR" sz="4400" dirty="0" smtClean="0"/>
              <a:t>(</a:t>
            </a:r>
            <a:r>
              <a:rPr lang="hr-HR" sz="4000" dirty="0" smtClean="0"/>
              <a:t>2219.80</a:t>
            </a:r>
            <a:r>
              <a:rPr lang="hr-HR" sz="4400" dirty="0" smtClean="0"/>
              <a:t> km)</a:t>
            </a:r>
            <a:endParaRPr lang="hr-HR" sz="4100" b="1" dirty="0"/>
          </a:p>
          <a:p>
            <a:endParaRPr lang="hr-HR" b="1" dirty="0" smtClean="0"/>
          </a:p>
          <a:p>
            <a:r>
              <a:rPr lang="hr-HR" sz="4100" b="1" dirty="0" smtClean="0"/>
              <a:t>Portugal </a:t>
            </a:r>
            <a:r>
              <a:rPr lang="hr-HR" sz="4100" b="1" dirty="0"/>
              <a:t>(</a:t>
            </a:r>
            <a:r>
              <a:rPr lang="hr-HR" sz="4100" b="1" dirty="0" smtClean="0"/>
              <a:t>ožujak, </a:t>
            </a:r>
            <a:r>
              <a:rPr lang="hr-HR" sz="4100" b="1" dirty="0"/>
              <a:t>2019</a:t>
            </a:r>
            <a:r>
              <a:rPr lang="hr-HR" sz="4100" b="1" dirty="0" smtClean="0"/>
              <a:t>.)</a:t>
            </a:r>
            <a:r>
              <a:rPr lang="hr-HR" sz="4000" dirty="0" smtClean="0"/>
              <a:t> (</a:t>
            </a:r>
            <a:r>
              <a:rPr lang="hr-HR" sz="3600" dirty="0" smtClean="0"/>
              <a:t>2105.72</a:t>
            </a:r>
            <a:r>
              <a:rPr lang="hr-HR" sz="4000" dirty="0" smtClean="0"/>
              <a:t> km)</a:t>
            </a:r>
            <a:endParaRPr lang="hr-HR" sz="4100" b="1" dirty="0"/>
          </a:p>
          <a:p>
            <a:endParaRPr lang="hr-HR" dirty="0"/>
          </a:p>
        </p:txBody>
      </p:sp>
      <p:pic>
        <p:nvPicPr>
          <p:cNvPr id="4" name="Slika 3" descr="fin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13176"/>
            <a:ext cx="899592" cy="549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finska g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13176"/>
            <a:ext cx="438944" cy="548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hrvats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971600" cy="4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hrvtaska gr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149080"/>
            <a:ext cx="362920" cy="480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poljs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700808"/>
            <a:ext cx="950506" cy="59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poljska gr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700808"/>
            <a:ext cx="550964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italij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2564904"/>
            <a:ext cx="864518" cy="576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Slika 10" descr="italija gr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2492896"/>
            <a:ext cx="57442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 descr="španjolsk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3429000"/>
            <a:ext cx="864096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 descr="španjolska gr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00392" y="3429000"/>
            <a:ext cx="576064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Slika 14" descr="portuga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8264" y="5805264"/>
            <a:ext cx="97210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Slika 15" descr="portugal gr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56376" y="5805264"/>
            <a:ext cx="790895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Slika 16" descr="ujedinjeno kraljevsktv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36296" y="980728"/>
            <a:ext cx="864096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Slika 17" descr="ujedinjeno kraljevstvo gr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44408" y="836712"/>
            <a:ext cx="595415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188640"/>
            <a:ext cx="459121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Aktivnosti</a:t>
            </a:r>
            <a:endParaRPr lang="hr-HR" b="1" dirty="0"/>
          </a:p>
        </p:txBody>
      </p:sp>
      <p:pic>
        <p:nvPicPr>
          <p:cNvPr id="4" name="Rezervirano mjesto sadržaja 3" descr="17 patriotiz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5" y="260648"/>
            <a:ext cx="2730765" cy="186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15 ljudska pr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1800200" cy="210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8 migracij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276872"/>
            <a:ext cx="3312368" cy="199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37 travel europ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492896"/>
            <a:ext cx="2952328" cy="183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35 being human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509120"/>
            <a:ext cx="3528392" cy="206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 descr="11 inclus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437111"/>
            <a:ext cx="3096344" cy="206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EMBRACE </a:t>
            </a:r>
            <a:r>
              <a:rPr lang="hr-HR" b="1" dirty="0" err="1"/>
              <a:t>website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internetska stranica</a:t>
            </a:r>
          </a:p>
          <a:p>
            <a:r>
              <a:rPr lang="hr-HR" b="1" dirty="0"/>
              <a:t>svaki će partner biti odgovoran za njen razvoj i vrjednovanje tijekom cijelog trajanja </a:t>
            </a:r>
            <a:r>
              <a:rPr lang="hr-HR" b="1" dirty="0" smtClean="0"/>
              <a:t>projekta</a:t>
            </a:r>
          </a:p>
          <a:p>
            <a:r>
              <a:rPr lang="hr-HR" b="1" dirty="0" smtClean="0"/>
              <a:t>koordinator aktivnosti</a:t>
            </a:r>
          </a:p>
          <a:p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39466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EMBRACE logo </a:t>
            </a:r>
            <a:r>
              <a:rPr lang="hr-HR" b="1" dirty="0" err="1"/>
              <a:t>competition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 smtClean="0"/>
              <a:t>natjecanje za logo projekta (likovno izražavanje) </a:t>
            </a:r>
          </a:p>
          <a:p>
            <a:r>
              <a:rPr lang="hr-HR" sz="3600" b="1" dirty="0" smtClean="0"/>
              <a:t>3 najbolja iz svake zemlje partnera</a:t>
            </a:r>
          </a:p>
          <a:p>
            <a:r>
              <a:rPr lang="hr-HR" sz="3600" b="1" dirty="0" smtClean="0"/>
              <a:t>“on line” glasanje za najbolji</a:t>
            </a:r>
          </a:p>
          <a:p>
            <a:r>
              <a:rPr lang="hr-HR" sz="3600" b="1" dirty="0" smtClean="0"/>
              <a:t>tijekom prva </a:t>
            </a:r>
            <a:r>
              <a:rPr lang="hr-HR" sz="3600" b="1" dirty="0"/>
              <a:t>tri mjeseca </a:t>
            </a:r>
            <a:r>
              <a:rPr lang="hr-HR" sz="3600" b="1" dirty="0" smtClean="0"/>
              <a:t>projekta</a:t>
            </a:r>
          </a:p>
          <a:p>
            <a:endParaRPr lang="hr-HR" dirty="0"/>
          </a:p>
        </p:txBody>
      </p:sp>
      <p:pic>
        <p:nvPicPr>
          <p:cNvPr id="4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567</Words>
  <Application>Microsoft Office PowerPoint</Application>
  <PresentationFormat>Prikaz na zaslonu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Office tema</vt:lpstr>
      <vt:lpstr>Slajd 1</vt:lpstr>
      <vt:lpstr>Slajd 2</vt:lpstr>
      <vt:lpstr>Slajd 3</vt:lpstr>
      <vt:lpstr>Slajd 4</vt:lpstr>
      <vt:lpstr>Slajd 5</vt:lpstr>
      <vt:lpstr>Mobility (mobilnost, putovanja)</vt:lpstr>
      <vt:lpstr>Aktivnosti</vt:lpstr>
      <vt:lpstr>EMBRACE website</vt:lpstr>
      <vt:lpstr>EMBRACE logo competition </vt:lpstr>
      <vt:lpstr>European Junior Parliament</vt:lpstr>
      <vt:lpstr>EMBRACE Art for Humanity</vt:lpstr>
      <vt:lpstr>In their shoes </vt:lpstr>
      <vt:lpstr>The Human Rights Tree</vt:lpstr>
      <vt:lpstr>Active Citizen newspaper articles </vt:lpstr>
      <vt:lpstr>Patriotism vs Nationalism </vt:lpstr>
      <vt:lpstr>A short-story about a long journey</vt:lpstr>
      <vt:lpstr>Being human </vt:lpstr>
      <vt:lpstr>EMBRACE - ZAGRLJAJ</vt:lpstr>
      <vt:lpstr>Slajd 19</vt:lpstr>
      <vt:lpstr>Osobnine učenika!</vt:lpstr>
      <vt:lpstr>Slajd 21</vt:lpstr>
      <vt:lpstr>Slajd 22</vt:lpstr>
      <vt:lpstr>Slajd 23</vt:lpstr>
      <vt:lpstr>Slajd 24</vt:lpstr>
      <vt:lpstr>Slajd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Melita</dc:creator>
  <cp:lastModifiedBy>Melita</cp:lastModifiedBy>
  <cp:revision>36</cp:revision>
  <dcterms:created xsi:type="dcterms:W3CDTF">2016-09-10T07:24:11Z</dcterms:created>
  <dcterms:modified xsi:type="dcterms:W3CDTF">2016-10-04T18:21:13Z</dcterms:modified>
</cp:coreProperties>
</file>