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5" r:id="rId5"/>
    <p:sldId id="266" r:id="rId6"/>
    <p:sldId id="263" r:id="rId7"/>
    <p:sldId id="267" r:id="rId8"/>
    <p:sldId id="257" r:id="rId9"/>
    <p:sldId id="269" r:id="rId10"/>
    <p:sldId id="258" r:id="rId11"/>
    <p:sldId id="268" r:id="rId12"/>
    <p:sldId id="27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28" autoAdjust="0"/>
    <p:restoredTop sz="9466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tile tx="0" ty="0" sx="100000" sy="100000" flip="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16B2-25F5-43B4-BDC5-1C00DE57EE3A}" type="datetimeFigureOut">
              <a:rPr lang="hr-HR" smtClean="0"/>
              <a:pPr/>
              <a:t>11.10.2016.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841A-226E-4B47-9B33-07EB15724EA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europska un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549831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34064" cy="562074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dirty="0" smtClean="0"/>
              <a:t>“Tale Heroes” – Spain February 2017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400600"/>
          </a:xfrm>
        </p:spPr>
        <p:txBody>
          <a:bodyPr>
            <a:normAutofit fontScale="62500" lnSpcReduction="20000"/>
          </a:bodyPr>
          <a:lstStyle/>
          <a:p>
            <a:r>
              <a:rPr lang="hr-HR" b="1" dirty="0"/>
              <a:t>c</a:t>
            </a:r>
            <a:r>
              <a:rPr lang="hr-HR" b="1" dirty="0" smtClean="0"/>
              <a:t>reating a time capsule with goals (wishes) for the project, which will be opened at the end of the project, its presentation</a:t>
            </a:r>
          </a:p>
          <a:p>
            <a:r>
              <a:rPr lang="hr-HR" b="1" dirty="0"/>
              <a:t>p</a:t>
            </a:r>
            <a:r>
              <a:rPr lang="hr-HR" b="1" dirty="0" smtClean="0"/>
              <a:t>reparing of sweet boxes with tradiotional sweets which will be brought and exchanged between the partner countries</a:t>
            </a:r>
          </a:p>
          <a:p>
            <a:r>
              <a:rPr lang="hr-HR" b="1" dirty="0"/>
              <a:t>r</a:t>
            </a:r>
            <a:r>
              <a:rPr lang="hr-HR" b="1" dirty="0" smtClean="0"/>
              <a:t>easearch on national heroes in stories of other countries</a:t>
            </a:r>
          </a:p>
          <a:p>
            <a:r>
              <a:rPr lang="hr-HR" b="1" dirty="0"/>
              <a:t>c</a:t>
            </a:r>
            <a:r>
              <a:rPr lang="hr-HR" b="1" dirty="0" smtClean="0"/>
              <a:t>ome up with own hero stories (1 male, 1 female) </a:t>
            </a:r>
          </a:p>
          <a:p>
            <a:r>
              <a:rPr lang="hr-HR" b="1" dirty="0"/>
              <a:t>s</a:t>
            </a:r>
            <a:r>
              <a:rPr lang="hr-HR" b="1" dirty="0" smtClean="0"/>
              <a:t>tories in Croatian (third grade)</a:t>
            </a:r>
          </a:p>
          <a:p>
            <a:r>
              <a:rPr lang="hr-HR" b="1" dirty="0" smtClean="0"/>
              <a:t>stories in English (fourth grade)</a:t>
            </a:r>
          </a:p>
          <a:p>
            <a:r>
              <a:rPr lang="hr-HR" b="1" dirty="0"/>
              <a:t>i</a:t>
            </a:r>
            <a:r>
              <a:rPr lang="hr-HR" b="1" dirty="0" smtClean="0"/>
              <a:t>llustrating the stories through various techniques (heroes) (second grade)</a:t>
            </a:r>
          </a:p>
          <a:p>
            <a:r>
              <a:rPr lang="hr-HR" b="1" dirty="0" smtClean="0"/>
              <a:t>making posters, big flags, a project mascot (for photos), t-shirts etc.</a:t>
            </a:r>
          </a:p>
          <a:p>
            <a:r>
              <a:rPr lang="hr-HR" b="1" dirty="0" smtClean="0"/>
              <a:t>present it all</a:t>
            </a:r>
          </a:p>
          <a:p>
            <a:pPr marL="0" indent="0">
              <a:buNone/>
            </a:pPr>
            <a:endParaRPr lang="hr-HR" b="1" dirty="0" smtClean="0"/>
          </a:p>
          <a:p>
            <a:endParaRPr lang="hr-HR" b="1" dirty="0" smtClean="0"/>
          </a:p>
          <a:p>
            <a:r>
              <a:rPr lang="hr-HR" b="1" dirty="0"/>
              <a:t>local area visit</a:t>
            </a:r>
            <a:endParaRPr lang="hr-HR" b="1" dirty="0" smtClean="0"/>
          </a:p>
          <a:p>
            <a:r>
              <a:rPr lang="hr-HR" b="1" dirty="0" smtClean="0">
                <a:solidFill>
                  <a:srgbClr val="FF0000"/>
                </a:solidFill>
              </a:rPr>
              <a:t>Teachers’ education</a:t>
            </a:r>
            <a:r>
              <a:rPr lang="hr-HR" b="1" dirty="0" smtClean="0"/>
              <a:t>- courses in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IT and communication</a:t>
            </a:r>
            <a:r>
              <a:rPr lang="hr-HR" b="1" dirty="0"/>
              <a:t> </a:t>
            </a:r>
            <a:r>
              <a:rPr lang="hr-HR" b="1" dirty="0" smtClean="0"/>
              <a:t>and</a:t>
            </a:r>
            <a:r>
              <a:rPr lang="hr-HR" b="1" dirty="0"/>
              <a:t> story writing </a:t>
            </a:r>
            <a:endParaRPr lang="hr-HR" b="1" dirty="0" smtClean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read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21088"/>
            <a:ext cx="3024336" cy="1662794"/>
          </a:xfrm>
          <a:prstGeom prst="rect">
            <a:avLst/>
          </a:prstGeom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31224" cy="1143000"/>
          </a:xfrm>
        </p:spPr>
        <p:txBody>
          <a:bodyPr/>
          <a:lstStyle/>
          <a:p>
            <a:r>
              <a:rPr lang="hr-HR" b="1" dirty="0"/>
              <a:t>“Art</a:t>
            </a:r>
            <a:r>
              <a:rPr lang="hr-HR" b="1" dirty="0" smtClean="0"/>
              <a:t>” – Hungary, May 2017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184576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p</a:t>
            </a:r>
            <a:r>
              <a:rPr lang="hr-HR" b="1" dirty="0" smtClean="0"/>
              <a:t>upils write stories on reading and act them out</a:t>
            </a:r>
            <a:endParaRPr lang="hr-HR" b="1" dirty="0"/>
          </a:p>
          <a:p>
            <a:r>
              <a:rPr lang="hr-HR" b="1" dirty="0"/>
              <a:t>p</a:t>
            </a:r>
            <a:r>
              <a:rPr lang="hr-HR" b="1" dirty="0" smtClean="0"/>
              <a:t>reparing CDs with students’ role plays</a:t>
            </a:r>
          </a:p>
          <a:p>
            <a:r>
              <a:rPr lang="hr-HR" b="1" dirty="0"/>
              <a:t>p</a:t>
            </a:r>
            <a:r>
              <a:rPr lang="hr-HR" b="1" dirty="0" smtClean="0"/>
              <a:t>reparing e-book with students’ stories</a:t>
            </a:r>
            <a:endParaRPr lang="hr-HR" b="1" dirty="0"/>
          </a:p>
          <a:p>
            <a:r>
              <a:rPr lang="hr-HR" b="1" dirty="0"/>
              <a:t>g</a:t>
            </a:r>
            <a:r>
              <a:rPr lang="hr-HR" b="1" dirty="0" smtClean="0"/>
              <a:t>oing to a children’s play</a:t>
            </a:r>
            <a:endParaRPr lang="hr-HR" b="1" dirty="0"/>
          </a:p>
          <a:p>
            <a:r>
              <a:rPr lang="hr-HR" b="1" dirty="0"/>
              <a:t>r</a:t>
            </a:r>
            <a:r>
              <a:rPr lang="hr-HR" b="1" dirty="0" smtClean="0"/>
              <a:t>eading books to residents of a nursing home</a:t>
            </a:r>
            <a:endParaRPr lang="hr-HR" b="1" dirty="0"/>
          </a:p>
          <a:p>
            <a:r>
              <a:rPr lang="hr-HR" b="1" dirty="0"/>
              <a:t>p</a:t>
            </a:r>
            <a:r>
              <a:rPr lang="hr-HR" b="1" dirty="0" smtClean="0"/>
              <a:t>reparing a book for visually impaired people (with stories)</a:t>
            </a:r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local area visits</a:t>
            </a:r>
            <a:endParaRPr lang="hr-HR" b="1" dirty="0"/>
          </a:p>
          <a:p>
            <a:r>
              <a:rPr lang="hr-HR" b="1" dirty="0"/>
              <a:t>m</a:t>
            </a:r>
            <a:r>
              <a:rPr lang="hr-HR" b="1" dirty="0" smtClean="0"/>
              <a:t>utual presentation of CDs, e-books and exchange between the partner countries </a:t>
            </a:r>
          </a:p>
          <a:p>
            <a:r>
              <a:rPr lang="hr-HR" b="1" dirty="0"/>
              <a:t>v</a:t>
            </a:r>
            <a:r>
              <a:rPr lang="hr-HR" b="1" dirty="0" smtClean="0"/>
              <a:t>isiting a concert in Hungary</a:t>
            </a:r>
          </a:p>
          <a:p>
            <a:r>
              <a:rPr lang="hr-HR" b="1" dirty="0"/>
              <a:t>f</a:t>
            </a:r>
            <a:r>
              <a:rPr lang="hr-HR" b="1" dirty="0" smtClean="0"/>
              <a:t>ive-day </a:t>
            </a:r>
            <a:r>
              <a:rPr lang="hr-HR" b="1" dirty="0" smtClean="0">
                <a:solidFill>
                  <a:srgbClr val="FF0000"/>
                </a:solidFill>
              </a:rPr>
              <a:t>education of teachers </a:t>
            </a:r>
            <a:r>
              <a:rPr lang="hr-HR" b="1" dirty="0" smtClean="0"/>
              <a:t>on creative writing and digital design skills</a:t>
            </a:r>
            <a:endParaRPr lang="hr-HR" b="1" dirty="0"/>
          </a:p>
          <a:p>
            <a:endParaRPr lang="hr-HR" b="1" dirty="0"/>
          </a:p>
        </p:txBody>
      </p:sp>
      <p:pic>
        <p:nvPicPr>
          <p:cNvPr id="4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“Cook book” Croatia, </a:t>
            </a:r>
            <a:br>
              <a:rPr lang="hr-HR" b="1" dirty="0" smtClean="0"/>
            </a:br>
            <a:r>
              <a:rPr lang="hr-HR" b="1" dirty="0" smtClean="0"/>
              <a:t>November 2017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256584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/>
              <a:t>w</a:t>
            </a:r>
            <a:r>
              <a:rPr lang="hr-HR" b="1" dirty="0" smtClean="0"/>
              <a:t>riting articles about the project</a:t>
            </a:r>
          </a:p>
          <a:p>
            <a:r>
              <a:rPr lang="hr-HR" b="1" dirty="0"/>
              <a:t>c</a:t>
            </a:r>
            <a:r>
              <a:rPr lang="hr-HR" b="1" dirty="0" smtClean="0"/>
              <a:t>onducting a survey about the project among the pupils (survey created by Turkey)</a:t>
            </a:r>
          </a:p>
          <a:p>
            <a:r>
              <a:rPr lang="hr-HR" b="1" dirty="0"/>
              <a:t>r</a:t>
            </a:r>
            <a:r>
              <a:rPr lang="hr-HR" b="1" dirty="0" smtClean="0"/>
              <a:t>esearch on traditional food of other countries with students</a:t>
            </a:r>
          </a:p>
          <a:p>
            <a:r>
              <a:rPr lang="hr-HR" b="1" dirty="0"/>
              <a:t>p</a:t>
            </a:r>
            <a:r>
              <a:rPr lang="hr-HR" b="1" dirty="0" smtClean="0"/>
              <a:t>reparing a meal with students</a:t>
            </a:r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/>
              <a:t>v</a:t>
            </a:r>
            <a:r>
              <a:rPr lang="hr-HR" b="1" dirty="0" smtClean="0"/>
              <a:t>isiting local area</a:t>
            </a:r>
          </a:p>
          <a:p>
            <a:r>
              <a:rPr lang="hr-HR" b="1" dirty="0" smtClean="0"/>
              <a:t>“food festival” arrange special corners that represent the partner countries through their food, flags, tourist attractions etc. </a:t>
            </a:r>
          </a:p>
          <a:p>
            <a:r>
              <a:rPr lang="hr-HR" b="1" dirty="0"/>
              <a:t>i</a:t>
            </a:r>
            <a:r>
              <a:rPr lang="hr-HR" b="1" dirty="0" smtClean="0"/>
              <a:t>mages of food and promotion of culture day through slides and videos</a:t>
            </a:r>
          </a:p>
          <a:p>
            <a:r>
              <a:rPr lang="hr-HR" b="1" dirty="0"/>
              <a:t>d</a:t>
            </a:r>
            <a:r>
              <a:rPr lang="hr-HR" b="1" dirty="0" smtClean="0"/>
              <a:t>iscussion about the first project year, budget management</a:t>
            </a:r>
          </a:p>
          <a:p>
            <a:endParaRPr lang="hr-HR" dirty="0"/>
          </a:p>
        </p:txBody>
      </p:sp>
      <p:pic>
        <p:nvPicPr>
          <p:cNvPr id="4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600x600-CL4L-In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3168352" cy="17417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“Children’s </a:t>
            </a:r>
            <a:r>
              <a:rPr lang="hr-HR" b="1" dirty="0"/>
              <a:t>book author and historical people</a:t>
            </a:r>
            <a:r>
              <a:rPr lang="hr-HR" b="1" dirty="0" smtClean="0"/>
              <a:t>” Portugal, March 2018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628800"/>
            <a:ext cx="8568952" cy="5040560"/>
          </a:xfrm>
        </p:spPr>
        <p:txBody>
          <a:bodyPr>
            <a:normAutofit fontScale="62500" lnSpcReduction="20000"/>
          </a:bodyPr>
          <a:lstStyle/>
          <a:p>
            <a:r>
              <a:rPr lang="hr-HR" b="1" dirty="0"/>
              <a:t>m</a:t>
            </a:r>
            <a:r>
              <a:rPr lang="hr-HR" b="1" dirty="0" smtClean="0"/>
              <a:t>eet and greet with children’s book authors, talking to them, reading stories to each other,  the authors and the children exchange books</a:t>
            </a:r>
            <a:endParaRPr lang="hr-HR" b="1" dirty="0"/>
          </a:p>
          <a:p>
            <a:r>
              <a:rPr lang="hr-HR" b="1" dirty="0" smtClean="0"/>
              <a:t>shopping, playing games (scrabble</a:t>
            </a:r>
            <a:r>
              <a:rPr lang="hr-HR" b="1" dirty="0"/>
              <a:t>, taboo, </a:t>
            </a:r>
            <a:r>
              <a:rPr lang="hr-HR" b="1" dirty="0" smtClean="0"/>
              <a:t>upwords), tournaments, awarding the winner with the goal to improve their language skills and vocabulary</a:t>
            </a:r>
            <a:endParaRPr lang="hr-HR" b="1" dirty="0"/>
          </a:p>
          <a:p>
            <a:r>
              <a:rPr lang="hr-HR" b="1" dirty="0"/>
              <a:t>r</a:t>
            </a:r>
            <a:r>
              <a:rPr lang="hr-HR" b="1" dirty="0" smtClean="0"/>
              <a:t>esearch on famous historical people who liked to read, museum visit or a place with an exhibition of proverbs, pictures or personal items of these people (domestic and from the partner countries)</a:t>
            </a:r>
            <a:endParaRPr lang="hr-HR" b="1" dirty="0"/>
          </a:p>
          <a:p>
            <a:r>
              <a:rPr lang="hr-HR" b="1" dirty="0"/>
              <a:t>m</a:t>
            </a:r>
            <a:r>
              <a:rPr lang="hr-HR" b="1" dirty="0" smtClean="0"/>
              <a:t>aking a pinwall, posters with the topic: </a:t>
            </a:r>
          </a:p>
          <a:p>
            <a:r>
              <a:rPr lang="hr-HR" b="1" dirty="0" smtClean="0"/>
              <a:t>online meetings with the partner countries</a:t>
            </a:r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/>
              <a:t>l</a:t>
            </a:r>
            <a:r>
              <a:rPr lang="hr-HR" b="1" dirty="0" smtClean="0"/>
              <a:t>ocal area visit</a:t>
            </a:r>
            <a:endParaRPr lang="hr-HR" b="1" dirty="0"/>
          </a:p>
          <a:p>
            <a:r>
              <a:rPr lang="hr-HR" b="1" dirty="0"/>
              <a:t>r</a:t>
            </a:r>
            <a:r>
              <a:rPr lang="hr-HR" b="1" dirty="0" smtClean="0"/>
              <a:t>eview on what was done in previous 3 months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Teacher education </a:t>
            </a:r>
            <a:r>
              <a:rPr lang="hr-HR" b="1" dirty="0" smtClean="0"/>
              <a:t>on speaking and reading comprehension and motivation for reading</a:t>
            </a:r>
            <a:endParaRPr lang="hr-HR" b="1" dirty="0"/>
          </a:p>
          <a:p>
            <a:endParaRPr lang="hr-HR" dirty="0"/>
          </a:p>
        </p:txBody>
      </p:sp>
      <p:pic>
        <p:nvPicPr>
          <p:cNvPr id="4" name="Slika 3" descr="50e4fcc426b81e237dd404cd10fa2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238" y="3573016"/>
            <a:ext cx="2592288" cy="1944216"/>
          </a:xfrm>
          <a:prstGeom prst="rect">
            <a:avLst/>
          </a:prstGeom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/>
          </a:bodyPr>
          <a:lstStyle/>
          <a:p>
            <a:r>
              <a:rPr lang="hr-HR" sz="3600" b="1" dirty="0"/>
              <a:t>“Reading with Parents</a:t>
            </a:r>
            <a:r>
              <a:rPr lang="hr-HR" sz="3600" b="1" dirty="0" smtClean="0"/>
              <a:t>” Turkey, June 2018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choose the book titles that the parents will read</a:t>
            </a:r>
          </a:p>
          <a:p>
            <a:r>
              <a:rPr lang="hr-HR" b="1" dirty="0"/>
              <a:t>g</a:t>
            </a:r>
            <a:r>
              <a:rPr lang="hr-HR" b="1" dirty="0" smtClean="0"/>
              <a:t>ive maps of Europe</a:t>
            </a:r>
            <a:endParaRPr lang="hr-HR" b="1" dirty="0"/>
          </a:p>
          <a:p>
            <a:r>
              <a:rPr lang="hr-HR" b="1" dirty="0"/>
              <a:t>d</a:t>
            </a:r>
            <a:r>
              <a:rPr lang="hr-HR" b="1" dirty="0" smtClean="0"/>
              <a:t>elivering books to families (after finishing each book, they can colour the country on the map of Europe that will be assigned for each book) </a:t>
            </a:r>
            <a:endParaRPr lang="hr-HR" b="1" dirty="0"/>
          </a:p>
          <a:p>
            <a:r>
              <a:rPr lang="hr-HR" b="1" dirty="0"/>
              <a:t>m</a:t>
            </a:r>
            <a:r>
              <a:rPr lang="hr-HR" b="1" dirty="0" smtClean="0"/>
              <a:t>ake an album with photos of mothers reading to their children</a:t>
            </a:r>
            <a:endParaRPr lang="hr-HR" b="1" dirty="0"/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r>
              <a:rPr lang="hr-HR" b="1" dirty="0"/>
              <a:t>l</a:t>
            </a:r>
            <a:r>
              <a:rPr lang="hr-HR" b="1" dirty="0" smtClean="0"/>
              <a:t>ocal area visit</a:t>
            </a:r>
          </a:p>
          <a:p>
            <a:r>
              <a:rPr lang="hr-HR" b="1" dirty="0"/>
              <a:t>m</a:t>
            </a:r>
            <a:r>
              <a:rPr lang="hr-HR" b="1" dirty="0" smtClean="0"/>
              <a:t>aking bookmarkers</a:t>
            </a:r>
            <a:endParaRPr lang="hr-HR" b="1" dirty="0"/>
          </a:p>
          <a:p>
            <a:r>
              <a:rPr lang="hr-HR" b="1" dirty="0"/>
              <a:t>p</a:t>
            </a:r>
            <a:r>
              <a:rPr lang="hr-HR" b="1" dirty="0" smtClean="0"/>
              <a:t>resent activities with parents (album with photos)</a:t>
            </a:r>
            <a:endParaRPr lang="hr-HR" b="1" dirty="0"/>
          </a:p>
          <a:p>
            <a:r>
              <a:rPr lang="hr-HR" b="1" dirty="0"/>
              <a:t>m</a:t>
            </a:r>
            <a:r>
              <a:rPr lang="hr-HR" b="1" dirty="0" smtClean="0"/>
              <a:t>aking big pinwall as a review of events throughout the whole project</a:t>
            </a:r>
          </a:p>
          <a:p>
            <a:r>
              <a:rPr lang="hr-HR" b="1" dirty="0"/>
              <a:t>g</a:t>
            </a:r>
            <a:r>
              <a:rPr lang="hr-HR" b="1" dirty="0" smtClean="0"/>
              <a:t>eneral evaluation of project and conclusions</a:t>
            </a:r>
            <a:endParaRPr lang="hr-HR" b="1" dirty="0"/>
          </a:p>
          <a:p>
            <a:r>
              <a:rPr lang="hr-HR" b="1" dirty="0"/>
              <a:t>p</a:t>
            </a:r>
            <a:r>
              <a:rPr lang="hr-HR" b="1" dirty="0" smtClean="0"/>
              <a:t>arty within the project closing</a:t>
            </a:r>
            <a:endParaRPr lang="hr-HR" b="1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n-MOM-AND-KID-READING-BOOKS-large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2978" y="2780928"/>
            <a:ext cx="4176464" cy="1743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Why participate?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m</a:t>
            </a:r>
            <a:r>
              <a:rPr lang="hr-HR" b="1" dirty="0" smtClean="0"/>
              <a:t>obility only for teachers</a:t>
            </a:r>
          </a:p>
          <a:p>
            <a:r>
              <a:rPr lang="hr-HR" b="1" dirty="0"/>
              <a:t>e</a:t>
            </a:r>
            <a:r>
              <a:rPr lang="hr-HR" b="1" dirty="0" smtClean="0"/>
              <a:t>ach mobility three teachers (coordinator + 2 teachers – 10 teachers)</a:t>
            </a:r>
          </a:p>
          <a:p>
            <a:r>
              <a:rPr lang="hr-HR" b="1" dirty="0"/>
              <a:t>p</a:t>
            </a:r>
            <a:r>
              <a:rPr lang="hr-HR" b="1" dirty="0" smtClean="0"/>
              <a:t>aid trip, accomodation, travelling allowance</a:t>
            </a:r>
          </a:p>
          <a:p>
            <a:r>
              <a:rPr lang="hr-HR" b="1" dirty="0"/>
              <a:t>p</a:t>
            </a:r>
            <a:r>
              <a:rPr lang="hr-HR" b="1" dirty="0" smtClean="0"/>
              <a:t>aid official substitute</a:t>
            </a:r>
          </a:p>
          <a:p>
            <a:r>
              <a:rPr lang="hr-HR" b="1" dirty="0"/>
              <a:t>t</a:t>
            </a:r>
            <a:r>
              <a:rPr lang="hr-HR" b="1" dirty="0" smtClean="0"/>
              <a:t>hree educations lasting 5 days</a:t>
            </a:r>
          </a:p>
          <a:p>
            <a:pPr marL="720000"/>
            <a:r>
              <a:rPr lang="hr-HR" b="1" dirty="0" smtClean="0"/>
              <a:t>IT </a:t>
            </a:r>
            <a:r>
              <a:rPr lang="hr-HR" b="1" dirty="0"/>
              <a:t>and </a:t>
            </a:r>
            <a:r>
              <a:rPr lang="hr-HR" b="1" dirty="0" smtClean="0"/>
              <a:t>communication and story writing course</a:t>
            </a:r>
          </a:p>
          <a:p>
            <a:pPr marL="720000"/>
            <a:r>
              <a:rPr lang="hr-HR" b="1" dirty="0"/>
              <a:t>c</a:t>
            </a:r>
            <a:r>
              <a:rPr lang="hr-HR" b="1" dirty="0" smtClean="0"/>
              <a:t>reative writing and digital design skills</a:t>
            </a:r>
          </a:p>
          <a:p>
            <a:pPr marL="720000"/>
            <a:r>
              <a:rPr lang="hr-HR" b="1" dirty="0"/>
              <a:t>s</a:t>
            </a:r>
            <a:r>
              <a:rPr lang="hr-HR" b="1" dirty="0" smtClean="0"/>
              <a:t>peaking and reading comprehension and motivation for reading</a:t>
            </a:r>
          </a:p>
          <a:p>
            <a:r>
              <a:rPr lang="hr-HR" b="1" dirty="0"/>
              <a:t>p</a:t>
            </a:r>
            <a:r>
              <a:rPr lang="hr-HR" b="1" dirty="0" smtClean="0"/>
              <a:t>articipating in project activities</a:t>
            </a:r>
          </a:p>
          <a:p>
            <a:r>
              <a:rPr lang="hr-HR" b="1" dirty="0"/>
              <a:t>t</a:t>
            </a:r>
            <a:r>
              <a:rPr lang="hr-HR" b="1" dirty="0" smtClean="0"/>
              <a:t>ravel insurance ensured out of project budget</a:t>
            </a:r>
          </a:p>
          <a:p>
            <a:r>
              <a:rPr lang="hr-HR" b="1" dirty="0"/>
              <a:t>g</a:t>
            </a:r>
            <a:r>
              <a:rPr lang="hr-HR" b="1" dirty="0" smtClean="0"/>
              <a:t>et European </a:t>
            </a:r>
            <a:r>
              <a:rPr lang="hr-HR" b="1" dirty="0"/>
              <a:t>Health Insurance Card </a:t>
            </a:r>
            <a:endParaRPr lang="hr-HR" b="1" dirty="0" smtClean="0"/>
          </a:p>
          <a:p>
            <a:r>
              <a:rPr lang="hr-HR" b="1" dirty="0"/>
              <a:t>t</a:t>
            </a:r>
            <a:r>
              <a:rPr lang="hr-HR" b="1" dirty="0" smtClean="0"/>
              <a:t>ravel documents (ID, passport) valid 6 more months</a:t>
            </a:r>
          </a:p>
          <a:p>
            <a:endParaRPr lang="hr-HR" dirty="0"/>
          </a:p>
        </p:txBody>
      </p:sp>
      <p:pic>
        <p:nvPicPr>
          <p:cNvPr id="4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tock-vector-european-union-country-flags-member-states-eu-315868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36704" cy="622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55887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0" descr="erasmus+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5292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agencija za mobiln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252028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british conc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024336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861048"/>
            <a:ext cx="2160240" cy="2371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lita\Desktop\embrace film\read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56" y="188640"/>
            <a:ext cx="88126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“</a:t>
            </a:r>
            <a:r>
              <a:rPr lang="hr-HR" b="1" dirty="0" err="1" smtClean="0"/>
              <a:t>Read</a:t>
            </a:r>
            <a:r>
              <a:rPr lang="hr-HR" b="1" dirty="0" smtClean="0"/>
              <a:t> for </a:t>
            </a:r>
            <a:r>
              <a:rPr lang="hr-HR" b="1" dirty="0" err="1" smtClean="0"/>
              <a:t>Fun</a:t>
            </a:r>
            <a:r>
              <a:rPr lang="hr-HR" b="1" dirty="0" smtClean="0"/>
              <a:t>, </a:t>
            </a:r>
            <a:r>
              <a:rPr lang="hr-HR" b="1" dirty="0" err="1" smtClean="0"/>
              <a:t>Fun</a:t>
            </a:r>
            <a:r>
              <a:rPr lang="hr-HR" b="1" dirty="0" smtClean="0"/>
              <a:t> to </a:t>
            </a:r>
            <a:r>
              <a:rPr lang="hr-HR" b="1" dirty="0" err="1" smtClean="0"/>
              <a:t>Read</a:t>
            </a:r>
            <a:r>
              <a:rPr lang="hr-HR" b="1" dirty="0" smtClean="0"/>
              <a:t>”</a:t>
            </a:r>
            <a:r>
              <a:rPr lang="hr-HR" b="1" dirty="0"/>
              <a:t>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200" b="1" dirty="0" smtClean="0"/>
              <a:t>2016-1-PT01-KA201-022788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Latvia</a:t>
            </a:r>
            <a:r>
              <a:rPr lang="hr-HR" b="1" dirty="0" smtClean="0"/>
              <a:t> - </a:t>
            </a:r>
            <a:r>
              <a:rPr lang="hr-HR" b="1" dirty="0" err="1" smtClean="0"/>
              <a:t>Grobiņa</a:t>
            </a:r>
            <a:endParaRPr lang="hr-HR" b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Portugal- Frazão, Paços de Ferreira - </a:t>
            </a:r>
            <a:r>
              <a:rPr lang="hr-HR" sz="2800" b="1" dirty="0"/>
              <a:t>c</a:t>
            </a:r>
            <a:r>
              <a:rPr lang="hr-HR" sz="2800" b="1" dirty="0" smtClean="0"/>
              <a:t>oordinator 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Turkey</a:t>
            </a:r>
            <a:r>
              <a:rPr lang="hr-HR" b="1" dirty="0" smtClean="0"/>
              <a:t> – Ankara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Croatia</a:t>
            </a:r>
            <a:r>
              <a:rPr lang="hr-HR" b="1" dirty="0" smtClean="0"/>
              <a:t> – </a:t>
            </a:r>
            <a:r>
              <a:rPr lang="en-GB" b="1" dirty="0" smtClean="0"/>
              <a:t>Osijek</a:t>
            </a:r>
            <a:endParaRPr lang="hr-HR" b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Spain</a:t>
            </a:r>
            <a:r>
              <a:rPr lang="hr-HR" b="1" dirty="0" smtClean="0"/>
              <a:t> - Malaga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err="1" smtClean="0"/>
              <a:t>Hungary</a:t>
            </a:r>
            <a:r>
              <a:rPr lang="hr-HR" b="1" dirty="0" smtClean="0"/>
              <a:t> - </a:t>
            </a:r>
            <a:r>
              <a:rPr lang="hr-HR" b="1" dirty="0" err="1" smtClean="0"/>
              <a:t>Budapest</a:t>
            </a:r>
            <a:endParaRPr lang="hr-HR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5292080" y="2564904"/>
            <a:ext cx="3384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duration: 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read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861048"/>
            <a:ext cx="4572000" cy="2184400"/>
          </a:xfrm>
          <a:prstGeom prst="rect">
            <a:avLst/>
          </a:prstGeom>
        </p:spPr>
      </p:pic>
      <p:pic>
        <p:nvPicPr>
          <p:cNvPr id="6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2470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r-HR" b="1" dirty="0" smtClean="0"/>
              <a:t>Mobility (journeys, travel)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328592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Latvia – Grobiņa , October 2016 </a:t>
            </a:r>
            <a:r>
              <a:rPr lang="hr-HR" sz="2200" b="1" dirty="0" smtClean="0"/>
              <a:t>(1233.35 km)</a:t>
            </a:r>
          </a:p>
          <a:p>
            <a:endParaRPr lang="hr-HR" sz="2200" b="1" dirty="0" smtClean="0"/>
          </a:p>
          <a:p>
            <a:r>
              <a:rPr lang="hr-HR" b="1" dirty="0" smtClean="0"/>
              <a:t>Spain – Malaga, February 2017 </a:t>
            </a:r>
            <a:r>
              <a:rPr lang="hr-HR" sz="2600" b="1" dirty="0" smtClean="0"/>
              <a:t>(</a:t>
            </a:r>
            <a:r>
              <a:rPr lang="hr-HR" sz="2600" b="1" dirty="0"/>
              <a:t>2159.81</a:t>
            </a:r>
            <a:r>
              <a:rPr lang="hr-HR" sz="2600" b="1" dirty="0" smtClean="0"/>
              <a:t> km)</a:t>
            </a:r>
          </a:p>
          <a:p>
            <a:endParaRPr lang="hr-HR" b="1" dirty="0" smtClean="0"/>
          </a:p>
          <a:p>
            <a:r>
              <a:rPr lang="hr-HR" b="1" dirty="0" smtClean="0"/>
              <a:t>Hungary – Budapest, May 2017</a:t>
            </a:r>
            <a:endParaRPr lang="hr-HR" dirty="0" smtClean="0"/>
          </a:p>
          <a:p>
            <a:endParaRPr lang="hr-HR" b="1" dirty="0" smtClean="0"/>
          </a:p>
          <a:p>
            <a:r>
              <a:rPr lang="en-GB" b="1" dirty="0" smtClean="0"/>
              <a:t>Croatia</a:t>
            </a:r>
            <a:r>
              <a:rPr lang="hr-HR" b="1" dirty="0" smtClean="0"/>
              <a:t> – </a:t>
            </a:r>
            <a:r>
              <a:rPr lang="en-GB" b="1" dirty="0" smtClean="0"/>
              <a:t>Osijek</a:t>
            </a:r>
            <a:r>
              <a:rPr lang="hr-HR" b="1" dirty="0" smtClean="0"/>
              <a:t>, November 2017</a:t>
            </a:r>
          </a:p>
          <a:p>
            <a:endParaRPr lang="hr-HR" b="1" dirty="0" smtClean="0"/>
          </a:p>
          <a:p>
            <a:r>
              <a:rPr lang="hr-HR" sz="2600" b="1" dirty="0" smtClean="0"/>
              <a:t>Portugal- Frazão, Paços de Ferreira </a:t>
            </a:r>
            <a:r>
              <a:rPr lang="hr-HR" b="1" dirty="0" smtClean="0"/>
              <a:t>– </a:t>
            </a:r>
            <a:r>
              <a:rPr lang="hr-HR" sz="3000" b="1" dirty="0" smtClean="0"/>
              <a:t>March 2018</a:t>
            </a:r>
          </a:p>
          <a:p>
            <a:endParaRPr lang="hr-HR" b="1" dirty="0" smtClean="0"/>
          </a:p>
          <a:p>
            <a:r>
              <a:rPr lang="hr-HR" b="1" dirty="0" smtClean="0"/>
              <a:t> Turkey – Ankara, June 2018</a:t>
            </a:r>
            <a:r>
              <a:rPr lang="hr-HR" sz="2600" b="1" dirty="0" smtClean="0"/>
              <a:t>  (1312.48 km)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portug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869160"/>
            <a:ext cx="97210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portugal g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797152"/>
            <a:ext cx="790895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hrvats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933056"/>
            <a:ext cx="971600" cy="4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 descr="hrvtaska gr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861048"/>
            <a:ext cx="362920" cy="480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španjols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132856"/>
            <a:ext cx="864096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španjolska gr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2132856"/>
            <a:ext cx="576064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latv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1340768"/>
            <a:ext cx="1073274" cy="536637"/>
          </a:xfrm>
          <a:prstGeom prst="rect">
            <a:avLst/>
          </a:prstGeom>
        </p:spPr>
      </p:pic>
      <p:pic>
        <p:nvPicPr>
          <p:cNvPr id="11" name="Slika 10" descr="latvia gr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6416" y="1268760"/>
            <a:ext cx="645192" cy="648072"/>
          </a:xfrm>
          <a:prstGeom prst="rect">
            <a:avLst/>
          </a:prstGeom>
        </p:spPr>
      </p:pic>
      <p:pic>
        <p:nvPicPr>
          <p:cNvPr id="12" name="Slika 11" descr="Madarsk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2996952"/>
            <a:ext cx="1073696" cy="536848"/>
          </a:xfrm>
          <a:prstGeom prst="rect">
            <a:avLst/>
          </a:prstGeom>
        </p:spPr>
      </p:pic>
      <p:pic>
        <p:nvPicPr>
          <p:cNvPr id="13" name="Slika 12" descr="mađarski gr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16416" y="2924944"/>
            <a:ext cx="399513" cy="720080"/>
          </a:xfrm>
          <a:prstGeom prst="rect">
            <a:avLst/>
          </a:prstGeom>
        </p:spPr>
      </p:pic>
      <p:pic>
        <p:nvPicPr>
          <p:cNvPr id="14" name="Slika 13" descr="tursk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5733256"/>
            <a:ext cx="1009343" cy="673224"/>
          </a:xfrm>
          <a:prstGeom prst="rect">
            <a:avLst/>
          </a:prstGeom>
        </p:spPr>
      </p:pic>
      <p:pic>
        <p:nvPicPr>
          <p:cNvPr id="15" name="Slika 14" descr="turska gr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44408" y="5877272"/>
            <a:ext cx="625897" cy="504056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5220072" y="5157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(2228.87 km)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5580112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(218.10 km)</a:t>
            </a:r>
            <a:endParaRPr lang="hr-HR" dirty="0"/>
          </a:p>
        </p:txBody>
      </p:sp>
      <p:pic>
        <p:nvPicPr>
          <p:cNvPr id="18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Project objective</a:t>
            </a:r>
            <a:endParaRPr lang="en-GB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professional development of teachers</a:t>
            </a:r>
          </a:p>
          <a:p>
            <a:r>
              <a:rPr lang="en-GB" b="1" dirty="0" smtClean="0"/>
              <a:t>presenting different cultures, get</a:t>
            </a:r>
            <a:r>
              <a:rPr lang="hr-HR" b="1" dirty="0" smtClean="0"/>
              <a:t>ting</a:t>
            </a:r>
            <a:r>
              <a:rPr lang="en-GB" b="1" dirty="0" smtClean="0"/>
              <a:t> to know and accepting others, discovering the greatness of diversity</a:t>
            </a:r>
          </a:p>
          <a:p>
            <a:r>
              <a:rPr lang="en-GB" b="1" dirty="0" smtClean="0"/>
              <a:t>reading is the key of learning and lasting success in life</a:t>
            </a:r>
          </a:p>
          <a:p>
            <a:r>
              <a:rPr lang="hr-HR" b="1" dirty="0" smtClean="0"/>
              <a:t>improve</a:t>
            </a:r>
            <a:r>
              <a:rPr lang="en-GB" b="1" dirty="0" smtClean="0"/>
              <a:t> the </a:t>
            </a:r>
            <a:r>
              <a:rPr lang="hr-HR" b="1" dirty="0" smtClean="0"/>
              <a:t>pupils</a:t>
            </a:r>
            <a:r>
              <a:rPr lang="en-GB" b="1" dirty="0" smtClean="0"/>
              <a:t>’ </a:t>
            </a:r>
            <a:r>
              <a:rPr lang="en-GB" b="1" dirty="0"/>
              <a:t>reading habits </a:t>
            </a:r>
            <a:endParaRPr lang="en-GB" b="1" dirty="0" smtClean="0"/>
          </a:p>
          <a:p>
            <a:r>
              <a:rPr lang="en-GB" b="1" dirty="0" smtClean="0"/>
              <a:t>develop reading habits </a:t>
            </a:r>
            <a:r>
              <a:rPr lang="hr-HR" b="1" dirty="0" smtClean="0"/>
              <a:t>among our </a:t>
            </a:r>
            <a:r>
              <a:rPr lang="hr-HR" b="1" dirty="0"/>
              <a:t>pupils and </a:t>
            </a:r>
            <a:r>
              <a:rPr lang="hr-HR" b="1" dirty="0" smtClean="0"/>
              <a:t>the pupils of the partner countries</a:t>
            </a:r>
          </a:p>
          <a:p>
            <a:r>
              <a:rPr lang="hr-HR" b="1" dirty="0" smtClean="0"/>
              <a:t>6 topics and subtopics – the activities are conducted between each mobility activity and are presented to each other</a:t>
            </a:r>
            <a:endParaRPr lang="hr-HR" b="1" dirty="0"/>
          </a:p>
        </p:txBody>
      </p:sp>
      <p:pic>
        <p:nvPicPr>
          <p:cNvPr id="4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First meeting, Latvia October 2016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d</a:t>
            </a:r>
            <a:r>
              <a:rPr lang="hr-HR" b="1" dirty="0" smtClean="0"/>
              <a:t>raw a big map of Europe on the school as a start of the project</a:t>
            </a:r>
            <a:endParaRPr lang="hr-HR" b="1" dirty="0"/>
          </a:p>
          <a:p>
            <a:r>
              <a:rPr lang="hr-HR" b="1" dirty="0"/>
              <a:t>i</a:t>
            </a:r>
            <a:r>
              <a:rPr lang="hr-HR" b="1" dirty="0" smtClean="0"/>
              <a:t>nform the </a:t>
            </a:r>
            <a:r>
              <a:rPr lang="hr-HR" b="1" dirty="0"/>
              <a:t>pupils and </a:t>
            </a:r>
            <a:r>
              <a:rPr lang="hr-HR" b="1" dirty="0" smtClean="0"/>
              <a:t>teachers of the school about the project</a:t>
            </a:r>
            <a:endParaRPr lang="hr-HR" b="1" dirty="0"/>
          </a:p>
          <a:p>
            <a:r>
              <a:rPr lang="hr-HR" b="1" dirty="0"/>
              <a:t>a</a:t>
            </a:r>
            <a:r>
              <a:rPr lang="hr-HR" b="1" dirty="0" smtClean="0"/>
              <a:t> web site, </a:t>
            </a:r>
            <a:r>
              <a:rPr lang="hr-HR" b="1" dirty="0"/>
              <a:t>facebook page and </a:t>
            </a:r>
            <a:r>
              <a:rPr lang="hr-HR" b="1" dirty="0" smtClean="0"/>
              <a:t> blog of the project will be created – following the pages, posting about the new events</a:t>
            </a:r>
          </a:p>
          <a:p>
            <a:r>
              <a:rPr lang="hr-HR" b="1" dirty="0" smtClean="0"/>
              <a:t>mutual presenting of the partner countries in order to get to know each other</a:t>
            </a:r>
          </a:p>
          <a:p>
            <a:r>
              <a:rPr lang="hr-HR" b="1" dirty="0"/>
              <a:t>a</a:t>
            </a:r>
            <a:r>
              <a:rPr lang="hr-HR" b="1" dirty="0" smtClean="0"/>
              <a:t> detailed agreement about the activity timeline of the project, duties and other</a:t>
            </a:r>
            <a:endParaRPr lang="hr-HR" b="1" dirty="0"/>
          </a:p>
          <a:p>
            <a:endParaRPr lang="hr-HR" dirty="0"/>
          </a:p>
        </p:txBody>
      </p:sp>
      <p:pic>
        <p:nvPicPr>
          <p:cNvPr id="4" name="Picture 2" descr="C:\Users\Melita\Desktop\logo mali e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90298" cy="648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874</Words>
  <Application>Microsoft Office PowerPoint</Application>
  <PresentationFormat>On-screen Show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“Read for Fun, Fun to Read”  2016-1-PT01-KA201-022788</vt:lpstr>
      <vt:lpstr>Mobility (journeys, travel)</vt:lpstr>
      <vt:lpstr>Project objective</vt:lpstr>
      <vt:lpstr>First meeting, Latvia October 2016</vt:lpstr>
      <vt:lpstr> “Tale Heroes” – Spain February 2017 </vt:lpstr>
      <vt:lpstr>“Art” – Hungary, May 2017 </vt:lpstr>
      <vt:lpstr>“Cook book” Croatia,  November 2017</vt:lpstr>
      <vt:lpstr>“Children’s book author and historical people” Portugal, March 2018</vt:lpstr>
      <vt:lpstr>“Reading with Parents” Turkey, June 2018</vt:lpstr>
      <vt:lpstr>Why participate?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Melita</dc:creator>
  <cp:lastModifiedBy>Korisnik</cp:lastModifiedBy>
  <cp:revision>65</cp:revision>
  <dcterms:created xsi:type="dcterms:W3CDTF">2016-09-21T04:20:06Z</dcterms:created>
  <dcterms:modified xsi:type="dcterms:W3CDTF">2016-10-11T07:05:54Z</dcterms:modified>
</cp:coreProperties>
</file>