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5" r:id="rId5"/>
    <p:sldId id="266" r:id="rId6"/>
    <p:sldId id="263" r:id="rId7"/>
    <p:sldId id="267" r:id="rId8"/>
    <p:sldId id="257" r:id="rId9"/>
    <p:sldId id="269" r:id="rId10"/>
    <p:sldId id="258" r:id="rId11"/>
    <p:sldId id="268" r:id="rId12"/>
    <p:sldId id="27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tile tx="0" ty="0" sx="100000" sy="100000" flip="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16B2-25F5-43B4-BDC5-1C00DE57EE3A}" type="datetimeFigureOut">
              <a:rPr lang="hr-HR" smtClean="0"/>
              <a:pPr/>
              <a:t>5.10.2016.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europska un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973767" cy="4969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Slika 1" descr="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0129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Slika 3" descr="natpis podcr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2362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Slika 2" descr="1434006659_ampeu-logo-h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04664"/>
            <a:ext cx="14430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34064" cy="562074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>“Tale </a:t>
            </a:r>
            <a:r>
              <a:rPr lang="hr-HR" sz="3600" b="1" dirty="0" err="1" smtClean="0"/>
              <a:t>Heroes</a:t>
            </a:r>
            <a:r>
              <a:rPr lang="hr-HR" sz="3600" b="1" dirty="0" smtClean="0"/>
              <a:t>” – Španjolska veljača 2017.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400600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/>
              <a:t>izrada vremenske </a:t>
            </a:r>
            <a:r>
              <a:rPr lang="hr-HR" b="1" dirty="0" smtClean="0"/>
              <a:t>kapsule s ciljevima (željama) u vezi projekta koja će se otvoriti na kraju projekta, njeno predstavljanje</a:t>
            </a:r>
          </a:p>
          <a:p>
            <a:r>
              <a:rPr lang="hr-HR" b="1" dirty="0" smtClean="0"/>
              <a:t>osmišljavanje slatkih kutija sa tradicionalnim slasticama koje će biti donesene i razmijenjene među zemljama partnerima</a:t>
            </a:r>
          </a:p>
          <a:p>
            <a:r>
              <a:rPr lang="hr-HR" b="1" dirty="0" smtClean="0"/>
              <a:t>istraživati o internacionalnim junacima priča drugih zemalja</a:t>
            </a:r>
          </a:p>
          <a:p>
            <a:r>
              <a:rPr lang="hr-HR" b="1" dirty="0" smtClean="0"/>
              <a:t>osmisliti vlastite priče o junacima (1 muški, 1 ženski) </a:t>
            </a:r>
          </a:p>
          <a:p>
            <a:r>
              <a:rPr lang="hr-HR" b="1" dirty="0" smtClean="0"/>
              <a:t>priče pisati na hrvatskom jeziku (3.r.)</a:t>
            </a:r>
          </a:p>
          <a:p>
            <a:r>
              <a:rPr lang="hr-HR" b="1" dirty="0" smtClean="0"/>
              <a:t>priče pisati na engleskom jeziku (4.r.)</a:t>
            </a:r>
          </a:p>
          <a:p>
            <a:r>
              <a:rPr lang="hr-HR" b="1" dirty="0" smtClean="0"/>
              <a:t>ilustriranje priča u raznim tehnikama (junake) (2.r.)</a:t>
            </a:r>
          </a:p>
          <a:p>
            <a:r>
              <a:rPr lang="hr-HR" b="1" dirty="0" smtClean="0"/>
              <a:t>izrada </a:t>
            </a:r>
            <a:r>
              <a:rPr lang="hr-HR" b="1" dirty="0" err="1" smtClean="0"/>
              <a:t>postera</a:t>
            </a:r>
            <a:r>
              <a:rPr lang="hr-HR" b="1" dirty="0" smtClean="0"/>
              <a:t>,velikih zastava, projektnih maskota (za fotografiranje), majica i </a:t>
            </a:r>
            <a:r>
              <a:rPr lang="hr-HR" b="1" dirty="0" err="1" smtClean="0"/>
              <a:t>sl</a:t>
            </a:r>
            <a:r>
              <a:rPr lang="hr-HR" b="1" dirty="0" smtClean="0"/>
              <a:t>.</a:t>
            </a:r>
          </a:p>
          <a:p>
            <a:r>
              <a:rPr lang="hr-HR" b="1" dirty="0" smtClean="0"/>
              <a:t>to sve prikazati  </a:t>
            </a:r>
          </a:p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 smtClean="0"/>
              <a:t>Posjet lokalnom kraju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Edukacija nastavnika </a:t>
            </a:r>
            <a:r>
              <a:rPr lang="hr-HR" b="1" dirty="0" smtClean="0"/>
              <a:t>- IKT tečaj pisanja priča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read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7"/>
            <a:ext cx="3024336" cy="166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31224" cy="1143000"/>
          </a:xfrm>
        </p:spPr>
        <p:txBody>
          <a:bodyPr/>
          <a:lstStyle/>
          <a:p>
            <a:r>
              <a:rPr lang="hr-HR" b="1" dirty="0"/>
              <a:t>“</a:t>
            </a:r>
            <a:r>
              <a:rPr lang="hr-HR" b="1" dirty="0" err="1"/>
              <a:t>Art</a:t>
            </a:r>
            <a:r>
              <a:rPr lang="hr-HR" b="1" dirty="0" smtClean="0"/>
              <a:t>” – Mađarska, svibanj 2017.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184576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učenici pišu priče o čitanju te ih potom </a:t>
            </a:r>
            <a:r>
              <a:rPr lang="hr-HR" b="1" dirty="0" smtClean="0"/>
              <a:t>dramatiziraju </a:t>
            </a:r>
            <a:endParaRPr lang="hr-HR" b="1" dirty="0"/>
          </a:p>
          <a:p>
            <a:r>
              <a:rPr lang="hr-HR" b="1" dirty="0" smtClean="0"/>
              <a:t>priprema </a:t>
            </a:r>
            <a:r>
              <a:rPr lang="hr-HR" b="1" dirty="0"/>
              <a:t>CD-a s </a:t>
            </a:r>
            <a:r>
              <a:rPr lang="hr-HR" b="1" dirty="0" smtClean="0"/>
              <a:t>dramatizacijama učenika</a:t>
            </a:r>
          </a:p>
          <a:p>
            <a:r>
              <a:rPr lang="hr-HR" b="1" dirty="0" smtClean="0"/>
              <a:t>priprema e-knjige </a:t>
            </a:r>
            <a:r>
              <a:rPr lang="hr-HR" b="1" dirty="0"/>
              <a:t>s </a:t>
            </a:r>
            <a:r>
              <a:rPr lang="hr-HR" b="1" dirty="0" smtClean="0"/>
              <a:t>pričama učenika</a:t>
            </a:r>
            <a:endParaRPr lang="hr-HR" b="1" dirty="0"/>
          </a:p>
          <a:p>
            <a:r>
              <a:rPr lang="hr-HR" b="1" dirty="0" smtClean="0"/>
              <a:t>odlazak </a:t>
            </a:r>
            <a:r>
              <a:rPr lang="hr-HR" b="1" dirty="0"/>
              <a:t>na dječju predstavu </a:t>
            </a:r>
          </a:p>
          <a:p>
            <a:r>
              <a:rPr lang="hr-HR" b="1" dirty="0" smtClean="0"/>
              <a:t>čitanje </a:t>
            </a:r>
            <a:r>
              <a:rPr lang="hr-HR" b="1" dirty="0"/>
              <a:t>knjiga korisnicima staračkog doma </a:t>
            </a:r>
          </a:p>
          <a:p>
            <a:r>
              <a:rPr lang="hr-HR" b="1" dirty="0" smtClean="0"/>
              <a:t>priprema </a:t>
            </a:r>
            <a:r>
              <a:rPr lang="hr-HR" b="1" dirty="0"/>
              <a:t>CD-a za slabovidne </a:t>
            </a:r>
            <a:r>
              <a:rPr lang="hr-HR" b="1" dirty="0" smtClean="0"/>
              <a:t>osobe (s pričama)</a:t>
            </a:r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posjet </a:t>
            </a:r>
            <a:r>
              <a:rPr lang="hr-HR" b="1" dirty="0"/>
              <a:t>lokalnom kraju</a:t>
            </a:r>
          </a:p>
          <a:p>
            <a:r>
              <a:rPr lang="hr-HR" b="1" dirty="0" smtClean="0"/>
              <a:t>međusobno predstavljanje CD-ova, e-knjiga i razmjena među zemljama partnerima  </a:t>
            </a:r>
            <a:endParaRPr lang="hr-HR" b="1" dirty="0"/>
          </a:p>
          <a:p>
            <a:r>
              <a:rPr lang="hr-HR" b="1" dirty="0" smtClean="0"/>
              <a:t>odlazak </a:t>
            </a:r>
            <a:r>
              <a:rPr lang="hr-HR" b="1" dirty="0"/>
              <a:t>na </a:t>
            </a:r>
            <a:r>
              <a:rPr lang="hr-HR" b="1" dirty="0" smtClean="0"/>
              <a:t>koncert u Mađarskoj </a:t>
            </a:r>
          </a:p>
          <a:p>
            <a:r>
              <a:rPr lang="hr-HR" b="1" dirty="0" smtClean="0"/>
              <a:t>petodnevna </a:t>
            </a:r>
            <a:r>
              <a:rPr lang="hr-HR" b="1" dirty="0" smtClean="0">
                <a:solidFill>
                  <a:srgbClr val="FF0000"/>
                </a:solidFill>
              </a:rPr>
              <a:t>edukacija </a:t>
            </a:r>
            <a:r>
              <a:rPr lang="hr-HR" b="1" dirty="0">
                <a:solidFill>
                  <a:srgbClr val="FF0000"/>
                </a:solidFill>
              </a:rPr>
              <a:t>nastavnika </a:t>
            </a:r>
            <a:r>
              <a:rPr lang="hr-HR" b="1" dirty="0"/>
              <a:t>o kreativnom pisanju i vještinama digitalnog </a:t>
            </a:r>
            <a:r>
              <a:rPr lang="hr-HR" b="1" dirty="0" smtClean="0"/>
              <a:t>dizajna </a:t>
            </a:r>
            <a:endParaRPr lang="hr-HR" b="1" dirty="0"/>
          </a:p>
          <a:p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“Cook </a:t>
            </a:r>
            <a:r>
              <a:rPr lang="hr-HR" b="1" dirty="0" err="1" smtClean="0"/>
              <a:t>book</a:t>
            </a:r>
            <a:r>
              <a:rPr lang="hr-HR" b="1" dirty="0" smtClean="0"/>
              <a:t>” Hrvatska, studeni 2017.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256584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pisanje članka o projektu</a:t>
            </a:r>
          </a:p>
          <a:p>
            <a:r>
              <a:rPr lang="hr-HR" b="1" dirty="0" smtClean="0"/>
              <a:t>provođenje ankete o projektu među učenicima (anketu osmišljava Turska)</a:t>
            </a:r>
          </a:p>
          <a:p>
            <a:r>
              <a:rPr lang="hr-HR" b="1" dirty="0" smtClean="0"/>
              <a:t>istraživanje o tradicionalnoj hrani drugih zemalja s učenicima </a:t>
            </a:r>
          </a:p>
          <a:p>
            <a:r>
              <a:rPr lang="hr-HR" b="1" dirty="0" smtClean="0"/>
              <a:t>spremanje jela s učenicima</a:t>
            </a:r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 smtClean="0"/>
              <a:t>posjet lokalnom kraju</a:t>
            </a:r>
          </a:p>
          <a:p>
            <a:r>
              <a:rPr lang="hr-HR" b="1" dirty="0" smtClean="0"/>
              <a:t>“festival hrane” urediti posebne kutke koji predstavljaju zemlje partnere putem njihove hrane, zastave, turističkih atrakcija i </a:t>
            </a:r>
            <a:r>
              <a:rPr lang="hr-HR" b="1" dirty="0" err="1" smtClean="0"/>
              <a:t>sl</a:t>
            </a:r>
            <a:r>
              <a:rPr lang="hr-HR" b="1" dirty="0" smtClean="0"/>
              <a:t>. </a:t>
            </a:r>
          </a:p>
          <a:p>
            <a:r>
              <a:rPr lang="hr-HR" b="1" dirty="0" smtClean="0"/>
              <a:t>prikaz hrane i promocija dana kulture putem slajdova ili videa</a:t>
            </a:r>
          </a:p>
          <a:p>
            <a:r>
              <a:rPr lang="hr-HR" b="1" dirty="0" smtClean="0"/>
              <a:t>rasprava o prvoj godini projekta, upravljanju budžetom</a:t>
            </a:r>
          </a:p>
          <a:p>
            <a:endParaRPr lang="hr-HR" dirty="0"/>
          </a:p>
        </p:txBody>
      </p:sp>
      <p:pic>
        <p:nvPicPr>
          <p:cNvPr id="5" name="Slika 4" descr="600x600-CL4L-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168352" cy="17417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“</a:t>
            </a:r>
            <a:r>
              <a:rPr lang="hr-HR" b="1" dirty="0" err="1" smtClean="0"/>
              <a:t>Children</a:t>
            </a:r>
            <a:r>
              <a:rPr lang="hr-HR" b="1" dirty="0" smtClean="0"/>
              <a:t>’s </a:t>
            </a:r>
            <a:r>
              <a:rPr lang="hr-HR" b="1" dirty="0" err="1"/>
              <a:t>book</a:t>
            </a:r>
            <a:r>
              <a:rPr lang="hr-HR" b="1" dirty="0"/>
              <a:t> </a:t>
            </a:r>
            <a:r>
              <a:rPr lang="hr-HR" b="1" dirty="0" err="1"/>
              <a:t>author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historical</a:t>
            </a:r>
            <a:r>
              <a:rPr lang="hr-HR" b="1" dirty="0"/>
              <a:t> </a:t>
            </a:r>
            <a:r>
              <a:rPr lang="hr-HR" b="1" dirty="0" err="1"/>
              <a:t>people</a:t>
            </a:r>
            <a:r>
              <a:rPr lang="hr-HR" b="1" dirty="0" smtClean="0"/>
              <a:t>” Portugal, ožujak 2018.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628800"/>
            <a:ext cx="8568952" cy="5040560"/>
          </a:xfrm>
        </p:spPr>
        <p:txBody>
          <a:bodyPr>
            <a:normAutofit fontScale="62500" lnSpcReduction="20000"/>
          </a:bodyPr>
          <a:lstStyle/>
          <a:p>
            <a:r>
              <a:rPr lang="hr-HR" b="1" dirty="0" smtClean="0"/>
              <a:t>susreti s piscima </a:t>
            </a:r>
            <a:r>
              <a:rPr lang="hr-HR" b="1" dirty="0"/>
              <a:t>dječjih </a:t>
            </a:r>
            <a:r>
              <a:rPr lang="hr-HR" b="1" dirty="0" smtClean="0"/>
              <a:t>knjiga, razgovori s njima, međusobno čitanje priča,  </a:t>
            </a:r>
            <a:r>
              <a:rPr lang="hr-HR" b="1" dirty="0" err="1" smtClean="0"/>
              <a:t>razmijena</a:t>
            </a:r>
            <a:r>
              <a:rPr lang="hr-HR" b="1" dirty="0" smtClean="0"/>
              <a:t> knjiga između pisaca i djece</a:t>
            </a:r>
            <a:endParaRPr lang="hr-HR" b="1" dirty="0"/>
          </a:p>
          <a:p>
            <a:r>
              <a:rPr lang="hr-HR" b="1" dirty="0" smtClean="0"/>
              <a:t>kupnja, igranje igara (</a:t>
            </a:r>
            <a:r>
              <a:rPr lang="hr-HR" b="1" dirty="0" err="1" smtClean="0"/>
              <a:t>scrabble</a:t>
            </a:r>
            <a:r>
              <a:rPr lang="hr-HR" b="1" dirty="0"/>
              <a:t>, </a:t>
            </a:r>
            <a:r>
              <a:rPr lang="hr-HR" b="1" dirty="0" err="1"/>
              <a:t>taboo</a:t>
            </a:r>
            <a:r>
              <a:rPr lang="hr-HR" b="1" dirty="0"/>
              <a:t>, </a:t>
            </a:r>
            <a:r>
              <a:rPr lang="hr-HR" b="1" dirty="0" err="1" smtClean="0"/>
              <a:t>upwords</a:t>
            </a:r>
            <a:r>
              <a:rPr lang="hr-HR" b="1" dirty="0" smtClean="0"/>
              <a:t>), održavanje turnira, nagrađivanje pobjednika s ciljem poboljšanja jezičnih vještina i rječnika učenika</a:t>
            </a:r>
            <a:endParaRPr lang="hr-HR" b="1" dirty="0"/>
          </a:p>
          <a:p>
            <a:r>
              <a:rPr lang="hr-HR" b="1" dirty="0" smtClean="0"/>
              <a:t>istraživanje </a:t>
            </a:r>
            <a:r>
              <a:rPr lang="hr-HR" b="1" dirty="0"/>
              <a:t>o poznatim povijesnim ličnostima koji su voljeli </a:t>
            </a:r>
            <a:r>
              <a:rPr lang="hr-HR" b="1" dirty="0" smtClean="0"/>
              <a:t>čitati, posjet </a:t>
            </a:r>
            <a:r>
              <a:rPr lang="hr-HR" b="1" dirty="0"/>
              <a:t>muzeju ili mjestu gdje su prikazane izreke, slike ili osobni predmeti </a:t>
            </a:r>
            <a:r>
              <a:rPr lang="hr-HR" b="1" dirty="0" smtClean="0"/>
              <a:t>tih osoba (domaći i iz zemalja partnera)</a:t>
            </a:r>
            <a:endParaRPr lang="hr-HR" b="1" dirty="0"/>
          </a:p>
          <a:p>
            <a:r>
              <a:rPr lang="hr-HR" b="1" dirty="0" smtClean="0"/>
              <a:t>izrada panoa, </a:t>
            </a:r>
            <a:r>
              <a:rPr lang="hr-HR" b="1" dirty="0" err="1" smtClean="0"/>
              <a:t>postera</a:t>
            </a:r>
            <a:r>
              <a:rPr lang="hr-HR" b="1" dirty="0" smtClean="0"/>
              <a:t> </a:t>
            </a:r>
            <a:r>
              <a:rPr lang="hr-HR" b="1" dirty="0"/>
              <a:t>na tu </a:t>
            </a:r>
            <a:r>
              <a:rPr lang="hr-HR" b="1" dirty="0" smtClean="0"/>
              <a:t>temu</a:t>
            </a:r>
          </a:p>
          <a:p>
            <a:r>
              <a:rPr lang="hr-HR" b="1" dirty="0" smtClean="0"/>
              <a:t> on line sastanci među zemljama partnerima</a:t>
            </a:r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 smtClean="0"/>
              <a:t>posjet </a:t>
            </a:r>
            <a:r>
              <a:rPr lang="hr-HR" b="1" dirty="0"/>
              <a:t>lokalnom kraju</a:t>
            </a:r>
          </a:p>
          <a:p>
            <a:r>
              <a:rPr lang="hr-HR" b="1" dirty="0" smtClean="0"/>
              <a:t>prikaz </a:t>
            </a:r>
            <a:r>
              <a:rPr lang="hr-HR" b="1" dirty="0"/>
              <a:t>učinjenog u protekla 3 </a:t>
            </a:r>
            <a:r>
              <a:rPr lang="hr-HR" b="1" dirty="0" smtClean="0"/>
              <a:t>mjeseca, 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Edukacija nastavnika </a:t>
            </a:r>
            <a:r>
              <a:rPr lang="hr-HR" b="1" dirty="0"/>
              <a:t>o usmenom i čitalačkom razumijevanju te motivaciji za </a:t>
            </a:r>
            <a:r>
              <a:rPr lang="hr-HR" b="1" dirty="0" smtClean="0"/>
              <a:t>čitanje</a:t>
            </a:r>
            <a:endParaRPr lang="hr-HR" b="1" dirty="0"/>
          </a:p>
          <a:p>
            <a:endParaRPr lang="hr-HR" dirty="0"/>
          </a:p>
        </p:txBody>
      </p:sp>
      <p:pic>
        <p:nvPicPr>
          <p:cNvPr id="4" name="Slika 3" descr="50e4fcc426b81e237dd404cd10fa2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/>
          </a:bodyPr>
          <a:lstStyle/>
          <a:p>
            <a:r>
              <a:rPr lang="hr-HR" sz="3600" b="1" dirty="0"/>
              <a:t>“</a:t>
            </a:r>
            <a:r>
              <a:rPr lang="hr-HR" sz="3600" b="1" dirty="0" err="1"/>
              <a:t>Reading</a:t>
            </a:r>
            <a:r>
              <a:rPr lang="hr-HR" sz="3600" b="1" dirty="0"/>
              <a:t> </a:t>
            </a:r>
            <a:r>
              <a:rPr lang="hr-HR" sz="3600" b="1" dirty="0" err="1"/>
              <a:t>with</a:t>
            </a:r>
            <a:r>
              <a:rPr lang="hr-HR" sz="3600" b="1" dirty="0"/>
              <a:t> </a:t>
            </a:r>
            <a:r>
              <a:rPr lang="hr-HR" sz="3600" b="1" dirty="0" err="1"/>
              <a:t>Parents</a:t>
            </a:r>
            <a:r>
              <a:rPr lang="hr-HR" sz="3600" b="1" dirty="0" smtClean="0"/>
              <a:t>” Turska, Lipanj 2018.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odabrati  </a:t>
            </a:r>
            <a:r>
              <a:rPr lang="hr-HR" b="1" dirty="0"/>
              <a:t>naslove knjiga koje će </a:t>
            </a:r>
            <a:r>
              <a:rPr lang="hr-HR" b="1" dirty="0" smtClean="0"/>
              <a:t>roditelji čitati </a:t>
            </a:r>
          </a:p>
          <a:p>
            <a:r>
              <a:rPr lang="hr-HR" b="1" dirty="0" smtClean="0"/>
              <a:t>dati karte Europe</a:t>
            </a:r>
            <a:endParaRPr lang="hr-HR" b="1" dirty="0"/>
          </a:p>
          <a:p>
            <a:r>
              <a:rPr lang="hr-HR" b="1" dirty="0" smtClean="0"/>
              <a:t>dostava </a:t>
            </a:r>
            <a:r>
              <a:rPr lang="hr-HR" b="1" dirty="0"/>
              <a:t>knjiga obiteljima (nakon što završe svaku knjigu, mogu </a:t>
            </a:r>
            <a:r>
              <a:rPr lang="hr-HR" b="1" dirty="0" smtClean="0"/>
              <a:t>obojiti </a:t>
            </a:r>
            <a:r>
              <a:rPr lang="hr-HR" b="1" dirty="0"/>
              <a:t>državu na karti Europe koja će im biti dana uz knjigu) </a:t>
            </a:r>
          </a:p>
          <a:p>
            <a:r>
              <a:rPr lang="hr-HR" b="1" dirty="0" smtClean="0"/>
              <a:t>napraviti </a:t>
            </a:r>
            <a:r>
              <a:rPr lang="hr-HR" b="1" dirty="0"/>
              <a:t>album slika majki kako čitaju s djecom   </a:t>
            </a:r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/>
          </a:p>
          <a:p>
            <a:r>
              <a:rPr lang="hr-HR" b="1" dirty="0" smtClean="0"/>
              <a:t>posjet </a:t>
            </a:r>
            <a:r>
              <a:rPr lang="hr-HR" b="1" dirty="0"/>
              <a:t>lokalnom </a:t>
            </a:r>
            <a:r>
              <a:rPr lang="hr-HR" b="1" dirty="0" smtClean="0"/>
              <a:t>kraju</a:t>
            </a:r>
          </a:p>
          <a:p>
            <a:r>
              <a:rPr lang="hr-HR" b="1" dirty="0" smtClean="0"/>
              <a:t>izrada </a:t>
            </a:r>
            <a:r>
              <a:rPr lang="hr-HR" b="1" dirty="0" err="1" smtClean="0"/>
              <a:t>straničnika</a:t>
            </a:r>
            <a:endParaRPr lang="hr-HR" b="1" dirty="0"/>
          </a:p>
          <a:p>
            <a:r>
              <a:rPr lang="hr-HR" b="1" dirty="0" smtClean="0"/>
              <a:t>prikaz </a:t>
            </a:r>
            <a:r>
              <a:rPr lang="hr-HR" b="1" dirty="0"/>
              <a:t>aktivnosti s roditeljima </a:t>
            </a:r>
            <a:r>
              <a:rPr lang="hr-HR" b="1" dirty="0" smtClean="0"/>
              <a:t> (albumi sa fotografijama)</a:t>
            </a:r>
            <a:endParaRPr lang="hr-HR" b="1" dirty="0"/>
          </a:p>
          <a:p>
            <a:r>
              <a:rPr lang="hr-HR" b="1" dirty="0" smtClean="0"/>
              <a:t>izrada velikog panoa kao pregled događanja tijekom cijelog projekta</a:t>
            </a:r>
          </a:p>
          <a:p>
            <a:r>
              <a:rPr lang="hr-HR" b="1" dirty="0" smtClean="0"/>
              <a:t>opća evaluacija projekta i zaključci</a:t>
            </a:r>
            <a:endParaRPr lang="hr-HR" b="1" dirty="0"/>
          </a:p>
          <a:p>
            <a:r>
              <a:rPr lang="hr-HR" b="1" dirty="0" smtClean="0"/>
              <a:t>zabava </a:t>
            </a:r>
            <a:r>
              <a:rPr lang="hr-HR" b="1" dirty="0"/>
              <a:t>u sklopu zatvaranja projekta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n-MOM-AND-KID-READING-BOOKS-large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24943"/>
            <a:ext cx="4176464" cy="1743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b="1" smtClean="0"/>
              <a:t>Zašto </a:t>
            </a:r>
            <a:r>
              <a:rPr lang="hr-HR" b="1" dirty="0" smtClean="0"/>
              <a:t>se uključiti?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Mobilnosti samo za učitelje</a:t>
            </a:r>
          </a:p>
          <a:p>
            <a:r>
              <a:rPr lang="hr-HR" b="1" dirty="0" smtClean="0"/>
              <a:t>Svaka mobilnosti 3 učitelja (koordinator + 2 učitelja – 10 učitelja)</a:t>
            </a:r>
          </a:p>
          <a:p>
            <a:r>
              <a:rPr lang="hr-HR" b="1" dirty="0" smtClean="0"/>
              <a:t>Plaćen put, smještaj, dnevnice</a:t>
            </a:r>
          </a:p>
          <a:p>
            <a:r>
              <a:rPr lang="hr-HR" b="1" dirty="0" smtClean="0"/>
              <a:t>Plaćena službena zamjena</a:t>
            </a:r>
          </a:p>
          <a:p>
            <a:r>
              <a:rPr lang="hr-HR" b="1" dirty="0" smtClean="0"/>
              <a:t>tri </a:t>
            </a:r>
            <a:r>
              <a:rPr lang="hr-HR" b="1" dirty="0" err="1" smtClean="0"/>
              <a:t>petododnevne</a:t>
            </a:r>
            <a:r>
              <a:rPr lang="hr-HR" b="1" dirty="0" smtClean="0"/>
              <a:t> edukacije</a:t>
            </a:r>
          </a:p>
          <a:p>
            <a:pPr marL="720000"/>
            <a:r>
              <a:rPr lang="hr-HR" b="1" dirty="0" smtClean="0"/>
              <a:t>IKT tečaj pisanja priča</a:t>
            </a:r>
          </a:p>
          <a:p>
            <a:pPr marL="720000"/>
            <a:r>
              <a:rPr lang="hr-HR" b="1" dirty="0" smtClean="0"/>
              <a:t>kreativno pisanje i vještine digitalnog dizajna</a:t>
            </a:r>
          </a:p>
          <a:p>
            <a:pPr marL="720000"/>
            <a:r>
              <a:rPr lang="hr-HR" b="1" dirty="0" smtClean="0"/>
              <a:t>usmeno i čitalačko razumijevanje te motivacija za čitanje</a:t>
            </a:r>
          </a:p>
          <a:p>
            <a:r>
              <a:rPr lang="hr-HR" b="1" dirty="0" smtClean="0"/>
              <a:t>sudjelovanje u projektnim aktivnostima</a:t>
            </a:r>
          </a:p>
          <a:p>
            <a:r>
              <a:rPr lang="hr-HR" b="1" dirty="0" smtClean="0"/>
              <a:t>putno osiguranje se plaća iz sredstava projekta</a:t>
            </a:r>
          </a:p>
          <a:p>
            <a:r>
              <a:rPr lang="hr-HR" b="1" dirty="0" smtClean="0"/>
              <a:t>Izvaditi europsku zdravstvenu iskaznicu</a:t>
            </a:r>
          </a:p>
          <a:p>
            <a:r>
              <a:rPr lang="hr-HR" b="1" dirty="0" smtClean="0"/>
              <a:t>Putne isprave (osobna, putovnica) ne </a:t>
            </a:r>
            <a:r>
              <a:rPr lang="hr-HR" b="1" dirty="0" err="1" smtClean="0"/>
              <a:t>istiću</a:t>
            </a:r>
            <a:r>
              <a:rPr lang="hr-HR" b="1" dirty="0" smtClean="0"/>
              <a:t> za 6 </a:t>
            </a:r>
            <a:r>
              <a:rPr lang="hr-HR" b="1" dirty="0" err="1" smtClean="0"/>
              <a:t>mj</a:t>
            </a:r>
            <a:r>
              <a:rPr lang="hr-HR" b="1" dirty="0" smtClean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tock-vector-european-union-country-flags-member-states-eu-315868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36704" cy="622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0" descr="erasmus+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7272808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british conc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373216"/>
            <a:ext cx="3024336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Slika 1" descr="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35214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Slika 3" descr="natpis podcrt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628800"/>
            <a:ext cx="4176464" cy="9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2" descr="1434006659_ampeu-logo-h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32656"/>
            <a:ext cx="2448272" cy="95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1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3677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“</a:t>
            </a:r>
            <a:r>
              <a:rPr lang="hr-HR" b="1" dirty="0" err="1" smtClean="0"/>
              <a:t>Read</a:t>
            </a:r>
            <a:r>
              <a:rPr lang="hr-HR" b="1" dirty="0" smtClean="0"/>
              <a:t> for </a:t>
            </a:r>
            <a:r>
              <a:rPr lang="hr-HR" b="1" dirty="0" err="1" smtClean="0"/>
              <a:t>Fun</a:t>
            </a:r>
            <a:r>
              <a:rPr lang="hr-HR" b="1" dirty="0" smtClean="0"/>
              <a:t>, </a:t>
            </a:r>
            <a:r>
              <a:rPr lang="hr-HR" b="1" dirty="0" err="1" smtClean="0"/>
              <a:t>Fun</a:t>
            </a:r>
            <a:r>
              <a:rPr lang="hr-HR" b="1" dirty="0" smtClean="0"/>
              <a:t> to </a:t>
            </a:r>
            <a:r>
              <a:rPr lang="hr-HR" b="1" dirty="0" err="1" smtClean="0"/>
              <a:t>Read</a:t>
            </a:r>
            <a:r>
              <a:rPr lang="hr-HR" b="1" dirty="0" smtClean="0"/>
              <a:t>”</a:t>
            </a:r>
            <a:r>
              <a:rPr lang="hr-HR" b="1" dirty="0"/>
              <a:t>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200" b="1" dirty="0" smtClean="0"/>
              <a:t>2016-1-PT01-KA201-022788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Latvia</a:t>
            </a:r>
            <a:r>
              <a:rPr lang="hr-HR" b="1" dirty="0" smtClean="0"/>
              <a:t> </a:t>
            </a:r>
            <a:r>
              <a:rPr lang="hr-HR" b="1" dirty="0" smtClean="0"/>
              <a:t>– </a:t>
            </a:r>
            <a:r>
              <a:rPr lang="hr-HR" b="1" dirty="0" err="1" smtClean="0"/>
              <a:t>Grobiņa</a:t>
            </a:r>
            <a:r>
              <a:rPr lang="hr-HR" b="1" dirty="0" smtClean="0"/>
              <a:t> </a:t>
            </a:r>
            <a:endParaRPr lang="hr-HR" b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Portugal- </a:t>
            </a:r>
            <a:r>
              <a:rPr lang="hr-HR" b="1" dirty="0" err="1" smtClean="0"/>
              <a:t>Frazão</a:t>
            </a:r>
            <a:r>
              <a:rPr lang="hr-HR" b="1" dirty="0" smtClean="0"/>
              <a:t>, </a:t>
            </a:r>
            <a:r>
              <a:rPr lang="hr-HR" b="1" dirty="0" err="1" smtClean="0"/>
              <a:t>Paços</a:t>
            </a:r>
            <a:r>
              <a:rPr lang="hr-HR" b="1" dirty="0" smtClean="0"/>
              <a:t> de </a:t>
            </a:r>
            <a:r>
              <a:rPr lang="hr-HR" b="1" dirty="0" err="1" smtClean="0"/>
              <a:t>Ferreira</a:t>
            </a:r>
            <a:r>
              <a:rPr lang="hr-HR" b="1" dirty="0" smtClean="0"/>
              <a:t> - </a:t>
            </a:r>
            <a:r>
              <a:rPr lang="hr-HR" sz="2800" b="1" dirty="0" smtClean="0"/>
              <a:t>koordinator 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Turkey</a:t>
            </a:r>
            <a:r>
              <a:rPr lang="hr-HR" b="1" dirty="0" smtClean="0"/>
              <a:t> – Ankara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Croatia</a:t>
            </a:r>
            <a:r>
              <a:rPr lang="hr-HR" b="1" dirty="0" smtClean="0"/>
              <a:t> – </a:t>
            </a:r>
            <a:r>
              <a:rPr lang="en-GB" b="1" dirty="0" smtClean="0"/>
              <a:t>Osijek</a:t>
            </a:r>
            <a:endParaRPr lang="hr-HR" b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Spain</a:t>
            </a:r>
            <a:r>
              <a:rPr lang="hr-HR" b="1" dirty="0" smtClean="0"/>
              <a:t> - Malaga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Hungary</a:t>
            </a:r>
            <a:r>
              <a:rPr lang="hr-HR" b="1" dirty="0" smtClean="0"/>
              <a:t> - </a:t>
            </a:r>
            <a:r>
              <a:rPr lang="hr-HR" b="1" dirty="0" err="1" smtClean="0"/>
              <a:t>Budapest</a:t>
            </a:r>
            <a:endParaRPr lang="hr-HR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5292080" y="2564904"/>
            <a:ext cx="3384376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Trajanje projekta: 24 mjeseca</a:t>
            </a:r>
          </a:p>
        </p:txBody>
      </p:sp>
      <p:pic>
        <p:nvPicPr>
          <p:cNvPr id="5" name="Slika 4" descr="read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861048"/>
            <a:ext cx="45720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r-HR" b="1" dirty="0" err="1" smtClean="0"/>
              <a:t>Mobility</a:t>
            </a:r>
            <a:r>
              <a:rPr lang="hr-HR" b="1" dirty="0" smtClean="0"/>
              <a:t> (mobilnost, putovanja)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328592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err="1" smtClean="0"/>
              <a:t>Latvia</a:t>
            </a:r>
            <a:r>
              <a:rPr lang="hr-HR" b="1" dirty="0" smtClean="0"/>
              <a:t> – </a:t>
            </a:r>
            <a:r>
              <a:rPr lang="hr-HR" b="1" dirty="0" err="1" smtClean="0"/>
              <a:t>Grobiņa</a:t>
            </a:r>
            <a:r>
              <a:rPr lang="hr-HR" b="1" dirty="0" smtClean="0"/>
              <a:t> , listopad 2016. </a:t>
            </a:r>
            <a:r>
              <a:rPr lang="hr-HR" sz="2200" b="1" dirty="0" smtClean="0"/>
              <a:t>(1233.35 km)</a:t>
            </a:r>
          </a:p>
          <a:p>
            <a:endParaRPr lang="hr-HR" sz="2200" b="1" dirty="0" smtClean="0"/>
          </a:p>
          <a:p>
            <a:r>
              <a:rPr lang="hr-HR" b="1" dirty="0" err="1" smtClean="0"/>
              <a:t>Spain</a:t>
            </a:r>
            <a:r>
              <a:rPr lang="hr-HR" b="1" dirty="0" smtClean="0"/>
              <a:t> – Malaga, veljača 2017. </a:t>
            </a:r>
            <a:r>
              <a:rPr lang="hr-HR" sz="2600" b="1" dirty="0" smtClean="0"/>
              <a:t>(</a:t>
            </a:r>
            <a:r>
              <a:rPr lang="hr-HR" sz="2600" b="1" dirty="0"/>
              <a:t>2159.81</a:t>
            </a:r>
            <a:r>
              <a:rPr lang="hr-HR" sz="2600" b="1" dirty="0" smtClean="0"/>
              <a:t> km)</a:t>
            </a:r>
          </a:p>
          <a:p>
            <a:endParaRPr lang="hr-HR" b="1" dirty="0" smtClean="0"/>
          </a:p>
          <a:p>
            <a:r>
              <a:rPr lang="hr-HR" b="1" dirty="0" err="1" smtClean="0"/>
              <a:t>Hungary</a:t>
            </a:r>
            <a:r>
              <a:rPr lang="hr-HR" b="1" dirty="0" smtClean="0"/>
              <a:t> – </a:t>
            </a:r>
            <a:r>
              <a:rPr lang="hr-HR" b="1" dirty="0" err="1" smtClean="0"/>
              <a:t>Budapest</a:t>
            </a:r>
            <a:r>
              <a:rPr lang="hr-HR" b="1" dirty="0" smtClean="0"/>
              <a:t>, svibanj 2017.</a:t>
            </a:r>
            <a:endParaRPr lang="hr-HR" dirty="0" smtClean="0"/>
          </a:p>
          <a:p>
            <a:endParaRPr lang="hr-HR" b="1" dirty="0" smtClean="0"/>
          </a:p>
          <a:p>
            <a:r>
              <a:rPr lang="en-GB" b="1" dirty="0" smtClean="0"/>
              <a:t>Croatia</a:t>
            </a:r>
            <a:r>
              <a:rPr lang="hr-HR" b="1" dirty="0" smtClean="0"/>
              <a:t> – </a:t>
            </a:r>
            <a:r>
              <a:rPr lang="en-GB" b="1" dirty="0" smtClean="0"/>
              <a:t>Osijek</a:t>
            </a:r>
            <a:r>
              <a:rPr lang="hr-HR" b="1" dirty="0" smtClean="0"/>
              <a:t>, studeni 2017.</a:t>
            </a:r>
          </a:p>
          <a:p>
            <a:endParaRPr lang="hr-HR" b="1" dirty="0" smtClean="0"/>
          </a:p>
          <a:p>
            <a:r>
              <a:rPr lang="hr-HR" sz="2600" b="1" dirty="0" smtClean="0"/>
              <a:t>Portugal- </a:t>
            </a:r>
            <a:r>
              <a:rPr lang="hr-HR" sz="2600" b="1" dirty="0" err="1" smtClean="0"/>
              <a:t>Frazão</a:t>
            </a:r>
            <a:r>
              <a:rPr lang="hr-HR" sz="2600" b="1" dirty="0" smtClean="0"/>
              <a:t>, </a:t>
            </a:r>
            <a:r>
              <a:rPr lang="hr-HR" sz="2600" b="1" dirty="0" err="1" smtClean="0"/>
              <a:t>Paços</a:t>
            </a:r>
            <a:r>
              <a:rPr lang="hr-HR" sz="2600" b="1" dirty="0" smtClean="0"/>
              <a:t> de </a:t>
            </a:r>
            <a:r>
              <a:rPr lang="hr-HR" sz="2600" b="1" dirty="0" err="1" smtClean="0"/>
              <a:t>Ferreira</a:t>
            </a:r>
            <a:r>
              <a:rPr lang="hr-HR" sz="2600" b="1" dirty="0" smtClean="0"/>
              <a:t> </a:t>
            </a:r>
            <a:r>
              <a:rPr lang="hr-HR" b="1" dirty="0" smtClean="0"/>
              <a:t>– </a:t>
            </a:r>
            <a:r>
              <a:rPr lang="hr-HR" sz="3000" b="1" dirty="0" smtClean="0"/>
              <a:t>ožujak 2018.</a:t>
            </a:r>
          </a:p>
          <a:p>
            <a:endParaRPr lang="hr-HR" b="1" dirty="0" smtClean="0"/>
          </a:p>
          <a:p>
            <a:r>
              <a:rPr lang="hr-HR" b="1" dirty="0" smtClean="0"/>
              <a:t> </a:t>
            </a:r>
            <a:r>
              <a:rPr lang="hr-HR" b="1" dirty="0" err="1" smtClean="0"/>
              <a:t>Turkey</a:t>
            </a:r>
            <a:r>
              <a:rPr lang="hr-HR" b="1" dirty="0" smtClean="0"/>
              <a:t> – Ankara, lipanj 2018</a:t>
            </a:r>
            <a:r>
              <a:rPr lang="hr-HR" sz="2600" b="1" dirty="0" smtClean="0"/>
              <a:t>.  (1312.48 km)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portug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869160"/>
            <a:ext cx="97210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portugal g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797152"/>
            <a:ext cx="790895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hrvats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933056"/>
            <a:ext cx="971600" cy="4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hrvtaska gr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861048"/>
            <a:ext cx="362920" cy="480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španjols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132856"/>
            <a:ext cx="864096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španjolska gr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2132856"/>
            <a:ext cx="576064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latv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1340768"/>
            <a:ext cx="1073274" cy="536637"/>
          </a:xfrm>
          <a:prstGeom prst="rect">
            <a:avLst/>
          </a:prstGeom>
        </p:spPr>
      </p:pic>
      <p:pic>
        <p:nvPicPr>
          <p:cNvPr id="11" name="Slika 10" descr="latvia gr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6416" y="1268760"/>
            <a:ext cx="645192" cy="648072"/>
          </a:xfrm>
          <a:prstGeom prst="rect">
            <a:avLst/>
          </a:prstGeom>
        </p:spPr>
      </p:pic>
      <p:pic>
        <p:nvPicPr>
          <p:cNvPr id="12" name="Slika 11" descr="Madarsk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2996952"/>
            <a:ext cx="1073696" cy="536848"/>
          </a:xfrm>
          <a:prstGeom prst="rect">
            <a:avLst/>
          </a:prstGeom>
        </p:spPr>
      </p:pic>
      <p:pic>
        <p:nvPicPr>
          <p:cNvPr id="13" name="Slika 12" descr="mađarski gr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16416" y="2924944"/>
            <a:ext cx="399513" cy="720080"/>
          </a:xfrm>
          <a:prstGeom prst="rect">
            <a:avLst/>
          </a:prstGeom>
        </p:spPr>
      </p:pic>
      <p:pic>
        <p:nvPicPr>
          <p:cNvPr id="14" name="Slika 13" descr="tursk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5733256"/>
            <a:ext cx="1009343" cy="673224"/>
          </a:xfrm>
          <a:prstGeom prst="rect">
            <a:avLst/>
          </a:prstGeom>
        </p:spPr>
      </p:pic>
      <p:pic>
        <p:nvPicPr>
          <p:cNvPr id="15" name="Slika 14" descr="turska gr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44408" y="5877272"/>
            <a:ext cx="625897" cy="504056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5220072" y="5157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(2228.87 km)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5580112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(218.10 km)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Cilj projekta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 smtClean="0"/>
              <a:t>stručno usavršavanje nastavnika </a:t>
            </a:r>
          </a:p>
          <a:p>
            <a:r>
              <a:rPr lang="hr-HR" b="1" dirty="0" smtClean="0"/>
              <a:t>predstavljanje različitih kultura, upoznavanje, prihvaćanje drugih, otkrivanje bogatstva različitosti</a:t>
            </a:r>
          </a:p>
          <a:p>
            <a:r>
              <a:rPr lang="hr-HR" b="1" dirty="0" smtClean="0"/>
              <a:t>čitanje je ključ učenja i dugoročnog uspjeha u životu </a:t>
            </a:r>
          </a:p>
          <a:p>
            <a:r>
              <a:rPr lang="hr-HR" b="1" dirty="0" smtClean="0"/>
              <a:t>podignuti </a:t>
            </a:r>
            <a:r>
              <a:rPr lang="hr-HR" b="1" dirty="0"/>
              <a:t>kulturu </a:t>
            </a:r>
            <a:r>
              <a:rPr lang="hr-HR" b="1" dirty="0" smtClean="0"/>
              <a:t>čitanja kod učenika</a:t>
            </a:r>
          </a:p>
          <a:p>
            <a:r>
              <a:rPr lang="hr-HR" b="1" dirty="0" smtClean="0"/>
              <a:t>razviti čitalačke navike kod naših učenika i učenika zemalja partnera </a:t>
            </a:r>
          </a:p>
          <a:p>
            <a:r>
              <a:rPr lang="hr-HR" b="1" dirty="0" smtClean="0"/>
              <a:t>6 tema i podtema – aktivnosti se provode između mobilnosti i međusobno predstavljaju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Prvi sastanak, Latvija listopad 2016.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 smtClean="0"/>
              <a:t>nacrtati </a:t>
            </a:r>
            <a:r>
              <a:rPr lang="hr-HR" b="1" dirty="0"/>
              <a:t>veliku kartu Europe na zidu škole kao početak projekta</a:t>
            </a:r>
          </a:p>
          <a:p>
            <a:r>
              <a:rPr lang="hr-HR" b="1" dirty="0" smtClean="0"/>
              <a:t>obavijestiti  učenike i učitelje škole o projektu </a:t>
            </a:r>
            <a:endParaRPr lang="hr-HR" b="1" dirty="0"/>
          </a:p>
          <a:p>
            <a:r>
              <a:rPr lang="hr-HR" b="1" dirty="0" smtClean="0"/>
              <a:t>otvoriti će se internetska i </a:t>
            </a:r>
            <a:r>
              <a:rPr lang="hr-HR" b="1" dirty="0" err="1" smtClean="0"/>
              <a:t>Fb</a:t>
            </a:r>
            <a:r>
              <a:rPr lang="hr-HR" b="1" dirty="0" smtClean="0"/>
              <a:t> stranica, </a:t>
            </a:r>
            <a:r>
              <a:rPr lang="hr-HR" b="1" dirty="0" err="1" smtClean="0"/>
              <a:t>blog</a:t>
            </a:r>
            <a:r>
              <a:rPr lang="hr-HR" b="1" dirty="0" smtClean="0"/>
              <a:t> projekta - praćenje stranica, objavljivanje svojih priloga</a:t>
            </a:r>
          </a:p>
          <a:p>
            <a:r>
              <a:rPr lang="hr-HR" b="1" dirty="0" smtClean="0"/>
              <a:t>međusobno predstavljanje zemalja partnera i upoznavanje</a:t>
            </a:r>
          </a:p>
          <a:p>
            <a:r>
              <a:rPr lang="hr-HR" b="1" dirty="0" smtClean="0"/>
              <a:t>detaljan dogovor oko rasporeda aktivnosti u projektu, zaduženja i </a:t>
            </a:r>
            <a:r>
              <a:rPr lang="hr-HR" b="1" dirty="0" err="1" smtClean="0"/>
              <a:t>dr</a:t>
            </a:r>
            <a:r>
              <a:rPr lang="hr-HR" b="1" dirty="0" smtClean="0"/>
              <a:t>.</a:t>
            </a:r>
            <a:endParaRPr lang="hr-HR" b="1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772</Words>
  <Application>Microsoft Office PowerPoint</Application>
  <PresentationFormat>Prikaz na zaslonu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Slajd 1</vt:lpstr>
      <vt:lpstr>Slajd 2</vt:lpstr>
      <vt:lpstr>Slajd 3</vt:lpstr>
      <vt:lpstr>Slajd 4</vt:lpstr>
      <vt:lpstr>Slajd 5</vt:lpstr>
      <vt:lpstr>“Read for Fun, Fun to Read”  2016-1-PT01-KA201-022788</vt:lpstr>
      <vt:lpstr>Mobility (mobilnost, putovanja)</vt:lpstr>
      <vt:lpstr>Cilj projekta</vt:lpstr>
      <vt:lpstr>Prvi sastanak, Latvija listopad 2016.</vt:lpstr>
      <vt:lpstr> “Tale Heroes” – Španjolska veljača 2017. </vt:lpstr>
      <vt:lpstr>“Art” – Mađarska, svibanj 2017. </vt:lpstr>
      <vt:lpstr>“Cook book” Hrvatska, studeni 2017. </vt:lpstr>
      <vt:lpstr>“Children’s book author and historical people” Portugal, ožujak 2018.</vt:lpstr>
      <vt:lpstr>“Reading with Parents” Turska, Lipanj 2018.</vt:lpstr>
      <vt:lpstr>Zašto se uključiti?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Melita</dc:creator>
  <cp:lastModifiedBy>Melita</cp:lastModifiedBy>
  <cp:revision>30</cp:revision>
  <dcterms:created xsi:type="dcterms:W3CDTF">2016-09-21T04:20:06Z</dcterms:created>
  <dcterms:modified xsi:type="dcterms:W3CDTF">2016-10-05T05:01:22Z</dcterms:modified>
</cp:coreProperties>
</file>