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36" r:id="rId3"/>
    <p:sldId id="315" r:id="rId4"/>
    <p:sldId id="335" r:id="rId5"/>
    <p:sldId id="317" r:id="rId6"/>
    <p:sldId id="330" r:id="rId7"/>
    <p:sldId id="331" r:id="rId8"/>
    <p:sldId id="332" r:id="rId9"/>
    <p:sldId id="341" r:id="rId10"/>
    <p:sldId id="344" r:id="rId11"/>
    <p:sldId id="342" r:id="rId12"/>
    <p:sldId id="343" r:id="rId13"/>
    <p:sldId id="311" r:id="rId14"/>
    <p:sldId id="318" r:id="rId15"/>
    <p:sldId id="319" r:id="rId16"/>
    <p:sldId id="320" r:id="rId17"/>
    <p:sldId id="329" r:id="rId18"/>
    <p:sldId id="285" r:id="rId19"/>
    <p:sldId id="257" r:id="rId20"/>
    <p:sldId id="321" r:id="rId21"/>
    <p:sldId id="328" r:id="rId22"/>
    <p:sldId id="323" r:id="rId23"/>
    <p:sldId id="324" r:id="rId24"/>
    <p:sldId id="325" r:id="rId25"/>
    <p:sldId id="327" r:id="rId26"/>
    <p:sldId id="337" r:id="rId27"/>
    <p:sldId id="267" r:id="rId28"/>
    <p:sldId id="322" r:id="rId29"/>
    <p:sldId id="326" r:id="rId30"/>
    <p:sldId id="288" r:id="rId31"/>
    <p:sldId id="278" r:id="rId32"/>
    <p:sldId id="281" r:id="rId33"/>
    <p:sldId id="282" r:id="rId34"/>
    <p:sldId id="345" r:id="rId35"/>
    <p:sldId id="346" r:id="rId3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4B62-3DA3-44AD-A175-4A28FEAA7D1E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346D-44E5-40C4-AABA-70FAC580F3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876A-AC25-4967-86E9-03EB26F82C6B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B1DD-51B2-4348-92B3-26DD18FBFC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AD8E-62EB-46AE-9B08-3351098FD20D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10A-5740-4C1A-B1BB-CFB38BBFAB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97E5-219C-4696-AFEC-5F3E797DEE25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433A-C3D0-4DBD-B16B-ACF566C326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D251-0AFE-4FD8-9041-AD39419F1210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0B70-E561-47BF-98BB-44B28732FE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2F87-DF1F-4273-BF02-D73DCAB57FCB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9267-734A-4C59-A809-17B0B0A7F9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E80C-15F5-48D5-8FC1-7693F2FA1622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94FE-959D-4908-90FE-FE968F7AE3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32E2-4CDB-436C-A82B-D92EDBC6CC93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473D-20C1-434A-B7C6-4BEB10ABB7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B45D-5D88-4A79-BB76-F462CC67816E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61C3-01E1-4CA7-A92A-151855A247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1B7F-629F-408E-950E-BF4E7EC0377D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BB37-2017-4943-AB45-70B8BC48B5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5AE1-F9EF-4B56-9F99-39434B01E3EC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434B-6297-4DD4-9854-8EF08C3F75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D27FC-F755-49AF-B49B-E3597C7BA4D6}" type="datetimeFigureOut">
              <a:rPr lang="hr-HR"/>
              <a:pPr>
                <a:defRPr/>
              </a:pPr>
              <a:t>16.9.2019.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268C3-DEC4-43BC-98FA-A6D05D6643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Elementary+School/@49.1134887,19.0340721,591m/data=!3m1!1e3!4m12!1m6!3m5!1s0x471455381ab9435d:0xea74a1282d2bb1b1!2sElementary+School!8m2!3d49.1134852!4d19.0362608!3m4!1s0x471455381ab9435d:0xea74a1282d2bb1b1!8m2!3d49.1134852!4d19.0362608" TargetMode="External"/><Relationship Id="rId2" Type="http://schemas.openxmlformats.org/officeDocument/2006/relationships/hyperlink" Target="https://zsturany.edupag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zsturany.edupage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Scoala+Gimnaziala+Nr.+3+Suceava/@47.645372,26.2477202,17z/data=!4m5!3m4!1s0x4734fc2ee2bea84f:0xa4dd449850cb406f!8m2!3d47.645372!4d26.2499089" TargetMode="External"/><Relationship Id="rId2" Type="http://schemas.openxmlformats.org/officeDocument/2006/relationships/hyperlink" Target="http://www.scoala3sv.r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scoala3sv.ro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vetii-kardjali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svetii-kardjali.org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azza+Gustavo+Adolfo,+01100+Viterbo+VT,+Italija/@42.4272531,12.1068574,17z/data=!3m1!4b1!4m5!3m4!1s0x132f2cf0f814d443:0x6add2a5035eca7f3!8m2!3d42.4272531!4d12.1090461" TargetMode="External"/><Relationship Id="rId2" Type="http://schemas.openxmlformats.org/officeDocument/2006/relationships/hyperlink" Target="http://www.icegidi.gov.i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icegidi.gov.it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maps/place/Osnovna+%C5%A1kola+Vi%C5%A1njevac/@45.5653842,18.6099674,17z/data=!3m1!4b1!4m2!3m1!1s0x475ce0d153642a03:0xa3f546cf78d945cc?hl=hr" TargetMode="External"/><Relationship Id="rId2" Type="http://schemas.openxmlformats.org/officeDocument/2006/relationships/hyperlink" Target="http://os-visnjevac.skole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os-visnjevac.skole.h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obilnost.hr/hr/sadrzaj/programi/obrazovanje-i-osposobljavanje/opce-obrazovanje/erasmus-opce-obrazovanje/suradnja-medu-skolam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0" y="1555884"/>
            <a:ext cx="2591999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702682" y="3410555"/>
            <a:ext cx="80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future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Olympics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8" y="250664"/>
            <a:ext cx="2327004" cy="6646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16" y="316282"/>
            <a:ext cx="2611635" cy="6400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7" y="1483580"/>
            <a:ext cx="2067264" cy="1378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7323"/>
            <a:ext cx="1910431" cy="1273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93096"/>
            <a:ext cx="2160241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23" y="4229959"/>
            <a:ext cx="2132585" cy="1422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8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/>
          <a:lstStyle/>
          <a:p>
            <a:r>
              <a:rPr lang="hr-HR" b="1" dirty="0" smtClean="0"/>
              <a:t>Učitelji</a:t>
            </a:r>
          </a:p>
          <a:p>
            <a:r>
              <a:rPr lang="hr-HR" b="1" dirty="0" smtClean="0"/>
              <a:t>proučavanje didaktike </a:t>
            </a:r>
            <a:r>
              <a:rPr lang="hr-HR" b="1" dirty="0"/>
              <a:t>i metodike </a:t>
            </a:r>
            <a:r>
              <a:rPr lang="hr-HR" b="1" dirty="0" smtClean="0"/>
              <a:t>nastave TZK, </a:t>
            </a:r>
            <a:r>
              <a:rPr lang="hr-HR" b="1" dirty="0"/>
              <a:t>razmjena </a:t>
            </a:r>
            <a:r>
              <a:rPr lang="hr-HR" b="1" dirty="0" smtClean="0"/>
              <a:t>iskustava između zemalja partnera</a:t>
            </a:r>
          </a:p>
          <a:p>
            <a:endParaRPr lang="hr-HR" b="1" dirty="0"/>
          </a:p>
          <a:p>
            <a:r>
              <a:rPr lang="hr-HR" b="1" dirty="0"/>
              <a:t>poštovati </a:t>
            </a:r>
            <a:r>
              <a:rPr lang="hr-HR" b="1" dirty="0" smtClean="0"/>
              <a:t>multikulturalnost, </a:t>
            </a:r>
            <a:r>
              <a:rPr lang="hr-HR" b="1" dirty="0"/>
              <a:t>razlike, specifičnosti partnerskih zemalja u području sporta, gastronomije, </a:t>
            </a:r>
            <a:r>
              <a:rPr lang="hr-HR" b="1" dirty="0" smtClean="0"/>
              <a:t>kulture, povijesti, religije </a:t>
            </a:r>
            <a:r>
              <a:rPr lang="hr-HR" b="1" dirty="0"/>
              <a:t>i dr.</a:t>
            </a:r>
          </a:p>
          <a:p>
            <a:r>
              <a:rPr lang="hr-HR" b="1" dirty="0"/>
              <a:t>učenje stranih jezika, poboljšanje svakodnevne komunikacije na engleskom jeziku, posebno atletske terminologije na svih 5 </a:t>
            </a:r>
            <a:r>
              <a:rPr lang="hr-HR" b="1" dirty="0" smtClean="0"/>
              <a:t>jezika</a:t>
            </a:r>
            <a:endParaRPr lang="hr-H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r-HR" b="1" dirty="0" smtClean="0"/>
              <a:t>Načini rada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9712" y="836712"/>
            <a:ext cx="8363272" cy="5184576"/>
          </a:xfrm>
        </p:spPr>
        <p:txBody>
          <a:bodyPr/>
          <a:lstStyle/>
          <a:p>
            <a:r>
              <a:rPr lang="hr-HR" b="1" dirty="0" smtClean="0"/>
              <a:t>Virtualno natjecanje</a:t>
            </a:r>
          </a:p>
          <a:p>
            <a:r>
              <a:rPr lang="hr-HR" b="1" dirty="0" smtClean="0"/>
              <a:t>Ulazna mjerenja</a:t>
            </a:r>
          </a:p>
          <a:p>
            <a:r>
              <a:rPr lang="hr-HR" b="1" dirty="0" smtClean="0"/>
              <a:t>Dva mjeseca vježbanja</a:t>
            </a:r>
          </a:p>
          <a:p>
            <a:r>
              <a:rPr lang="hr-HR" b="1" dirty="0" smtClean="0"/>
              <a:t>Konačna mjerenja</a:t>
            </a:r>
          </a:p>
          <a:p>
            <a:r>
              <a:rPr lang="hr-HR" b="1" dirty="0" smtClean="0"/>
              <a:t>Osobni napredak (diploma, medalja)</a:t>
            </a:r>
          </a:p>
          <a:p>
            <a:r>
              <a:rPr lang="hr-HR" b="1" dirty="0" smtClean="0"/>
              <a:t>Izrada rječnika s terminologijom atletskih disciplina na engl. i 5 jezika partnera projekta</a:t>
            </a:r>
          </a:p>
          <a:p>
            <a:r>
              <a:rPr lang="hr-HR" b="1" dirty="0" smtClean="0"/>
              <a:t>Snimanje videa – metodički video</a:t>
            </a:r>
          </a:p>
          <a:p>
            <a:r>
              <a:rPr lang="hr-HR" b="1" dirty="0" smtClean="0"/>
              <a:t>Zdrav način života (prehrana i ponašanje)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b="1" dirty="0" smtClean="0"/>
              <a:t>Kampovi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txBody>
          <a:bodyPr/>
          <a:lstStyle/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Bugarska Camp 1</a:t>
            </a:r>
            <a:r>
              <a:rPr lang="hr-HR" b="1" dirty="0" smtClean="0"/>
              <a:t> – trčanje na duge staze i hodanje</a:t>
            </a:r>
          </a:p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Camp 2</a:t>
            </a:r>
            <a:r>
              <a:rPr lang="hr-HR" b="1" dirty="0" smtClean="0"/>
              <a:t> – troskuki skok iz mjesta, sprint 4x10 m </a:t>
            </a:r>
          </a:p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Slovačka </a:t>
            </a:r>
            <a:r>
              <a:rPr lang="hr-H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hr-HR" b="1" dirty="0" smtClean="0"/>
              <a:t> – bacanje </a:t>
            </a:r>
            <a:r>
              <a:rPr lang="hr-HR" b="1" dirty="0" err="1" smtClean="0"/>
              <a:t>medicinke</a:t>
            </a:r>
            <a:r>
              <a:rPr lang="hr-HR" b="1" dirty="0" smtClean="0"/>
              <a:t> i </a:t>
            </a:r>
            <a:r>
              <a:rPr lang="hr-HR" b="1" dirty="0" err="1" smtClean="0"/>
              <a:t>vortexa</a:t>
            </a:r>
            <a:endParaRPr lang="hr-HR" b="1" dirty="0" smtClean="0"/>
          </a:p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Rumunjska </a:t>
            </a:r>
            <a:r>
              <a:rPr lang="hr-H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hr-HR" b="1" dirty="0" smtClean="0"/>
              <a:t> – košarkaški driblinzi između čunjeva 30 m, žongliranje lopte 30 m</a:t>
            </a:r>
          </a:p>
          <a:p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 </a:t>
            </a:r>
            <a:r>
              <a:rPr lang="hr-H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hr-HR" b="1" dirty="0" smtClean="0"/>
              <a:t> – mini olimpijada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93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958"/>
          </a:xfrm>
        </p:spPr>
        <p:txBody>
          <a:bodyPr/>
          <a:lstStyle/>
          <a:p>
            <a:r>
              <a:rPr lang="hr-HR" b="1" dirty="0" smtClean="0"/>
              <a:t>Putovanja/Mobilnosti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6854" y="1022748"/>
            <a:ext cx="8784976" cy="574630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Bugarska (Kardzhali),  studeni 2019.  </a:t>
            </a:r>
            <a:r>
              <a:rPr lang="hr-HR" sz="2200" b="1" dirty="0" smtClean="0"/>
              <a:t> (900 km)</a:t>
            </a:r>
          </a:p>
          <a:p>
            <a:r>
              <a:rPr lang="hr-HR" sz="2200" b="1" dirty="0" smtClean="0"/>
              <a:t>(2 učitelja 6 učenika 5 dana)</a:t>
            </a:r>
          </a:p>
          <a:p>
            <a:endParaRPr lang="hr-HR" sz="2200" b="1" dirty="0" smtClean="0"/>
          </a:p>
          <a:p>
            <a:r>
              <a:rPr lang="hr-HR" b="1" dirty="0" smtClean="0"/>
              <a:t>Hrvatska </a:t>
            </a:r>
            <a:r>
              <a:rPr lang="hr-HR" b="1" dirty="0"/>
              <a:t>(Osijek)  </a:t>
            </a:r>
            <a:r>
              <a:rPr lang="hr-HR" b="1" dirty="0" smtClean="0"/>
              <a:t>travanj 2020.</a:t>
            </a:r>
          </a:p>
          <a:p>
            <a:pPr marL="0" indent="0">
              <a:buNone/>
            </a:pPr>
            <a:r>
              <a:rPr lang="hr-HR" sz="2600" b="1" dirty="0"/>
              <a:t> </a:t>
            </a:r>
            <a:r>
              <a:rPr lang="hr-HR" sz="2600" b="1" dirty="0" smtClean="0"/>
              <a:t>      </a:t>
            </a:r>
            <a:r>
              <a:rPr lang="hr-HR" sz="2800" b="1" dirty="0" smtClean="0"/>
              <a:t>(dolazi 8 </a:t>
            </a:r>
            <a:r>
              <a:rPr lang="hr-HR" sz="2800" b="1" dirty="0"/>
              <a:t>učitelja </a:t>
            </a:r>
            <a:r>
              <a:rPr lang="hr-HR" sz="2800" b="1" dirty="0" smtClean="0"/>
              <a:t>24 </a:t>
            </a:r>
            <a:r>
              <a:rPr lang="hr-HR" sz="2800" b="1" dirty="0"/>
              <a:t>učenika 5 dana)</a:t>
            </a:r>
          </a:p>
          <a:p>
            <a:pPr marL="0" indent="0">
              <a:buNone/>
            </a:pPr>
            <a:r>
              <a:rPr lang="hr-HR" sz="2600" b="1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hr-HR" sz="2200" b="1" dirty="0" smtClean="0"/>
              <a:t>       </a:t>
            </a:r>
          </a:p>
          <a:p>
            <a:r>
              <a:rPr lang="hr-HR" b="1" dirty="0" smtClean="0"/>
              <a:t>Slovačka (Turany), listopad 2020. </a:t>
            </a:r>
            <a:r>
              <a:rPr lang="hr-HR" sz="2600" b="1" dirty="0" smtClean="0"/>
              <a:t> (500 km)</a:t>
            </a:r>
            <a:endParaRPr lang="hr-HR" sz="2600" dirty="0" smtClean="0"/>
          </a:p>
          <a:p>
            <a:pPr marL="0" indent="0">
              <a:buNone/>
            </a:pPr>
            <a:r>
              <a:rPr lang="hr-HR" sz="2200" b="1" dirty="0" smtClean="0"/>
              <a:t>       </a:t>
            </a:r>
            <a:r>
              <a:rPr lang="hr-HR" sz="2200" b="1" dirty="0"/>
              <a:t>(2 učitelja </a:t>
            </a:r>
            <a:r>
              <a:rPr lang="hr-HR" sz="2200" b="1" dirty="0" smtClean="0"/>
              <a:t>6 </a:t>
            </a:r>
            <a:r>
              <a:rPr lang="hr-HR" sz="2200" b="1" dirty="0"/>
              <a:t>učenika 5 dana)</a:t>
            </a:r>
            <a:endParaRPr lang="hr-HR" sz="2200" b="1" dirty="0" smtClean="0"/>
          </a:p>
          <a:p>
            <a:endParaRPr lang="hr-HR" b="1" dirty="0" smtClean="0"/>
          </a:p>
          <a:p>
            <a:r>
              <a:rPr lang="hr-HR" b="1" dirty="0" smtClean="0"/>
              <a:t>Rumunjska </a:t>
            </a:r>
            <a:r>
              <a:rPr lang="hr-HR" b="1" dirty="0"/>
              <a:t>(</a:t>
            </a:r>
            <a:r>
              <a:rPr lang="hr-HR" b="1" dirty="0" smtClean="0"/>
              <a:t>Suceava), veljača 2021. </a:t>
            </a:r>
            <a:r>
              <a:rPr lang="hr-HR" sz="2600" b="1" dirty="0" smtClean="0"/>
              <a:t>(1 000 km)</a:t>
            </a:r>
          </a:p>
          <a:p>
            <a:pPr marL="0" indent="0">
              <a:buNone/>
            </a:pPr>
            <a:r>
              <a:rPr lang="hr-HR" sz="2200" b="1" dirty="0" smtClean="0"/>
              <a:t>        (</a:t>
            </a:r>
            <a:r>
              <a:rPr lang="hr-HR" sz="2200" b="1" dirty="0"/>
              <a:t>2 učitelja </a:t>
            </a:r>
            <a:r>
              <a:rPr lang="hr-HR" sz="2200" b="1" dirty="0" smtClean="0"/>
              <a:t>6 </a:t>
            </a:r>
            <a:r>
              <a:rPr lang="hr-HR" sz="2200" b="1" dirty="0"/>
              <a:t>učenika 5 dana)</a:t>
            </a:r>
          </a:p>
          <a:p>
            <a:endParaRPr lang="hr-HR" b="1" dirty="0" smtClean="0"/>
          </a:p>
          <a:p>
            <a:r>
              <a:rPr lang="hr-HR" sz="3500" b="1" dirty="0" smtClean="0"/>
              <a:t>Italija (</a:t>
            </a:r>
            <a:r>
              <a:rPr lang="hr-HR" sz="3600" b="1" dirty="0" smtClean="0"/>
              <a:t>Viterbo</a:t>
            </a:r>
            <a:r>
              <a:rPr lang="hr-HR" sz="3500" b="1" dirty="0" smtClean="0"/>
              <a:t>)  svibanj 2021. </a:t>
            </a:r>
            <a:r>
              <a:rPr lang="hr-HR" sz="2400" b="1" dirty="0" smtClean="0"/>
              <a:t>(</a:t>
            </a:r>
            <a:r>
              <a:rPr lang="hr-HR" sz="2400" b="1" dirty="0"/>
              <a:t>1 000 km</a:t>
            </a:r>
            <a:r>
              <a:rPr lang="hr-HR" sz="2400" b="1" dirty="0" smtClean="0"/>
              <a:t>)</a:t>
            </a:r>
          </a:p>
          <a:p>
            <a:pPr marL="0" indent="0">
              <a:buNone/>
            </a:pPr>
            <a:r>
              <a:rPr lang="hr-HR" sz="2600" b="1" dirty="0" smtClean="0"/>
              <a:t>      </a:t>
            </a:r>
            <a:r>
              <a:rPr lang="hr-HR" sz="2200" b="1" dirty="0" smtClean="0"/>
              <a:t>(2 </a:t>
            </a:r>
            <a:r>
              <a:rPr lang="hr-HR" sz="2200" b="1" dirty="0"/>
              <a:t>učitelja </a:t>
            </a:r>
            <a:r>
              <a:rPr lang="hr-HR" sz="2200" b="1" dirty="0" smtClean="0"/>
              <a:t>12 učenika </a:t>
            </a:r>
            <a:r>
              <a:rPr lang="hr-HR" sz="2200" b="1" dirty="0"/>
              <a:t>5 dana)</a:t>
            </a:r>
          </a:p>
          <a:p>
            <a:endParaRPr lang="hr-HR" b="1" dirty="0" smtClean="0"/>
          </a:p>
          <a:p>
            <a:endParaRPr lang="hr-HR" sz="2600" b="1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7940" y="2153539"/>
            <a:ext cx="1358252" cy="67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972" y="2113545"/>
            <a:ext cx="514100" cy="6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53" y="1041179"/>
            <a:ext cx="1174364" cy="704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82" y="962847"/>
            <a:ext cx="954323" cy="8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94" y="3251194"/>
            <a:ext cx="1190364" cy="793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78" y="3252257"/>
            <a:ext cx="608091" cy="760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38" y="4402279"/>
            <a:ext cx="1053310" cy="70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78" y="4362631"/>
            <a:ext cx="608706" cy="881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09" y="5478884"/>
            <a:ext cx="1124411" cy="749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5448441"/>
            <a:ext cx="712991" cy="80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Slovačka – država partner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4525962"/>
          </a:xfrm>
        </p:spPr>
        <p:txBody>
          <a:bodyPr/>
          <a:lstStyle/>
          <a:p>
            <a:pPr eaLnBrk="1" hangingPunct="1"/>
            <a:r>
              <a:rPr lang="hr-HR" b="1" dirty="0" smtClean="0"/>
              <a:t>glavni grad: Bratislava</a:t>
            </a:r>
          </a:p>
          <a:p>
            <a:pPr eaLnBrk="1" hangingPunct="1"/>
            <a:r>
              <a:rPr lang="hr-HR" b="1" dirty="0" smtClean="0"/>
              <a:t>Stanovništvo: </a:t>
            </a:r>
            <a:r>
              <a:rPr lang="hr-HR" b="1" dirty="0"/>
              <a:t>5.397.036 </a:t>
            </a:r>
            <a:r>
              <a:rPr lang="hr-HR" b="1" dirty="0" smtClean="0"/>
              <a:t>(103. po veličini)</a:t>
            </a:r>
          </a:p>
          <a:p>
            <a:pPr eaLnBrk="1" hangingPunct="1"/>
            <a:r>
              <a:rPr lang="hr-HR" b="1" dirty="0" smtClean="0"/>
              <a:t>površina: </a:t>
            </a:r>
            <a:r>
              <a:rPr lang="hr-HR" b="1" dirty="0"/>
              <a:t>49.035</a:t>
            </a:r>
            <a:r>
              <a:rPr lang="hr-HR" b="1" dirty="0" smtClean="0"/>
              <a:t>km</a:t>
            </a:r>
            <a:r>
              <a:rPr lang="hr-HR" b="1" baseline="30000" dirty="0" smtClean="0"/>
              <a:t>2</a:t>
            </a:r>
            <a:r>
              <a:rPr lang="hr-HR" b="1" dirty="0" smtClean="0"/>
              <a:t> (131. po veličini)</a:t>
            </a:r>
          </a:p>
          <a:p>
            <a:pPr eaLnBrk="1" hangingPunct="1"/>
            <a:r>
              <a:rPr lang="hr-HR" b="1" dirty="0" smtClean="0"/>
              <a:t>Valuta: euro</a:t>
            </a:r>
          </a:p>
          <a:p>
            <a:pPr eaLnBrk="1" hangingPunct="1"/>
            <a:r>
              <a:rPr lang="hr-HR" b="1" dirty="0" smtClean="0"/>
              <a:t>Internetski nastavak  .</a:t>
            </a:r>
            <a:r>
              <a:rPr lang="hr-HR" b="1" dirty="0" err="1" smtClean="0"/>
              <a:t>sk</a:t>
            </a:r>
            <a:r>
              <a:rPr lang="hr-HR" b="1" dirty="0" smtClean="0"/>
              <a:t> </a:t>
            </a:r>
          </a:p>
          <a:p>
            <a:pPr eaLnBrk="1" hangingPunct="1"/>
            <a:r>
              <a:rPr lang="hr-HR" b="1" dirty="0" smtClean="0"/>
              <a:t>Službeni jezik: slovački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18188" y="1417638"/>
            <a:ext cx="27718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Koordinatori projekta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88" y="2411413"/>
            <a:ext cx="1426964" cy="178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77542"/>
            <a:ext cx="2880320" cy="1921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Slovačka – </a:t>
            </a:r>
            <a:r>
              <a:rPr lang="hr-HR" b="1" dirty="0"/>
              <a:t>Turany</a:t>
            </a:r>
            <a:endParaRPr lang="hr-HR" b="1" dirty="0" smtClean="0"/>
          </a:p>
        </p:txBody>
      </p:sp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Zakladna </a:t>
            </a:r>
            <a:r>
              <a:rPr lang="hr-HR" dirty="0" err="1" smtClean="0">
                <a:hlinkClick r:id="rId2"/>
              </a:rPr>
              <a:t>skola</a:t>
            </a:r>
            <a:r>
              <a:rPr lang="hr-HR" dirty="0" smtClean="0">
                <a:hlinkClick r:id="rId2"/>
              </a:rPr>
              <a:t> - Základná škola</a:t>
            </a:r>
            <a:endParaRPr lang="hr-HR" dirty="0" smtClean="0"/>
          </a:p>
          <a:p>
            <a:r>
              <a:rPr lang="hr-HR" dirty="0">
                <a:hlinkClick r:id="rId3"/>
              </a:rPr>
              <a:t>Komenského </a:t>
            </a:r>
            <a:r>
              <a:rPr lang="hr-HR" dirty="0" smtClean="0">
                <a:hlinkClick r:id="rId3"/>
              </a:rPr>
              <a:t>10, Turany, </a:t>
            </a:r>
            <a:r>
              <a:rPr lang="hr-HR" dirty="0" err="1" smtClean="0">
                <a:hlinkClick r:id="rId3"/>
              </a:rPr>
              <a:t>Slovakia</a:t>
            </a:r>
            <a:endParaRPr lang="hr-HR" dirty="0" smtClean="0"/>
          </a:p>
          <a:p>
            <a:r>
              <a:rPr lang="hr-HR" b="1" dirty="0" smtClean="0"/>
              <a:t>Koordinator: </a:t>
            </a:r>
            <a:r>
              <a:rPr lang="hr-HR" b="1" dirty="0" err="1"/>
              <a:t>Tatiana</a:t>
            </a:r>
            <a:r>
              <a:rPr lang="hr-HR" b="1" dirty="0" smtClean="0"/>
              <a:t> </a:t>
            </a:r>
            <a:r>
              <a:rPr lang="hr-HR" b="1" dirty="0" err="1"/>
              <a:t>Otrubová</a:t>
            </a:r>
            <a:r>
              <a:rPr lang="hr-HR" b="1" dirty="0"/>
              <a:t> </a:t>
            </a:r>
            <a:endParaRPr lang="hr-HR" b="1" dirty="0" smtClean="0"/>
          </a:p>
          <a:p>
            <a:r>
              <a:rPr lang="hr-HR" b="1" dirty="0" smtClean="0"/>
              <a:t>Uzrast učenika: 7-16 godina</a:t>
            </a:r>
          </a:p>
          <a:p>
            <a:pPr eaLnBrk="1" hangingPunct="1"/>
            <a:r>
              <a:rPr lang="hr-HR" b="1" dirty="0" smtClean="0"/>
              <a:t>290 učenika, 24 učitelja</a:t>
            </a:r>
          </a:p>
        </p:txBody>
      </p:sp>
    </p:spTree>
    <p:extLst>
      <p:ext uri="{BB962C8B-B14F-4D97-AF65-F5344CB8AC3E}">
        <p14:creationId xmlns:p14="http://schemas.microsoft.com/office/powerpoint/2010/main" val="19588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975097" y="404664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2"/>
              </a:rPr>
              <a:t>Zakladna </a:t>
            </a:r>
            <a:r>
              <a:rPr lang="hr-HR" sz="2800" dirty="0" err="1">
                <a:hlinkClick r:id="rId2"/>
              </a:rPr>
              <a:t>skola</a:t>
            </a:r>
            <a:r>
              <a:rPr lang="hr-HR" sz="2800" dirty="0">
                <a:hlinkClick r:id="rId2"/>
              </a:rPr>
              <a:t> - Základná škola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68952" cy="56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Turany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4,271</a:t>
            </a:r>
            <a:r>
              <a:rPr lang="hr-HR" b="1" dirty="0" smtClean="0"/>
              <a:t> stanovnika</a:t>
            </a:r>
          </a:p>
          <a:p>
            <a:r>
              <a:rPr lang="hr-HR" b="1" dirty="0" smtClean="0"/>
              <a:t>Regija </a:t>
            </a:r>
            <a:r>
              <a:rPr lang="hr-HR" b="1" dirty="0" err="1" smtClean="0"/>
              <a:t>Žilina</a:t>
            </a:r>
            <a:endParaRPr lang="hr-HR" b="1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34406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RUMUNJSKA – država partner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152"/>
          </a:xfrm>
        </p:spPr>
        <p:txBody>
          <a:bodyPr/>
          <a:lstStyle/>
          <a:p>
            <a:pPr eaLnBrk="1" hangingPunct="1"/>
            <a:r>
              <a:rPr lang="hr-HR" b="1" dirty="0" smtClean="0"/>
              <a:t>glavni grad: Bukurešt</a:t>
            </a:r>
          </a:p>
          <a:p>
            <a:pPr eaLnBrk="1" hangingPunct="1"/>
            <a:r>
              <a:rPr lang="hr-HR" b="1" dirty="0" smtClean="0"/>
              <a:t>Stanovništvo: </a:t>
            </a:r>
            <a:r>
              <a:rPr lang="hr-HR" b="1" dirty="0"/>
              <a:t>22.271.839 </a:t>
            </a:r>
            <a:r>
              <a:rPr lang="hr-HR" b="1" dirty="0" smtClean="0"/>
              <a:t>(50. po veličini)</a:t>
            </a:r>
          </a:p>
          <a:p>
            <a:pPr eaLnBrk="1" hangingPunct="1"/>
            <a:r>
              <a:rPr lang="hr-HR" b="1" dirty="0" smtClean="0"/>
              <a:t>površina: 238.391 km</a:t>
            </a:r>
            <a:r>
              <a:rPr lang="hr-HR" b="1" baseline="30000" dirty="0" smtClean="0"/>
              <a:t>2</a:t>
            </a:r>
            <a:r>
              <a:rPr lang="hr-HR" b="1" dirty="0" smtClean="0"/>
              <a:t> (78. po veličini)</a:t>
            </a:r>
          </a:p>
          <a:p>
            <a:pPr eaLnBrk="1" hangingPunct="1"/>
            <a:r>
              <a:rPr lang="hr-HR" b="1" dirty="0" smtClean="0"/>
              <a:t>Valuta: rumunjski </a:t>
            </a:r>
            <a:r>
              <a:rPr lang="hr-HR" b="1" dirty="0" err="1" smtClean="0"/>
              <a:t>leu</a:t>
            </a:r>
            <a:endParaRPr lang="hr-HR" b="1" dirty="0" smtClean="0"/>
          </a:p>
          <a:p>
            <a:pPr eaLnBrk="1" hangingPunct="1"/>
            <a:r>
              <a:rPr lang="hr-HR" b="1" dirty="0" smtClean="0"/>
              <a:t>Internetski nastavak  .</a:t>
            </a:r>
            <a:r>
              <a:rPr lang="hr-HR" b="1" dirty="0" err="1" smtClean="0"/>
              <a:t>ro</a:t>
            </a:r>
            <a:r>
              <a:rPr lang="hr-HR" b="1" dirty="0" smtClean="0"/>
              <a:t> </a:t>
            </a:r>
          </a:p>
          <a:p>
            <a:pPr eaLnBrk="1" hangingPunct="1"/>
            <a:r>
              <a:rPr lang="hr-HR" b="1" dirty="0" smtClean="0"/>
              <a:t>Službeni jezik: rumunjski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64190"/>
            <a:ext cx="2952328" cy="1969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33965"/>
            <a:ext cx="1224743" cy="177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Rumunjska - Suceava 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Scoala </a:t>
            </a:r>
            <a:r>
              <a:rPr lang="hr-HR" dirty="0" err="1">
                <a:hlinkClick r:id="rId2"/>
              </a:rPr>
              <a:t>Gimnaziala</a:t>
            </a:r>
            <a:r>
              <a:rPr lang="hr-HR" dirty="0">
                <a:hlinkClick r:id="rId2"/>
              </a:rPr>
              <a:t> nr.3 </a:t>
            </a:r>
            <a:r>
              <a:rPr lang="hr-HR" dirty="0" smtClean="0">
                <a:hlinkClick r:id="rId2"/>
              </a:rPr>
              <a:t>Suceava</a:t>
            </a:r>
            <a:endParaRPr lang="hr-HR" dirty="0" smtClean="0"/>
          </a:p>
          <a:p>
            <a:pPr marL="0" indent="0">
              <a:buNone/>
            </a:pPr>
            <a:r>
              <a:rPr lang="hr-HR" dirty="0" err="1">
                <a:hlinkClick r:id="rId3"/>
              </a:rPr>
              <a:t>Marasesti</a:t>
            </a:r>
            <a:r>
              <a:rPr lang="hr-HR" dirty="0">
                <a:hlinkClick r:id="rId3"/>
              </a:rPr>
              <a:t> </a:t>
            </a:r>
            <a:r>
              <a:rPr lang="hr-HR" dirty="0" smtClean="0">
                <a:hlinkClick r:id="rId3"/>
              </a:rPr>
              <a:t>38, Suceava, </a:t>
            </a:r>
            <a:r>
              <a:rPr lang="hr-HR" dirty="0" err="1" smtClean="0">
                <a:hlinkClick r:id="rId3"/>
              </a:rPr>
              <a:t>Romania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Koordinator: </a:t>
            </a:r>
            <a:r>
              <a:rPr lang="hr-HR" b="1" dirty="0"/>
              <a:t>Mihaela </a:t>
            </a:r>
            <a:r>
              <a:rPr lang="hr-HR" b="1" dirty="0" err="1" smtClean="0"/>
              <a:t>Sofia</a:t>
            </a:r>
            <a:r>
              <a:rPr lang="hr-HR" b="1" dirty="0" smtClean="0"/>
              <a:t> </a:t>
            </a:r>
            <a:r>
              <a:rPr lang="hr-HR" b="1" dirty="0" err="1" smtClean="0"/>
              <a:t>Mustea</a:t>
            </a:r>
            <a:endParaRPr lang="hr-HR" b="1" dirty="0" smtClean="0"/>
          </a:p>
          <a:p>
            <a:pPr eaLnBrk="1" hangingPunct="1"/>
            <a:r>
              <a:rPr lang="hr-HR" b="1" dirty="0" smtClean="0"/>
              <a:t>Uzrast učenika 6-17 godina</a:t>
            </a:r>
          </a:p>
          <a:p>
            <a:pPr eaLnBrk="1" hangingPunct="1"/>
            <a:r>
              <a:rPr lang="hr-HR" b="1" dirty="0" smtClean="0"/>
              <a:t>1170 učenika </a:t>
            </a:r>
            <a:r>
              <a:rPr lang="hr-HR" sz="2800" b="1" dirty="0" smtClean="0"/>
              <a:t>(685 osnovna škola + 485 gimnazija) </a:t>
            </a:r>
          </a:p>
          <a:p>
            <a:pPr eaLnBrk="1" hangingPunct="1"/>
            <a:r>
              <a:rPr lang="hr-HR" b="1" dirty="0" smtClean="0"/>
              <a:t>57 učitelja</a:t>
            </a:r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28" y="1544447"/>
            <a:ext cx="2591999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702682" y="3410555"/>
            <a:ext cx="80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Tražimo buduće Olimpijske zvijezde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8" y="250664"/>
            <a:ext cx="2327004" cy="6646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16" y="316282"/>
            <a:ext cx="2611635" cy="6400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4" y="1567324"/>
            <a:ext cx="1908752" cy="1273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44" y="1567324"/>
            <a:ext cx="1910431" cy="1273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476730"/>
            <a:ext cx="2160241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59529"/>
            <a:ext cx="2132585" cy="1422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19672" y="332656"/>
            <a:ext cx="6107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hr-HR" sz="3200" dirty="0">
                <a:hlinkClick r:id="rId2"/>
              </a:rPr>
              <a:t>Scoala </a:t>
            </a:r>
            <a:r>
              <a:rPr lang="hr-HR" sz="3200" dirty="0" err="1">
                <a:hlinkClick r:id="rId2"/>
              </a:rPr>
              <a:t>Gimnaziala</a:t>
            </a:r>
            <a:r>
              <a:rPr lang="hr-HR" sz="3200" dirty="0">
                <a:hlinkClick r:id="rId2"/>
              </a:rPr>
              <a:t> nr.3 Suceava</a:t>
            </a:r>
            <a:endParaRPr lang="hr-HR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9" y="1628800"/>
            <a:ext cx="87887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hr-HR" dirty="0" smtClean="0"/>
              <a:t>Suceava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323528" y="928906"/>
            <a:ext cx="8229600" cy="4525963"/>
          </a:xfrm>
        </p:spPr>
        <p:txBody>
          <a:bodyPr/>
          <a:lstStyle/>
          <a:p>
            <a:r>
              <a:rPr lang="hr-HR" dirty="0"/>
              <a:t>105.865</a:t>
            </a:r>
            <a:r>
              <a:rPr lang="hr-HR" dirty="0" smtClean="0"/>
              <a:t> stanovnika</a:t>
            </a:r>
          </a:p>
          <a:p>
            <a:r>
              <a:rPr lang="hr-HR" dirty="0" smtClean="0"/>
              <a:t>Glavni grad županije Suceava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0" y="2132856"/>
            <a:ext cx="8023362" cy="4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Bugarska – država partner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hangingPunct="1"/>
            <a:r>
              <a:rPr lang="hr-HR" b="1" dirty="0" smtClean="0"/>
              <a:t>glavni grad: </a:t>
            </a:r>
            <a:r>
              <a:rPr lang="hr-HR" b="1" dirty="0" err="1" smtClean="0"/>
              <a:t>Sofia</a:t>
            </a:r>
            <a:endParaRPr lang="hr-HR" b="1" dirty="0" smtClean="0"/>
          </a:p>
          <a:p>
            <a:pPr eaLnBrk="1" hangingPunct="1"/>
            <a:r>
              <a:rPr lang="hr-HR" b="1" dirty="0" smtClean="0"/>
              <a:t>Stanovništvo: </a:t>
            </a:r>
            <a:r>
              <a:rPr lang="hr-HR" b="1" dirty="0"/>
              <a:t>7.177.991</a:t>
            </a:r>
            <a:r>
              <a:rPr lang="hr-HR" b="1" dirty="0" smtClean="0"/>
              <a:t> (104. po veličini)</a:t>
            </a:r>
          </a:p>
          <a:p>
            <a:pPr eaLnBrk="1" hangingPunct="1"/>
            <a:r>
              <a:rPr lang="hr-HR" b="1" dirty="0" smtClean="0"/>
              <a:t>površina: </a:t>
            </a:r>
            <a:r>
              <a:rPr lang="hr-HR" b="1" dirty="0"/>
              <a:t>110.910</a:t>
            </a:r>
            <a:r>
              <a:rPr lang="hr-HR" b="1" dirty="0" smtClean="0"/>
              <a:t> km</a:t>
            </a:r>
            <a:r>
              <a:rPr lang="hr-HR" b="1" baseline="30000" dirty="0" smtClean="0"/>
              <a:t>2</a:t>
            </a:r>
            <a:r>
              <a:rPr lang="hr-HR" b="1" dirty="0" smtClean="0"/>
              <a:t> (102. po veličini)</a:t>
            </a:r>
          </a:p>
          <a:p>
            <a:pPr eaLnBrk="1" hangingPunct="1"/>
            <a:r>
              <a:rPr lang="hr-HR" b="1" dirty="0" smtClean="0"/>
              <a:t>Valuta: bugarski </a:t>
            </a:r>
            <a:r>
              <a:rPr lang="hr-HR" b="1" dirty="0" err="1" smtClean="0"/>
              <a:t>lev</a:t>
            </a:r>
            <a:endParaRPr lang="hr-HR" b="1" dirty="0" smtClean="0"/>
          </a:p>
          <a:p>
            <a:pPr eaLnBrk="1" hangingPunct="1"/>
            <a:r>
              <a:rPr lang="hr-HR" b="1" dirty="0" smtClean="0"/>
              <a:t>Internetski nastavak  .</a:t>
            </a:r>
            <a:r>
              <a:rPr lang="hr-HR" b="1" dirty="0" err="1" smtClean="0"/>
              <a:t>bg</a:t>
            </a:r>
            <a:r>
              <a:rPr lang="hr-HR" b="1" dirty="0" smtClean="0"/>
              <a:t> </a:t>
            </a:r>
          </a:p>
          <a:p>
            <a:pPr eaLnBrk="1" hangingPunct="1"/>
            <a:r>
              <a:rPr lang="hr-HR" b="1" dirty="0" smtClean="0"/>
              <a:t>Službeni jezik: bugarski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2520280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3" y="3041286"/>
            <a:ext cx="1703068" cy="1717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Bugarska- </a:t>
            </a:r>
            <a:r>
              <a:rPr lang="hr-HR" dirty="0"/>
              <a:t>Kardzhali</a:t>
            </a:r>
            <a:endParaRPr lang="hr-HR" dirty="0" smtClean="0"/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Osnovno </a:t>
            </a:r>
            <a:r>
              <a:rPr lang="hr-HR" dirty="0" err="1">
                <a:hlinkClick r:id="rId2"/>
              </a:rPr>
              <a:t>uchilishte"Sveti</a:t>
            </a:r>
            <a:r>
              <a:rPr lang="hr-HR" dirty="0">
                <a:hlinkClick r:id="rId2"/>
              </a:rPr>
              <a:t> Sveti Kiril i </a:t>
            </a:r>
            <a:r>
              <a:rPr lang="hr-HR" dirty="0" err="1" smtClean="0">
                <a:hlinkClick r:id="rId2"/>
              </a:rPr>
              <a:t>Metodii</a:t>
            </a:r>
            <a:r>
              <a:rPr lang="hr-HR" dirty="0" smtClean="0">
                <a:hlinkClick r:id="rId2"/>
              </a:rPr>
              <a:t>"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19, General </a:t>
            </a:r>
            <a:r>
              <a:rPr lang="hr-HR" dirty="0" err="1"/>
              <a:t>Chernozubov</a:t>
            </a:r>
            <a:r>
              <a:rPr lang="hr-HR" dirty="0"/>
              <a:t> </a:t>
            </a:r>
            <a:r>
              <a:rPr lang="hr-HR" dirty="0" err="1" smtClean="0"/>
              <a:t>street</a:t>
            </a:r>
            <a:r>
              <a:rPr lang="hr-HR" dirty="0" smtClean="0"/>
              <a:t> </a:t>
            </a:r>
            <a:r>
              <a:rPr lang="hr-HR" dirty="0"/>
              <a:t>Kardzhali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Koordinator: Iliyana </a:t>
            </a:r>
            <a:r>
              <a:rPr lang="hr-HR" dirty="0" err="1" smtClean="0"/>
              <a:t>Stoyanova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Uzrast učenika 6-14 godina</a:t>
            </a:r>
          </a:p>
          <a:p>
            <a:pPr eaLnBrk="1" hangingPunct="1"/>
            <a:r>
              <a:rPr lang="hr-HR" dirty="0"/>
              <a:t>454</a:t>
            </a:r>
            <a:r>
              <a:rPr lang="hr-HR" dirty="0" smtClean="0"/>
              <a:t> učenika, ? učitelja</a:t>
            </a:r>
          </a:p>
          <a:p>
            <a:pPr eaLnBrk="1" hangingPunct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806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392599" y="62068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2"/>
              </a:rPr>
              <a:t>Osnovno </a:t>
            </a:r>
            <a:r>
              <a:rPr lang="hr-HR" sz="2400" dirty="0" err="1">
                <a:hlinkClick r:id="rId2"/>
              </a:rPr>
              <a:t>uchilishte"Sveti</a:t>
            </a:r>
            <a:r>
              <a:rPr lang="hr-HR" sz="2400" dirty="0">
                <a:hlinkClick r:id="rId2"/>
              </a:rPr>
              <a:t> Sveti Kiril i </a:t>
            </a:r>
            <a:r>
              <a:rPr lang="hr-HR" sz="2400" dirty="0" err="1">
                <a:hlinkClick r:id="rId2"/>
              </a:rPr>
              <a:t>Metodii</a:t>
            </a:r>
            <a:r>
              <a:rPr lang="hr-HR" sz="2400" dirty="0">
                <a:hlinkClick r:id="rId2"/>
              </a:rPr>
              <a:t>"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76287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/>
          <a:lstStyle/>
          <a:p>
            <a:r>
              <a:rPr lang="hr-HR" dirty="0"/>
              <a:t>Kardzhali </a:t>
            </a:r>
            <a:r>
              <a:rPr lang="hr-HR" dirty="0" smtClean="0"/>
              <a:t>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251520" y="894730"/>
            <a:ext cx="8229600" cy="4525963"/>
          </a:xfrm>
        </p:spPr>
        <p:txBody>
          <a:bodyPr/>
          <a:lstStyle/>
          <a:p>
            <a:r>
              <a:rPr lang="hr-HR" dirty="0"/>
              <a:t>43,880</a:t>
            </a:r>
            <a:r>
              <a:rPr lang="hr-HR" dirty="0" smtClean="0"/>
              <a:t> stanovnika</a:t>
            </a:r>
          </a:p>
          <a:p>
            <a:r>
              <a:rPr lang="hr-HR" dirty="0" smtClean="0"/>
              <a:t>Glavni grad provincije Kardzhali</a:t>
            </a:r>
          </a:p>
          <a:p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65855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ITALY  - država partner</a:t>
            </a:r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>
          <a:xfrm>
            <a:off x="215106" y="1340768"/>
            <a:ext cx="8713788" cy="5328592"/>
          </a:xfrm>
        </p:spPr>
        <p:txBody>
          <a:bodyPr/>
          <a:lstStyle/>
          <a:p>
            <a:pPr eaLnBrk="1" hangingPunct="1"/>
            <a:r>
              <a:rPr lang="hr-HR" b="1" dirty="0" smtClean="0"/>
              <a:t>glavni grad: Rim</a:t>
            </a:r>
          </a:p>
          <a:p>
            <a:pPr eaLnBrk="1" hangingPunct="1"/>
            <a:r>
              <a:rPr lang="hr-HR" b="1" dirty="0" smtClean="0"/>
              <a:t>Stanovništvo: 59 464 644 (23. po veličini)</a:t>
            </a:r>
          </a:p>
          <a:p>
            <a:pPr eaLnBrk="1" hangingPunct="1"/>
            <a:r>
              <a:rPr lang="hr-HR" b="1" dirty="0" smtClean="0"/>
              <a:t> površina: 301 230 km2 (69. po veličini)</a:t>
            </a:r>
          </a:p>
          <a:p>
            <a:pPr eaLnBrk="1" hangingPunct="1"/>
            <a:r>
              <a:rPr lang="hr-HR" b="1" dirty="0" smtClean="0"/>
              <a:t>Valuta: euro</a:t>
            </a:r>
          </a:p>
          <a:p>
            <a:pPr eaLnBrk="1" hangingPunct="1"/>
            <a:r>
              <a:rPr lang="hr-HR" b="1" dirty="0" smtClean="0"/>
              <a:t>Internetski nastavak  .</a:t>
            </a:r>
            <a:r>
              <a:rPr lang="hr-HR" b="1" dirty="0" err="1" smtClean="0"/>
              <a:t>it</a:t>
            </a:r>
            <a:r>
              <a:rPr lang="hr-HR" b="1" dirty="0" smtClean="0"/>
              <a:t> </a:t>
            </a:r>
          </a:p>
          <a:p>
            <a:pPr eaLnBrk="1" hangingPunct="1"/>
            <a:r>
              <a:rPr lang="hr-HR" b="1" dirty="0" smtClean="0"/>
              <a:t>Službeni jezik: talijanski</a:t>
            </a:r>
          </a:p>
        </p:txBody>
      </p:sp>
      <p:pic>
        <p:nvPicPr>
          <p:cNvPr id="24580" name="Slika 5" descr="italij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096344" cy="206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Slika 6" descr="italij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702" y="661988"/>
            <a:ext cx="1339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0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Italija – Viterbo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ISTITUTO COMPRENSIVO "P. </a:t>
            </a:r>
            <a:r>
              <a:rPr lang="hr-HR" dirty="0" smtClean="0">
                <a:hlinkClick r:id="rId2"/>
              </a:rPr>
              <a:t>EGIDI„</a:t>
            </a:r>
            <a:endParaRPr lang="hr-HR" dirty="0" smtClean="0"/>
          </a:p>
          <a:p>
            <a:r>
              <a:rPr lang="hr-HR" dirty="0">
                <a:hlinkClick r:id="rId3"/>
              </a:rPr>
              <a:t>Piazza </a:t>
            </a:r>
            <a:r>
              <a:rPr lang="hr-HR" dirty="0" err="1">
                <a:hlinkClick r:id="rId3"/>
              </a:rPr>
              <a:t>Gustavo</a:t>
            </a:r>
            <a:r>
              <a:rPr lang="hr-HR" dirty="0">
                <a:hlinkClick r:id="rId3"/>
              </a:rPr>
              <a:t> VI </a:t>
            </a:r>
            <a:r>
              <a:rPr lang="hr-HR" dirty="0" err="1" smtClean="0">
                <a:hlinkClick r:id="rId3"/>
              </a:rPr>
              <a:t>Adolfo</a:t>
            </a:r>
            <a:r>
              <a:rPr lang="hr-HR" dirty="0" smtClean="0">
                <a:hlinkClick r:id="rId3"/>
              </a:rPr>
              <a:t>, Viterbo</a:t>
            </a:r>
            <a:endParaRPr lang="hr-HR" dirty="0" smtClean="0"/>
          </a:p>
          <a:p>
            <a:r>
              <a:rPr lang="hr-HR" dirty="0" smtClean="0"/>
              <a:t>Koordinator: </a:t>
            </a:r>
            <a:r>
              <a:rPr lang="hr-HR" dirty="0" err="1"/>
              <a:t>Anna</a:t>
            </a:r>
            <a:r>
              <a:rPr lang="hr-HR" dirty="0"/>
              <a:t> </a:t>
            </a:r>
            <a:r>
              <a:rPr lang="hr-HR" dirty="0" smtClean="0"/>
              <a:t>Maria </a:t>
            </a:r>
            <a:r>
              <a:rPr lang="hr-HR" dirty="0" err="1"/>
              <a:t>Esposito</a:t>
            </a:r>
            <a:endParaRPr lang="hr-HR" dirty="0" smtClean="0"/>
          </a:p>
          <a:p>
            <a:r>
              <a:rPr lang="hr-HR" dirty="0" smtClean="0"/>
              <a:t>Uzrast učenika: 6-13 godina</a:t>
            </a:r>
          </a:p>
          <a:p>
            <a:pPr eaLnBrk="1" hangingPunct="1"/>
            <a:r>
              <a:rPr lang="hr-HR" dirty="0" smtClean="0"/>
              <a:t>1400 učenika, 100 učitelja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15616" y="332656"/>
            <a:ext cx="7199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hlinkClick r:id="rId2"/>
              </a:rPr>
              <a:t>ISTITUTO COMPRENSIVO "P. EGIDI„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568952" cy="54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r-HR" b="1" dirty="0" smtClean="0"/>
              <a:t>Viterbo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r>
              <a:rPr lang="hr-HR" b="1" dirty="0"/>
              <a:t>63 209</a:t>
            </a:r>
            <a:r>
              <a:rPr lang="hr-HR" b="1" dirty="0" smtClean="0"/>
              <a:t> stanovnika</a:t>
            </a:r>
          </a:p>
          <a:p>
            <a:r>
              <a:rPr lang="hr-HR" b="1" dirty="0" smtClean="0"/>
              <a:t>Udaljen 80-tak km od Rima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11200" r="3925" b="11802"/>
          <a:stretch/>
        </p:blipFill>
        <p:spPr>
          <a:xfrm>
            <a:off x="323528" y="764704"/>
            <a:ext cx="8496944" cy="5769530"/>
          </a:xfrm>
          <a:prstGeom prst="rect">
            <a:avLst/>
          </a:prstGeom>
        </p:spPr>
      </p:pic>
      <p:sp>
        <p:nvSpPr>
          <p:cNvPr id="3" name="Oblačić s crtom 1 2"/>
          <p:cNvSpPr/>
          <p:nvPr/>
        </p:nvSpPr>
        <p:spPr>
          <a:xfrm>
            <a:off x="3507644" y="1963589"/>
            <a:ext cx="1476164" cy="792087"/>
          </a:xfrm>
          <a:prstGeom prst="borderCallout1">
            <a:avLst>
              <a:gd name="adj1" fmla="val 101460"/>
              <a:gd name="adj2" fmla="val 92114"/>
              <a:gd name="adj3" fmla="val 158790"/>
              <a:gd name="adj4" fmla="val 1352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61650" y="203490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SLOVAKIA</a:t>
            </a:r>
          </a:p>
          <a:p>
            <a:r>
              <a:rPr lang="hr-HR" b="1" dirty="0" smtClean="0"/>
              <a:t>Turany</a:t>
            </a:r>
            <a:endParaRPr lang="hr-HR" b="1" dirty="0"/>
          </a:p>
        </p:txBody>
      </p:sp>
      <p:sp>
        <p:nvSpPr>
          <p:cNvPr id="5" name="Oblačić s crtom 1 4"/>
          <p:cNvSpPr/>
          <p:nvPr/>
        </p:nvSpPr>
        <p:spPr>
          <a:xfrm>
            <a:off x="5724202" y="5596069"/>
            <a:ext cx="1491308" cy="792087"/>
          </a:xfrm>
          <a:prstGeom prst="borderCallout1">
            <a:avLst>
              <a:gd name="adj1" fmla="val 96"/>
              <a:gd name="adj2" fmla="val 66219"/>
              <a:gd name="adj3" fmla="val -128407"/>
              <a:gd name="adj4" fmla="val 638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7" name="Oblačić s crtom 1 6"/>
          <p:cNvSpPr/>
          <p:nvPr/>
        </p:nvSpPr>
        <p:spPr>
          <a:xfrm>
            <a:off x="1135671" y="5668947"/>
            <a:ext cx="1348098" cy="719210"/>
          </a:xfrm>
          <a:prstGeom prst="borderCallout1">
            <a:avLst>
              <a:gd name="adj1" fmla="val -2719"/>
              <a:gd name="adj2" fmla="val 71033"/>
              <a:gd name="adj3" fmla="val -92605"/>
              <a:gd name="adj4" fmla="val 2561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d</a:t>
            </a: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255844" y="5668946"/>
            <a:ext cx="110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ITALY</a:t>
            </a:r>
          </a:p>
          <a:p>
            <a:r>
              <a:rPr lang="hr-HR" b="1" dirty="0"/>
              <a:t>Viterbo</a:t>
            </a:r>
          </a:p>
        </p:txBody>
      </p:sp>
      <p:sp>
        <p:nvSpPr>
          <p:cNvPr id="9" name="Oblačić s crtom 1 8"/>
          <p:cNvSpPr/>
          <p:nvPr/>
        </p:nvSpPr>
        <p:spPr>
          <a:xfrm>
            <a:off x="7242744" y="3308748"/>
            <a:ext cx="1296144" cy="792087"/>
          </a:xfrm>
          <a:prstGeom prst="borderCallout1">
            <a:avLst>
              <a:gd name="adj1" fmla="val 74711"/>
              <a:gd name="adj2" fmla="val -1074"/>
              <a:gd name="adj3" fmla="val 95437"/>
              <a:gd name="adj4" fmla="val -138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729159" y="5668946"/>
            <a:ext cx="143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BULGARIA</a:t>
            </a:r>
          </a:p>
          <a:p>
            <a:r>
              <a:rPr lang="hr-HR" b="1" dirty="0"/>
              <a:t>Kardzhali</a:t>
            </a:r>
            <a:endParaRPr lang="hr-HR" b="1" dirty="0" smtClean="0"/>
          </a:p>
        </p:txBody>
      </p:sp>
      <p:sp>
        <p:nvSpPr>
          <p:cNvPr id="6" name="TekstniOkvir 5"/>
          <p:cNvSpPr txBox="1"/>
          <p:nvPr/>
        </p:nvSpPr>
        <p:spPr>
          <a:xfrm>
            <a:off x="7236017" y="3381571"/>
            <a:ext cx="124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CROATIA</a:t>
            </a:r>
          </a:p>
          <a:p>
            <a:r>
              <a:rPr lang="hr-HR" b="1" dirty="0" smtClean="0"/>
              <a:t>Osijek</a:t>
            </a:r>
          </a:p>
        </p:txBody>
      </p:sp>
      <p:sp>
        <p:nvSpPr>
          <p:cNvPr id="11" name="Oblačić s crtom 1 10"/>
          <p:cNvSpPr/>
          <p:nvPr/>
        </p:nvSpPr>
        <p:spPr>
          <a:xfrm>
            <a:off x="6568146" y="1804706"/>
            <a:ext cx="1429376" cy="792087"/>
          </a:xfrm>
          <a:prstGeom prst="borderCallout1">
            <a:avLst>
              <a:gd name="adj1" fmla="val 100052"/>
              <a:gd name="adj2" fmla="val 51559"/>
              <a:gd name="adj3" fmla="val 182721"/>
              <a:gd name="adj4" fmla="val -36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d</a:t>
            </a: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6596649" y="1855293"/>
            <a:ext cx="157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ROMANIA</a:t>
            </a:r>
          </a:p>
          <a:p>
            <a:r>
              <a:rPr lang="hr-HR" b="1" dirty="0"/>
              <a:t>Suceava</a:t>
            </a:r>
            <a:endParaRPr lang="hr-HR" b="1" dirty="0" smtClean="0"/>
          </a:p>
        </p:txBody>
      </p:sp>
      <p:sp>
        <p:nvSpPr>
          <p:cNvPr id="13" name="TekstniOkvir 12"/>
          <p:cNvSpPr txBox="1"/>
          <p:nvPr/>
        </p:nvSpPr>
        <p:spPr>
          <a:xfrm>
            <a:off x="611560" y="127481"/>
            <a:ext cx="80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future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Olympics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327004" cy="664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0" y="4211040"/>
            <a:ext cx="1350613" cy="67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1" y="5726691"/>
            <a:ext cx="1085365" cy="723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71" y="5587031"/>
            <a:ext cx="1213743" cy="72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38" y="859477"/>
            <a:ext cx="1153943" cy="76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94" y="888116"/>
            <a:ext cx="1374214" cy="91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Hrvatska – država partner</a:t>
            </a:r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713788" cy="4525963"/>
          </a:xfrm>
        </p:spPr>
        <p:txBody>
          <a:bodyPr/>
          <a:lstStyle/>
          <a:p>
            <a:pPr eaLnBrk="1" hangingPunct="1"/>
            <a:r>
              <a:rPr lang="hr-HR" b="1" dirty="0" smtClean="0"/>
              <a:t>glavni grad: Zagreb</a:t>
            </a:r>
          </a:p>
          <a:p>
            <a:pPr eaLnBrk="1" hangingPunct="1"/>
            <a:r>
              <a:rPr lang="hr-HR" b="1" dirty="0" smtClean="0"/>
              <a:t>Stanovništvo: 4 284 889 (124. po veličini) </a:t>
            </a:r>
          </a:p>
          <a:p>
            <a:pPr eaLnBrk="1" hangingPunct="1"/>
            <a:r>
              <a:rPr lang="hr-HR" b="1" dirty="0" smtClean="0"/>
              <a:t>površina: 56 542 km2 (123. po veličini)</a:t>
            </a:r>
          </a:p>
          <a:p>
            <a:pPr eaLnBrk="1" hangingPunct="1"/>
            <a:r>
              <a:rPr lang="hr-HR" b="1" dirty="0" smtClean="0"/>
              <a:t>Valuta: hrvatska kuna</a:t>
            </a:r>
          </a:p>
          <a:p>
            <a:pPr eaLnBrk="1" hangingPunct="1"/>
            <a:r>
              <a:rPr lang="hr-HR" b="1" dirty="0" smtClean="0"/>
              <a:t>Internetski nastavak  </a:t>
            </a:r>
            <a:r>
              <a:rPr lang="hr-HR" b="1" dirty="0" err="1" smtClean="0"/>
              <a:t>.hr</a:t>
            </a:r>
            <a:r>
              <a:rPr lang="hr-HR" b="1" dirty="0" smtClean="0"/>
              <a:t> </a:t>
            </a:r>
          </a:p>
          <a:p>
            <a:pPr eaLnBrk="1" hangingPunct="1"/>
            <a:r>
              <a:rPr lang="hr-HR" b="1" dirty="0" smtClean="0"/>
              <a:t>Službeni jezik: hrvatski</a:t>
            </a:r>
          </a:p>
        </p:txBody>
      </p:sp>
      <p:pic>
        <p:nvPicPr>
          <p:cNvPr id="19460" name="Slika 5" descr="hrvats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13176"/>
            <a:ext cx="2736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Slika 6" descr="hrvtaska g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25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Hrvatska – </a:t>
            </a:r>
            <a:r>
              <a:rPr lang="en-GB" b="1" dirty="0" smtClean="0"/>
              <a:t>Osijek</a:t>
            </a:r>
            <a:endParaRPr lang="hr-HR" b="1" dirty="0" smtClean="0"/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hlinkClick r:id="rId2"/>
              </a:rPr>
              <a:t>Osnovna škola Višnjevac</a:t>
            </a:r>
            <a:endParaRPr lang="hr-HR" dirty="0" smtClean="0"/>
          </a:p>
          <a:p>
            <a:pPr eaLnBrk="1" hangingPunct="1"/>
            <a:r>
              <a:rPr lang="hr-HR" dirty="0" smtClean="0">
                <a:hlinkClick r:id="rId3"/>
              </a:rPr>
              <a:t>Crni put 41, 31220 Osijek</a:t>
            </a:r>
            <a:endParaRPr lang="hr-HR" dirty="0" smtClean="0"/>
          </a:p>
          <a:p>
            <a:r>
              <a:rPr lang="hr-HR" dirty="0" smtClean="0"/>
              <a:t>Koordinator:  Melita Krstić</a:t>
            </a:r>
          </a:p>
          <a:p>
            <a:pPr eaLnBrk="1" hangingPunct="1"/>
            <a:r>
              <a:rPr lang="hr-HR" dirty="0" smtClean="0"/>
              <a:t>Uzrast učenika: 6-14 godina</a:t>
            </a:r>
          </a:p>
          <a:p>
            <a:pPr eaLnBrk="1" hangingPunct="1"/>
            <a:r>
              <a:rPr lang="hr-HR" dirty="0" smtClean="0"/>
              <a:t>500 učenika, 40 učitelja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hlinkClick r:id="rId2"/>
              </a:rPr>
              <a:t>Osnovna škola Višnjevac</a:t>
            </a:r>
            <a:r>
              <a:rPr lang="hr-HR" smtClean="0"/>
              <a:t/>
            </a:r>
            <a:br>
              <a:rPr lang="hr-HR" smtClean="0"/>
            </a:br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4096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/>
          <a:lstStyle/>
          <a:p>
            <a:r>
              <a:rPr lang="en-GB" b="1" dirty="0" smtClean="0"/>
              <a:t>Osijek</a:t>
            </a:r>
            <a:r>
              <a:rPr lang="hr-HR" b="1" dirty="0" smtClean="0"/>
              <a:t> - grad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28373"/>
            <a:ext cx="8229600" cy="4525963"/>
          </a:xfrm>
        </p:spPr>
        <p:txBody>
          <a:bodyPr/>
          <a:lstStyle/>
          <a:p>
            <a:r>
              <a:rPr lang="hr-HR" b="1" dirty="0" smtClean="0"/>
              <a:t>108.048 stanovnika</a:t>
            </a:r>
          </a:p>
          <a:p>
            <a:r>
              <a:rPr lang="hr-HR" b="1" dirty="0" smtClean="0"/>
              <a:t>četvrti po veličini grad u Hrvatskoj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6758066" cy="450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avionske karte, autobusne i sl. plaćaju se iz projekta</a:t>
            </a:r>
          </a:p>
          <a:p>
            <a:r>
              <a:rPr lang="hr-HR" dirty="0" smtClean="0"/>
              <a:t>učenik treba imati putovnicu/osobnu</a:t>
            </a:r>
          </a:p>
          <a:p>
            <a:r>
              <a:rPr lang="hr-HR" dirty="0" smtClean="0"/>
              <a:t>suglasnost roditelja</a:t>
            </a:r>
          </a:p>
          <a:p>
            <a:r>
              <a:rPr lang="hr-HR" dirty="0" smtClean="0"/>
              <a:t>putno osiguranje – osigurava se iz projekta</a:t>
            </a:r>
          </a:p>
          <a:p>
            <a:r>
              <a:rPr lang="hr-HR" dirty="0" smtClean="0"/>
              <a:t>Europsku zdravstvenu iskaznicu – roditelji</a:t>
            </a:r>
          </a:p>
          <a:p>
            <a:r>
              <a:rPr lang="hr-HR" dirty="0" smtClean="0"/>
              <a:t>putovanje traje 5+2 dana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406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Osobnine učenika!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r-HR" dirty="0" smtClean="0"/>
              <a:t>voli putovati, stjecati nova saznanja i iskustva</a:t>
            </a:r>
          </a:p>
          <a:p>
            <a:r>
              <a:rPr lang="hr-HR" dirty="0" smtClean="0"/>
              <a:t>otvoren, komunikativan</a:t>
            </a:r>
          </a:p>
          <a:p>
            <a:r>
              <a:rPr lang="hr-HR" dirty="0" smtClean="0"/>
              <a:t>dobro znanje engleskog jezika</a:t>
            </a:r>
          </a:p>
          <a:p>
            <a:r>
              <a:rPr lang="hr-HR" dirty="0" smtClean="0"/>
              <a:t>prilagodljiv, tolerantan </a:t>
            </a:r>
          </a:p>
          <a:p>
            <a:r>
              <a:rPr lang="hr-HR" dirty="0" smtClean="0"/>
              <a:t>aktivan u ostvarivanju aktivnosti </a:t>
            </a:r>
            <a:r>
              <a:rPr lang="hr-HR" smtClean="0"/>
              <a:t>propisanih </a:t>
            </a:r>
            <a:r>
              <a:rPr lang="hr-HR" smtClean="0"/>
              <a:t>projektom (sudjelovanje u virtualnim natjecanjima i sl.)</a:t>
            </a:r>
            <a:endParaRPr lang="hr-HR" dirty="0" smtClean="0"/>
          </a:p>
          <a:p>
            <a:r>
              <a:rPr lang="hr-HR" dirty="0" smtClean="0"/>
              <a:t>slušati i prihvaćati voditelja na putovanjima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304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11200" r="3925" b="11802"/>
          <a:stretch/>
        </p:blipFill>
        <p:spPr>
          <a:xfrm>
            <a:off x="323528" y="764704"/>
            <a:ext cx="8496944" cy="5769530"/>
          </a:xfrm>
          <a:prstGeom prst="rect">
            <a:avLst/>
          </a:prstGeom>
        </p:spPr>
      </p:pic>
      <p:sp>
        <p:nvSpPr>
          <p:cNvPr id="3" name="Oblačić s crtom 1 2"/>
          <p:cNvSpPr/>
          <p:nvPr/>
        </p:nvSpPr>
        <p:spPr>
          <a:xfrm>
            <a:off x="3507644" y="1963589"/>
            <a:ext cx="1640420" cy="792087"/>
          </a:xfrm>
          <a:prstGeom prst="borderCallout1">
            <a:avLst>
              <a:gd name="adj1" fmla="val 101460"/>
              <a:gd name="adj2" fmla="val 92114"/>
              <a:gd name="adj3" fmla="val 158790"/>
              <a:gd name="adj4" fmla="val 1352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61649" y="2034903"/>
            <a:ext cx="151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SLOVAČKA</a:t>
            </a:r>
          </a:p>
          <a:p>
            <a:r>
              <a:rPr lang="hr-HR" b="1" dirty="0" smtClean="0"/>
              <a:t>Turany</a:t>
            </a:r>
            <a:endParaRPr lang="hr-HR" b="1" dirty="0"/>
          </a:p>
        </p:txBody>
      </p:sp>
      <p:sp>
        <p:nvSpPr>
          <p:cNvPr id="5" name="Oblačić s crtom 1 4"/>
          <p:cNvSpPr/>
          <p:nvPr/>
        </p:nvSpPr>
        <p:spPr>
          <a:xfrm>
            <a:off x="5364088" y="5596069"/>
            <a:ext cx="1851422" cy="792087"/>
          </a:xfrm>
          <a:prstGeom prst="borderCallout1">
            <a:avLst>
              <a:gd name="adj1" fmla="val 96"/>
              <a:gd name="adj2" fmla="val 66219"/>
              <a:gd name="adj3" fmla="val -128407"/>
              <a:gd name="adj4" fmla="val 638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7" name="Oblačić s crtom 1 6"/>
          <p:cNvSpPr/>
          <p:nvPr/>
        </p:nvSpPr>
        <p:spPr>
          <a:xfrm>
            <a:off x="1135671" y="5668947"/>
            <a:ext cx="1348098" cy="719210"/>
          </a:xfrm>
          <a:prstGeom prst="borderCallout1">
            <a:avLst>
              <a:gd name="adj1" fmla="val -2719"/>
              <a:gd name="adj2" fmla="val 71033"/>
              <a:gd name="adj3" fmla="val -92605"/>
              <a:gd name="adj4" fmla="val 2561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d</a:t>
            </a: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255844" y="5668946"/>
            <a:ext cx="110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ITALIJA</a:t>
            </a:r>
          </a:p>
          <a:p>
            <a:r>
              <a:rPr lang="hr-HR" b="1" dirty="0"/>
              <a:t>Viterbo</a:t>
            </a:r>
          </a:p>
        </p:txBody>
      </p:sp>
      <p:sp>
        <p:nvSpPr>
          <p:cNvPr id="9" name="Oblačić s crtom 1 8"/>
          <p:cNvSpPr/>
          <p:nvPr/>
        </p:nvSpPr>
        <p:spPr>
          <a:xfrm>
            <a:off x="7242744" y="3308748"/>
            <a:ext cx="1433712" cy="792087"/>
          </a:xfrm>
          <a:prstGeom prst="borderCallout1">
            <a:avLst>
              <a:gd name="adj1" fmla="val 74711"/>
              <a:gd name="adj2" fmla="val -1074"/>
              <a:gd name="adj3" fmla="val 95437"/>
              <a:gd name="adj4" fmla="val -138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484263" y="5668946"/>
            <a:ext cx="16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BUGARSKA</a:t>
            </a:r>
          </a:p>
          <a:p>
            <a:r>
              <a:rPr lang="hr-HR" b="1" dirty="0"/>
              <a:t>Kardzhali</a:t>
            </a:r>
            <a:endParaRPr lang="hr-HR" b="1" dirty="0" smtClean="0"/>
          </a:p>
        </p:txBody>
      </p:sp>
      <p:sp>
        <p:nvSpPr>
          <p:cNvPr id="6" name="TekstniOkvir 5"/>
          <p:cNvSpPr txBox="1"/>
          <p:nvPr/>
        </p:nvSpPr>
        <p:spPr>
          <a:xfrm>
            <a:off x="7236017" y="3381571"/>
            <a:ext cx="144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HRVATSKA</a:t>
            </a:r>
          </a:p>
          <a:p>
            <a:r>
              <a:rPr lang="hr-HR" b="1" dirty="0" smtClean="0"/>
              <a:t>Osijek</a:t>
            </a:r>
          </a:p>
        </p:txBody>
      </p:sp>
      <p:sp>
        <p:nvSpPr>
          <p:cNvPr id="11" name="Oblačić s crtom 1 10"/>
          <p:cNvSpPr/>
          <p:nvPr/>
        </p:nvSpPr>
        <p:spPr>
          <a:xfrm>
            <a:off x="6568146" y="1804706"/>
            <a:ext cx="1676262" cy="792087"/>
          </a:xfrm>
          <a:prstGeom prst="borderCallout1">
            <a:avLst>
              <a:gd name="adj1" fmla="val 100052"/>
              <a:gd name="adj2" fmla="val 51559"/>
              <a:gd name="adj3" fmla="val 182721"/>
              <a:gd name="adj4" fmla="val -36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d</a:t>
            </a: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6596650" y="1855293"/>
            <a:ext cx="164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RUMUNJSKA</a:t>
            </a:r>
          </a:p>
          <a:p>
            <a:r>
              <a:rPr lang="hr-HR" b="1" dirty="0"/>
              <a:t>Suceava</a:t>
            </a:r>
            <a:endParaRPr lang="hr-HR" b="1" dirty="0" smtClean="0"/>
          </a:p>
        </p:txBody>
      </p:sp>
      <p:sp>
        <p:nvSpPr>
          <p:cNvPr id="13" name="TekstniOkvir 12"/>
          <p:cNvSpPr txBox="1"/>
          <p:nvPr/>
        </p:nvSpPr>
        <p:spPr>
          <a:xfrm>
            <a:off x="971600" y="127481"/>
            <a:ext cx="807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Tražimo buduće Olimpijske zvijezde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327004" cy="664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0" y="4211040"/>
            <a:ext cx="1350613" cy="67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1" y="5726691"/>
            <a:ext cx="1085365" cy="723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71" y="5587031"/>
            <a:ext cx="1213743" cy="72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38" y="859477"/>
            <a:ext cx="1153943" cy="76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44" y="881791"/>
            <a:ext cx="1446361" cy="96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Zemlje partneri (5)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hr-HR" b="1" dirty="0" smtClean="0"/>
              <a:t>Slovačka (Turany) – koordinatori projekta</a:t>
            </a:r>
          </a:p>
          <a:p>
            <a:r>
              <a:rPr lang="hr-HR" b="1" dirty="0"/>
              <a:t>Rumunjska (Suceava)</a:t>
            </a:r>
          </a:p>
          <a:p>
            <a:r>
              <a:rPr lang="hr-HR" b="1" dirty="0" smtClean="0"/>
              <a:t>Hrvatska (Osijek)</a:t>
            </a:r>
          </a:p>
          <a:p>
            <a:r>
              <a:rPr lang="hr-HR" b="1" dirty="0" smtClean="0"/>
              <a:t>Bugarska (Kardzhali)</a:t>
            </a:r>
          </a:p>
          <a:p>
            <a:r>
              <a:rPr lang="hr-HR" b="1" dirty="0" smtClean="0"/>
              <a:t>Italija </a:t>
            </a:r>
            <a:r>
              <a:rPr lang="hr-HR" b="1" dirty="0"/>
              <a:t>(Viterbo)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b="1" dirty="0" smtClean="0"/>
              <a:t>Financijska sredstva: 28.630 € </a:t>
            </a: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211960" y="4293096"/>
            <a:ext cx="4762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trajanje: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mjeseca</a:t>
            </a:r>
          </a:p>
          <a:p>
            <a:pPr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1-9-2019   -   31-8-2021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4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</p:spPr>
        <p:txBody>
          <a:bodyPr>
            <a:noAutofit/>
          </a:bodyPr>
          <a:lstStyle/>
          <a:p>
            <a:r>
              <a:rPr lang="hr-HR" sz="3200" b="1" dirty="0" err="1" smtClean="0"/>
              <a:t>Erasmus</a:t>
            </a:r>
            <a:r>
              <a:rPr lang="hr-HR" sz="3200" b="1" dirty="0" smtClean="0"/>
              <a:t> + </a:t>
            </a:r>
            <a:br>
              <a:rPr lang="hr-HR" sz="3200" b="1" dirty="0" smtClean="0"/>
            </a:br>
            <a:r>
              <a:rPr lang="hr-HR" sz="3200" b="1" dirty="0" smtClean="0"/>
              <a:t>najveći program EU na području obrazovanja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Cilj je programa Erasmus+ poboljšanje kvalitete odgoja, poučavanja i učenja od predškolske do srednjoškolske razine obrazovanja u školama i vrtićima diljem Europe</a:t>
            </a:r>
          </a:p>
          <a:p>
            <a:r>
              <a:rPr lang="hr-HR" dirty="0" smtClean="0"/>
              <a:t>K1, </a:t>
            </a:r>
            <a:r>
              <a:rPr lang="hr-HR" b="1" dirty="0" smtClean="0">
                <a:solidFill>
                  <a:srgbClr val="FF0000"/>
                </a:solidFill>
              </a:rPr>
              <a:t>K2</a:t>
            </a:r>
            <a:r>
              <a:rPr lang="hr-HR" dirty="0" smtClean="0"/>
              <a:t>, K3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K2</a:t>
            </a:r>
            <a:r>
              <a:rPr lang="hr-HR" dirty="0" smtClean="0"/>
              <a:t> - </a:t>
            </a:r>
            <a:r>
              <a:rPr lang="vi-VN" dirty="0" smtClean="0"/>
              <a:t>Suradnja za inovacije i razmjenu dobre prakse, omogućena je </a:t>
            </a:r>
            <a:r>
              <a:rPr lang="vi-VN" u="sng" dirty="0" smtClean="0">
                <a:hlinkClick r:id="rId2"/>
              </a:rPr>
              <a:t>suradnja među odgojno-obrazovnim ustanovama</a:t>
            </a:r>
            <a:r>
              <a:rPr lang="vi-VN" dirty="0" smtClean="0"/>
              <a:t> ili drugim organizacijama kroz uspostavljanje međunarodnih strateških partnerstava za suradnju u pitanjima od zajedničkog interesa</a:t>
            </a:r>
            <a:endParaRPr lang="hr-HR" dirty="0" smtClean="0"/>
          </a:p>
          <a:p>
            <a:r>
              <a:rPr lang="hr-HR" dirty="0" smtClean="0"/>
              <a:t>Financira Europska Unija</a:t>
            </a:r>
            <a:endParaRPr lang="hr-HR" dirty="0"/>
          </a:p>
        </p:txBody>
      </p:sp>
      <p:pic>
        <p:nvPicPr>
          <p:cNvPr id="5" name="Slika 1" descr="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312368" cy="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8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 fontScale="55000" lnSpcReduction="20000"/>
          </a:bodyPr>
          <a:lstStyle/>
          <a:p>
            <a:r>
              <a:rPr lang="hr-HR" sz="3600" dirty="0" smtClean="0"/>
              <a:t>Financira se </a:t>
            </a:r>
            <a:r>
              <a:rPr lang="hr-HR" sz="3600" u="sng" dirty="0" smtClean="0">
                <a:solidFill>
                  <a:srgbClr val="FF0000"/>
                </a:solidFill>
              </a:rPr>
              <a:t>putovanje/mobilnost </a:t>
            </a:r>
            <a:r>
              <a:rPr lang="hr-HR" sz="3600" dirty="0" smtClean="0"/>
              <a:t>(troškovi prijevoza, noćenja, hrane…) i planirane aktivnosti (papiri, boje, ulaznice i dr.)</a:t>
            </a:r>
          </a:p>
          <a:p>
            <a:r>
              <a:rPr lang="hr-HR" sz="3600" dirty="0" smtClean="0"/>
              <a:t>Prema pravilima </a:t>
            </a:r>
            <a:r>
              <a:rPr lang="hr-HR" sz="3600" dirty="0" err="1" smtClean="0"/>
              <a:t>Erasmus</a:t>
            </a:r>
            <a:r>
              <a:rPr lang="hr-HR" sz="3600" dirty="0" smtClean="0"/>
              <a:t> + programa </a:t>
            </a:r>
          </a:p>
          <a:p>
            <a:r>
              <a:rPr lang="hr-HR" sz="3600" dirty="0"/>
              <a:t>Financijski sve treba biti opravdano i potvrđeno pravovaljanim računima</a:t>
            </a:r>
          </a:p>
          <a:p>
            <a:endParaRPr lang="hr-HR" sz="3600" dirty="0" smtClean="0"/>
          </a:p>
          <a:p>
            <a:r>
              <a:rPr lang="hr-HR" sz="3600" dirty="0"/>
              <a:t>Sve se provjerava od strane </a:t>
            </a:r>
            <a:r>
              <a:rPr lang="hr-HR" sz="3600" dirty="0" smtClean="0"/>
              <a:t>nositelja </a:t>
            </a:r>
            <a:r>
              <a:rPr lang="hr-HR" sz="3600" dirty="0" err="1"/>
              <a:t>Erasmus</a:t>
            </a:r>
            <a:r>
              <a:rPr lang="hr-HR" sz="3600" dirty="0"/>
              <a:t> + </a:t>
            </a:r>
            <a:r>
              <a:rPr lang="hr-HR" sz="3600" dirty="0" smtClean="0"/>
              <a:t>projekata – Agencija za mobilnost i projekte Europske Unije</a:t>
            </a:r>
          </a:p>
          <a:p>
            <a:r>
              <a:rPr lang="hr-HR" sz="3600" dirty="0" smtClean="0"/>
              <a:t>Učenicima sve plaćeno (roditelji trebaju osigurati samo osobni džeparac)</a:t>
            </a:r>
          </a:p>
          <a:p>
            <a:r>
              <a:rPr lang="hr-HR" sz="3600" dirty="0" smtClean="0"/>
              <a:t>Svi troškovi se trebaju opravdati računima</a:t>
            </a:r>
          </a:p>
          <a:p>
            <a:r>
              <a:rPr lang="hr-HR" sz="3600" dirty="0" smtClean="0"/>
              <a:t>nakon svake mobilnosti izrađuje se izvješće u internetskoj aplikaciji; osim toga i periodična izvješća i izvješće na kraju projekta</a:t>
            </a:r>
          </a:p>
          <a:p>
            <a:r>
              <a:rPr lang="hr-HR" sz="3600" dirty="0" smtClean="0"/>
              <a:t>Nakon toga, ako je izvješće prihvaćeno, uplaćuje se ostatak od 20% sredstava</a:t>
            </a:r>
          </a:p>
          <a:p>
            <a:pPr marL="0" indent="0">
              <a:buNone/>
            </a:pPr>
            <a:endParaRPr lang="hr-HR" sz="3600" dirty="0" smtClean="0"/>
          </a:p>
          <a:p>
            <a:r>
              <a:rPr lang="hr-HR" sz="3600" dirty="0" smtClean="0"/>
              <a:t>Osim putovanja treba odraditi i aktivnosti projekta – opisati i dokazati da su odrađene (fotografije, brošure, knjige, prezentacije, objava na internetskim stranicama i sl.)</a:t>
            </a:r>
          </a:p>
          <a:p>
            <a:r>
              <a:rPr lang="hr-HR" sz="3600" dirty="0" smtClean="0"/>
              <a:t>Sve treba </a:t>
            </a:r>
            <a:r>
              <a:rPr lang="hr-HR" sz="3600" dirty="0" err="1" smtClean="0"/>
              <a:t>diseminirati</a:t>
            </a:r>
            <a:r>
              <a:rPr lang="hr-HR" sz="3600" dirty="0" smtClean="0"/>
              <a:t> (vidljivost projekta, marketing) odnosno predstaviti projekt na što više razina (učenicima, učiteljima, roditeljima, novine, internetske stranice, portali, TV emisije, radio emisije i </a:t>
            </a:r>
            <a:r>
              <a:rPr lang="hr-HR" sz="3600" dirty="0" err="1" smtClean="0"/>
              <a:t>sl</a:t>
            </a:r>
            <a:r>
              <a:rPr lang="hr-HR" sz="3600" dirty="0" smtClean="0"/>
              <a:t>.)</a:t>
            </a:r>
          </a:p>
          <a:p>
            <a:r>
              <a:rPr lang="hr-HR" sz="3600" dirty="0" smtClean="0"/>
              <a:t>Prije svakog putovanja dobiva se </a:t>
            </a:r>
            <a:r>
              <a:rPr lang="hr-HR" sz="3600" dirty="0" err="1" smtClean="0"/>
              <a:t>Invitation</a:t>
            </a:r>
            <a:r>
              <a:rPr lang="hr-HR" sz="3600" dirty="0" smtClean="0"/>
              <a:t> </a:t>
            </a:r>
            <a:r>
              <a:rPr lang="hr-HR" sz="3600" dirty="0" err="1" smtClean="0"/>
              <a:t>letter</a:t>
            </a:r>
            <a:r>
              <a:rPr lang="hr-HR" sz="3600" dirty="0" smtClean="0"/>
              <a:t> – poziv za mobilnost</a:t>
            </a:r>
          </a:p>
          <a:p>
            <a:r>
              <a:rPr lang="hr-HR" sz="3600" dirty="0" smtClean="0"/>
              <a:t>Nakon putovanja </a:t>
            </a:r>
            <a:r>
              <a:rPr lang="hr-HR" sz="3600" dirty="0" err="1" smtClean="0"/>
              <a:t>Cetification</a:t>
            </a:r>
            <a:r>
              <a:rPr lang="hr-HR" sz="3600" dirty="0" smtClean="0"/>
              <a:t> – dokaz da se mobilnost održala – osobno, može se koristiti u životopisu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11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4374"/>
            <a:ext cx="8229600" cy="778098"/>
          </a:xfrm>
        </p:spPr>
        <p:txBody>
          <a:bodyPr/>
          <a:lstStyle/>
          <a:p>
            <a:r>
              <a:rPr lang="hr-HR" b="1" dirty="0" smtClean="0"/>
              <a:t>Projektni tim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764704"/>
            <a:ext cx="8676309" cy="6093296"/>
          </a:xfrm>
        </p:spPr>
        <p:txBody>
          <a:bodyPr/>
          <a:lstStyle/>
          <a:p>
            <a:r>
              <a:rPr lang="hr-HR" sz="2400" b="1" dirty="0" smtClean="0"/>
              <a:t>Melita Krstić, koordinator projekta</a:t>
            </a:r>
          </a:p>
          <a:p>
            <a:r>
              <a:rPr lang="hr-HR" sz="2400" b="1" dirty="0" smtClean="0"/>
              <a:t>Dane Končar</a:t>
            </a:r>
          </a:p>
          <a:p>
            <a:r>
              <a:rPr lang="hr-HR" sz="2400" b="1" dirty="0" smtClean="0"/>
              <a:t>Antonio Bičvić, </a:t>
            </a:r>
          </a:p>
          <a:p>
            <a:r>
              <a:rPr lang="hr-HR" sz="2400" b="1" dirty="0" smtClean="0"/>
              <a:t>Fabijan Pospišil</a:t>
            </a:r>
          </a:p>
          <a:p>
            <a:r>
              <a:rPr lang="hr-HR" sz="2400" b="1" dirty="0" smtClean="0"/>
              <a:t>Marina Vidaković</a:t>
            </a:r>
          </a:p>
          <a:p>
            <a:r>
              <a:rPr lang="hr-HR" sz="2400" b="1" dirty="0" smtClean="0"/>
              <a:t>Dubravka </a:t>
            </a:r>
            <a:r>
              <a:rPr lang="hr-HR" sz="2400" b="1" dirty="0" err="1" smtClean="0"/>
              <a:t>Premec</a:t>
            </a:r>
            <a:endParaRPr lang="hr-HR" sz="2400" b="1" dirty="0" smtClean="0"/>
          </a:p>
          <a:p>
            <a:r>
              <a:rPr lang="hr-HR" sz="2400" b="1" dirty="0" smtClean="0"/>
              <a:t>Spomenka Stanić (Iva Babić)</a:t>
            </a:r>
          </a:p>
          <a:p>
            <a:r>
              <a:rPr lang="hr-HR" sz="2400" b="1" dirty="0" smtClean="0"/>
              <a:t>Alma Mance</a:t>
            </a:r>
          </a:p>
          <a:p>
            <a:r>
              <a:rPr lang="hr-HR" sz="2400" b="1" dirty="0" smtClean="0"/>
              <a:t>Silvija Vukašinović</a:t>
            </a:r>
          </a:p>
          <a:p>
            <a:r>
              <a:rPr lang="hr-HR" sz="2400" b="1" dirty="0" smtClean="0"/>
              <a:t>Oriana Juretić-Bandić</a:t>
            </a:r>
          </a:p>
          <a:p>
            <a:r>
              <a:rPr lang="hr-HR" sz="2400" b="1" dirty="0" smtClean="0"/>
              <a:t>Nikolina Jakić</a:t>
            </a:r>
          </a:p>
          <a:p>
            <a:r>
              <a:rPr lang="hr-HR" sz="2400" b="1" dirty="0" smtClean="0"/>
              <a:t>Ana Andrić</a:t>
            </a:r>
          </a:p>
          <a:p>
            <a:r>
              <a:rPr lang="hr-HR" sz="2400" b="1" dirty="0" smtClean="0"/>
              <a:t>Učenici 7.abc i 6.abc razreda (suglasnost roditelja)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8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/>
          <a:lstStyle/>
          <a:p>
            <a:r>
              <a:rPr lang="hr-HR" b="1" dirty="0" smtClean="0"/>
              <a:t>Cilj, svrha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197514" y="692696"/>
            <a:ext cx="8748972" cy="5688632"/>
          </a:xfrm>
        </p:spPr>
        <p:txBody>
          <a:bodyPr/>
          <a:lstStyle/>
          <a:p>
            <a:r>
              <a:rPr lang="hr-HR" sz="2800" b="1" dirty="0" smtClean="0"/>
              <a:t>Učenici:</a:t>
            </a:r>
          </a:p>
          <a:p>
            <a:r>
              <a:rPr lang="hr-HR" sz="2800" b="1" dirty="0" smtClean="0"/>
              <a:t>motivirati ih </a:t>
            </a:r>
            <a:r>
              <a:rPr lang="hr-HR" sz="2800" b="1" dirty="0"/>
              <a:t>da sudjeluju u redovitim sportskim </a:t>
            </a:r>
            <a:r>
              <a:rPr lang="hr-HR" sz="2800" b="1" dirty="0" smtClean="0"/>
              <a:t>aktivnostima, unaprijede svoje sportske vještine</a:t>
            </a:r>
          </a:p>
          <a:p>
            <a:r>
              <a:rPr lang="hr-HR" sz="2800" b="1" dirty="0" smtClean="0"/>
              <a:t>Posebno raditi na optimalnim tehnikama trčanja i hodanja, razvoj izdržljivosti, različite metode izvođenja skokova</a:t>
            </a:r>
          </a:p>
          <a:p>
            <a:r>
              <a:rPr lang="hr-HR" sz="2800" b="1" dirty="0" smtClean="0"/>
              <a:t>pobuditi interes </a:t>
            </a:r>
            <a:r>
              <a:rPr lang="hr-HR" sz="2800" b="1" dirty="0"/>
              <a:t>za </a:t>
            </a:r>
            <a:r>
              <a:rPr lang="hr-HR" sz="2800" b="1" dirty="0" smtClean="0"/>
              <a:t>zdravi životni stil, razviti </a:t>
            </a:r>
            <a:r>
              <a:rPr lang="hr-HR" sz="2800" b="1" dirty="0"/>
              <a:t>simbiozu tijela i razvoj </a:t>
            </a:r>
            <a:r>
              <a:rPr lang="hr-HR" sz="2800" b="1" dirty="0" smtClean="0"/>
              <a:t>duha, </a:t>
            </a:r>
            <a:r>
              <a:rPr lang="hr-HR" sz="2800" b="1" dirty="0"/>
              <a:t>osjećaj za fair </a:t>
            </a:r>
            <a:r>
              <a:rPr lang="hr-HR" sz="2800" b="1" dirty="0" err="1" smtClean="0"/>
              <a:t>play</a:t>
            </a:r>
            <a:endParaRPr lang="hr-HR" sz="2800" b="1" dirty="0" smtClean="0"/>
          </a:p>
          <a:p>
            <a:r>
              <a:rPr lang="hr-HR" sz="2800" b="1" dirty="0" smtClean="0"/>
              <a:t>prihvaćanje zdravih navika života, prehrane (priprema zdravih obroka)</a:t>
            </a:r>
          </a:p>
          <a:p>
            <a:r>
              <a:rPr lang="hr-HR" sz="2800" b="1" dirty="0" smtClean="0"/>
              <a:t>Uključivanje poznatih sportaša koji će iznijeti svoj primjer uspjeha, voditi treninge</a:t>
            </a:r>
          </a:p>
          <a:p>
            <a:endParaRPr lang="hr-HR" sz="2800" dirty="0"/>
          </a:p>
          <a:p>
            <a:endParaRPr lang="hr-HR" sz="1000" dirty="0" smtClean="0"/>
          </a:p>
        </p:txBody>
      </p:sp>
    </p:spTree>
    <p:extLst>
      <p:ext uri="{BB962C8B-B14F-4D97-AF65-F5344CB8AC3E}">
        <p14:creationId xmlns:p14="http://schemas.microsoft.com/office/powerpoint/2010/main" val="10879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1165</Words>
  <Application>Microsoft Office PowerPoint</Application>
  <PresentationFormat>On-screen Show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Zemlje partneri (5)</vt:lpstr>
      <vt:lpstr>Erasmus +  najveći program EU na području obrazovanja</vt:lpstr>
      <vt:lpstr>PowerPoint Presentation</vt:lpstr>
      <vt:lpstr>Projektni tim</vt:lpstr>
      <vt:lpstr>Cilj, svrha</vt:lpstr>
      <vt:lpstr>PowerPoint Presentation</vt:lpstr>
      <vt:lpstr>Načini rada</vt:lpstr>
      <vt:lpstr>Kampovi</vt:lpstr>
      <vt:lpstr>Putovanja/Mobilnosti</vt:lpstr>
      <vt:lpstr>Slovačka – država partner</vt:lpstr>
      <vt:lpstr>Slovačka – Turany</vt:lpstr>
      <vt:lpstr>PowerPoint Presentation</vt:lpstr>
      <vt:lpstr>Turany - grad</vt:lpstr>
      <vt:lpstr>RUMUNJSKA – država partner</vt:lpstr>
      <vt:lpstr>Rumunjska - Suceava </vt:lpstr>
      <vt:lpstr>PowerPoint Presentation</vt:lpstr>
      <vt:lpstr>Suceava - grad</vt:lpstr>
      <vt:lpstr>Bugarska – država partner</vt:lpstr>
      <vt:lpstr>Bugarska- Kardzhali</vt:lpstr>
      <vt:lpstr>PowerPoint Presentation</vt:lpstr>
      <vt:lpstr>Kardzhali - grad</vt:lpstr>
      <vt:lpstr>ITALY  - država partner</vt:lpstr>
      <vt:lpstr>Italija – Viterbo</vt:lpstr>
      <vt:lpstr>PowerPoint Presentation</vt:lpstr>
      <vt:lpstr>Viterbo - grad</vt:lpstr>
      <vt:lpstr>Hrvatska – država partner</vt:lpstr>
      <vt:lpstr>Hrvatska – Osijek</vt:lpstr>
      <vt:lpstr>Osnovna škola Višnjevac </vt:lpstr>
      <vt:lpstr>Osijek - grad</vt:lpstr>
      <vt:lpstr>PowerPoint Presentation</vt:lpstr>
      <vt:lpstr>Osobnine učenika!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and looking into the future. GATS</dc:title>
  <dc:creator>Melita</dc:creator>
  <cp:lastModifiedBy>Korisnik</cp:lastModifiedBy>
  <cp:revision>153</cp:revision>
  <dcterms:created xsi:type="dcterms:W3CDTF">2016-04-16T20:21:03Z</dcterms:created>
  <dcterms:modified xsi:type="dcterms:W3CDTF">2019-09-16T05:45:55Z</dcterms:modified>
</cp:coreProperties>
</file>