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39" r:id="rId3"/>
    <p:sldId id="261" r:id="rId4"/>
    <p:sldId id="310" r:id="rId5"/>
    <p:sldId id="340" r:id="rId6"/>
    <p:sldId id="311" r:id="rId7"/>
    <p:sldId id="341" r:id="rId8"/>
    <p:sldId id="332" r:id="rId9"/>
    <p:sldId id="279" r:id="rId10"/>
    <p:sldId id="333" r:id="rId11"/>
    <p:sldId id="334" r:id="rId12"/>
    <p:sldId id="335" r:id="rId13"/>
    <p:sldId id="337" r:id="rId14"/>
    <p:sldId id="336" r:id="rId15"/>
    <p:sldId id="305" r:id="rId16"/>
    <p:sldId id="306" r:id="rId17"/>
    <p:sldId id="314" r:id="rId18"/>
    <p:sldId id="308" r:id="rId19"/>
    <p:sldId id="287" r:id="rId20"/>
    <p:sldId id="267" r:id="rId21"/>
    <p:sldId id="295" r:id="rId22"/>
    <p:sldId id="296" r:id="rId23"/>
    <p:sldId id="288" r:id="rId24"/>
    <p:sldId id="278" r:id="rId25"/>
    <p:sldId id="281" r:id="rId26"/>
    <p:sldId id="282" r:id="rId27"/>
    <p:sldId id="318" r:id="rId28"/>
    <p:sldId id="319" r:id="rId29"/>
    <p:sldId id="330" r:id="rId30"/>
    <p:sldId id="329" r:id="rId31"/>
    <p:sldId id="297" r:id="rId32"/>
    <p:sldId id="298" r:id="rId33"/>
    <p:sldId id="299" r:id="rId34"/>
    <p:sldId id="300" r:id="rId35"/>
    <p:sldId id="285" r:id="rId36"/>
    <p:sldId id="257" r:id="rId37"/>
    <p:sldId id="331" r:id="rId38"/>
    <p:sldId id="328" r:id="rId39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74B62-3DA3-44AD-A175-4A28FEAA7D1E}" type="datetimeFigureOut">
              <a:rPr lang="hr-HR"/>
              <a:pPr>
                <a:defRPr/>
              </a:pPr>
              <a:t>19.2.2021.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346D-44E5-40C4-AABA-70FAC580F33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F876A-AC25-4967-86E9-03EB26F82C6B}" type="datetimeFigureOut">
              <a:rPr lang="hr-HR"/>
              <a:pPr>
                <a:defRPr/>
              </a:pPr>
              <a:t>19.2.2021.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DB1DD-51B2-4348-92B3-26DD18FBFCE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6AD8E-62EB-46AE-9B08-3351098FD20D}" type="datetimeFigureOut">
              <a:rPr lang="hr-HR"/>
              <a:pPr>
                <a:defRPr/>
              </a:pPr>
              <a:t>19.2.2021.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0E10A-5740-4C1A-B1BB-CFB38BBFABE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897E5-219C-4696-AFEC-5F3E797DEE25}" type="datetimeFigureOut">
              <a:rPr lang="hr-HR"/>
              <a:pPr>
                <a:defRPr/>
              </a:pPr>
              <a:t>19.2.2021.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2433A-C3D0-4DBD-B16B-ACF566C3265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D251-0AFE-4FD8-9041-AD39419F1210}" type="datetimeFigureOut">
              <a:rPr lang="hr-HR"/>
              <a:pPr>
                <a:defRPr/>
              </a:pPr>
              <a:t>19.2.2021.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80B70-E561-47BF-98BB-44B28732FE6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52F87-DF1F-4273-BF02-D73DCAB57FCB}" type="datetimeFigureOut">
              <a:rPr lang="hr-HR"/>
              <a:pPr>
                <a:defRPr/>
              </a:pPr>
              <a:t>19.2.2021.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59267-734A-4C59-A809-17B0B0A7F98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FE80C-15F5-48D5-8FC1-7693F2FA1622}" type="datetimeFigureOut">
              <a:rPr lang="hr-HR"/>
              <a:pPr>
                <a:defRPr/>
              </a:pPr>
              <a:t>19.2.2021.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F94FE-959D-4908-90FE-FE968F7AE3E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432E2-4CDB-436C-A82B-D92EDBC6CC93}" type="datetimeFigureOut">
              <a:rPr lang="hr-HR"/>
              <a:pPr>
                <a:defRPr/>
              </a:pPr>
              <a:t>19.2.2021.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473D-20C1-434A-B7C6-4BEB10ABB72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6B45D-5D88-4A79-BB76-F462CC67816E}" type="datetimeFigureOut">
              <a:rPr lang="hr-HR"/>
              <a:pPr>
                <a:defRPr/>
              </a:pPr>
              <a:t>19.2.2021.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A61C3-01E1-4CA7-A92A-151855A247A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41B7F-629F-408E-950E-BF4E7EC0377D}" type="datetimeFigureOut">
              <a:rPr lang="hr-HR"/>
              <a:pPr>
                <a:defRPr/>
              </a:pPr>
              <a:t>19.2.2021.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CBB37-2017-4943-AB45-70B8BC48B54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65AE1-F9EF-4B56-9F99-39434B01E3EC}" type="datetimeFigureOut">
              <a:rPr lang="hr-HR"/>
              <a:pPr>
                <a:defRPr/>
              </a:pPr>
              <a:t>19.2.2021.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B434B-6297-4DD4-9854-8EF08C3F75E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AD27FC-F755-49AF-B49B-E3597C7BA4D6}" type="datetimeFigureOut">
              <a:rPr lang="hr-HR"/>
              <a:pPr>
                <a:defRPr/>
              </a:pPr>
              <a:t>19.2.2021.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4268C3-DEC4-43BC-98FA-A6D05D6643D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Grobi%C5%86a+Gymnasium/@56.5364482,21.1650268,17z/data=!3m1!4b1!4m5!3m4!1s0x46faa9c0ddf7f3ad:0x2a1f386e7d733f27!8m2!3d56.5364482!4d21.1672155" TargetMode="External"/><Relationship Id="rId2" Type="http://schemas.openxmlformats.org/officeDocument/2006/relationships/hyperlink" Target="https://grobinasskola.lv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atvia" TargetMode="External"/><Relationship Id="rId2" Type="http://schemas.openxmlformats.org/officeDocument/2006/relationships/hyperlink" Target="https://en.wikipedia.org/wiki/Tow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hyperlink" Target="https://en.wikipedia.org/wiki/Liep%C4%81j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r/maps/place/Sincan+%C4%B0lkokulu/@39.953105,32.598603,15z/data=!4m5!3m4!1s0x0:0x2df3c27ece04ae6e!8m2!3d39.953105!4d32.598603" TargetMode="External"/><Relationship Id="rId2" Type="http://schemas.openxmlformats.org/officeDocument/2006/relationships/hyperlink" Target="http://sincanilkokulu.meb.k12.tr/tema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r/maps/place/Osnovna+%C5%A1kola+Vi%C5%A1njevac/@45.5653842,18.6099674,17z/data=!3m1!4b1!4m2!3m1!1s0x475ce0d153642a03:0xa3f546cf78d945cc?hl=hr" TargetMode="External"/><Relationship Id="rId2" Type="http://schemas.openxmlformats.org/officeDocument/2006/relationships/hyperlink" Target="http://os-visnjevac.skole.hr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os-visnjevac.skole.hr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zsjanowiec.szkolnastrona.pl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ucianblagajibou.ro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633526" cy="581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03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CD4FB7-B5B0-4665-A81D-599FAB47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/>
          <a:lstStyle/>
          <a:p>
            <a:r>
              <a:rPr lang="hr-HR" dirty="0"/>
              <a:t>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1B5740-8F35-48C7-9E80-B0503F7E5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074" y="883768"/>
            <a:ext cx="8749413" cy="5857599"/>
          </a:xfrm>
        </p:spPr>
        <p:txBody>
          <a:bodyPr/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banner</a:t>
            </a:r>
            <a:r>
              <a:rPr lang="en-US" sz="2800" dirty="0"/>
              <a:t> </a:t>
            </a:r>
            <a:r>
              <a:rPr lang="hr-HR" sz="2800" dirty="0"/>
              <a:t>– izrada banera s ciljom predstavljanja projekta na ulazu u školu</a:t>
            </a:r>
          </a:p>
          <a:p>
            <a:r>
              <a:rPr lang="hr-HR" sz="2800" u="sng" dirty="0"/>
              <a:t>Likovni natječaj među učenicima</a:t>
            </a:r>
            <a:r>
              <a:rPr lang="hr-HR" sz="2800" dirty="0"/>
              <a:t> - „Najtehnološkija stvar u mojim mislima” –</a:t>
            </a:r>
            <a:r>
              <a:rPr lang="en-US" sz="2800" dirty="0"/>
              <a:t> </a:t>
            </a:r>
            <a:r>
              <a:rPr lang="hr-HR" sz="2800" dirty="0"/>
              <a:t>pobjednici će biti nagrađeni</a:t>
            </a:r>
          </a:p>
          <a:p>
            <a:r>
              <a:rPr lang="hr-HR" sz="2800" u="sng" dirty="0"/>
              <a:t>kreiranje loga za projekt</a:t>
            </a:r>
          </a:p>
          <a:p>
            <a:r>
              <a:rPr lang="hr-HR" sz="2800" u="sng" dirty="0"/>
              <a:t>Kreiranje maskote projekta - </a:t>
            </a:r>
            <a:r>
              <a:rPr lang="hr-HR" dirty="0"/>
              <a:t> printanje s 3D printerom</a:t>
            </a:r>
            <a:endParaRPr lang="hr-HR" sz="2800" dirty="0"/>
          </a:p>
          <a:p>
            <a:r>
              <a:rPr lang="hr-HR" sz="2800" u="sng" dirty="0"/>
              <a:t>Skrivena kutija – svaka zemlja će napisati ciljeve koje želi postići kroz ovaj projekt –</a:t>
            </a:r>
            <a:r>
              <a:rPr lang="hr-HR" sz="2800" dirty="0"/>
              <a:t> kutija će se zakopati i otvoriti na kraju projekta</a:t>
            </a:r>
            <a:r>
              <a:rPr lang="en-US" sz="2800" dirty="0"/>
              <a:t> </a:t>
            </a:r>
            <a:endParaRPr lang="hr-HR" sz="2800" dirty="0"/>
          </a:p>
          <a:p>
            <a:r>
              <a:rPr lang="hr-HR" sz="2800" u="sng" dirty="0"/>
              <a:t>Igranje račualnih igara s bakama i djetovima i gledanje 3D filmova</a:t>
            </a:r>
          </a:p>
        </p:txBody>
      </p:sp>
    </p:spTree>
    <p:extLst>
      <p:ext uri="{BB962C8B-B14F-4D97-AF65-F5344CB8AC3E}">
        <p14:creationId xmlns:p14="http://schemas.microsoft.com/office/powerpoint/2010/main" val="386102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27A7E9-3455-42AE-9845-C0A669CAE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/>
          <a:lstStyle/>
          <a:p>
            <a:r>
              <a:rPr lang="hr-HR" dirty="0"/>
              <a:t>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0732D9-D7A1-436F-8876-60EF8BB81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674642"/>
          </a:xfrm>
        </p:spPr>
        <p:txBody>
          <a:bodyPr/>
          <a:lstStyle/>
          <a:p>
            <a:r>
              <a:rPr lang="hr-HR" sz="2800" u="sng" dirty="0"/>
              <a:t>Kreiranje aplikacija</a:t>
            </a:r>
            <a:r>
              <a:rPr lang="hr-HR" sz="2800" dirty="0"/>
              <a:t> koja će pomoći učenicima da nauče više o zemljama partnera; natjecanje u znanju – nagrađivanje najuspješnijih</a:t>
            </a:r>
          </a:p>
          <a:p>
            <a:r>
              <a:rPr lang="hr-HR" u="sng" dirty="0"/>
              <a:t>Put u tehnički muzej (Zagreb)</a:t>
            </a:r>
            <a:endParaRPr lang="hr-HR" dirty="0"/>
          </a:p>
          <a:p>
            <a:r>
              <a:rPr lang="hr-HR" u="sng" dirty="0"/>
              <a:t>Dopisivanje i sudejlovanje na video pozivima s učenicima iz zemalja partnera</a:t>
            </a:r>
          </a:p>
          <a:p>
            <a:r>
              <a:rPr lang="en-US" u="sng" dirty="0" err="1"/>
              <a:t>Tradi</a:t>
            </a:r>
            <a:r>
              <a:rPr lang="hr-HR" u="sng" dirty="0"/>
              <a:t>cionalne kutije - </a:t>
            </a:r>
            <a:r>
              <a:rPr lang="en-US" dirty="0"/>
              <a:t> </a:t>
            </a:r>
            <a:r>
              <a:rPr lang="hr-HR" dirty="0"/>
              <a:t>sastavljanje kutija koje predstavljaju našu zemlju; razmjena s partnerima</a:t>
            </a:r>
            <a:r>
              <a:rPr lang="en-US" dirty="0"/>
              <a:t> </a:t>
            </a:r>
            <a:endParaRPr lang="hr-HR" dirty="0"/>
          </a:p>
          <a:p>
            <a:r>
              <a:rPr lang="hr-HR" u="sng" dirty="0"/>
              <a:t>Razgovor s roditeljima koji rade s tehnologijom </a:t>
            </a:r>
            <a:r>
              <a:rPr lang="hr-HR" dirty="0"/>
              <a:t>– učenje o načinu kako se tehnologija koristi na poslu</a:t>
            </a:r>
          </a:p>
          <a:p>
            <a:endParaRPr lang="hr-HR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7595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E9DF14-609A-4A84-ABF1-B39C5B88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330"/>
          </a:xfrm>
        </p:spPr>
        <p:txBody>
          <a:bodyPr/>
          <a:lstStyle/>
          <a:p>
            <a:r>
              <a:rPr lang="hr-HR" dirty="0"/>
              <a:t>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16C4C0-3FA8-478F-8F7B-DA7BBB63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819968"/>
            <a:ext cx="8507288" cy="576339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sz="2800" dirty="0"/>
              <a:t>Dizajniranje </a:t>
            </a:r>
            <a:r>
              <a:rPr lang="hr-HR" sz="2800" u="sng" dirty="0"/>
              <a:t>book markera </a:t>
            </a:r>
            <a:r>
              <a:rPr lang="hr-HR" sz="2800" dirty="0"/>
              <a:t>uz pomoć digitalnih alata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u="sng" dirty="0"/>
              <a:t>Riječi i izrazi koji imaju isti korijen u jezicima zemalja partnera (prezentacije, ilustracije)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u="sng" dirty="0"/>
              <a:t>Predstavljanje jednog kulturnog događaja kroz dramski prikaz </a:t>
            </a:r>
            <a:r>
              <a:rPr lang="hr-HR" sz="2800" dirty="0"/>
              <a:t>(snimanje i razmijena među partnerima)</a:t>
            </a:r>
            <a:r>
              <a:rPr lang="en-US" sz="2800" dirty="0"/>
              <a:t> </a:t>
            </a:r>
            <a:endParaRPr lang="hr-HR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/>
              <a:t>Priprema video materijala o našem mjestu uz pomoć web 2.0 alata, razmjena među partnerima</a:t>
            </a:r>
          </a:p>
          <a:p>
            <a:r>
              <a:rPr lang="hr-HR" sz="2800" u="sng" dirty="0"/>
              <a:t>Praćenje jednog predavanja uz pomoć tehnologije i jednog predavanja bez tehnologije  - izrada prikaza o razlikama</a:t>
            </a:r>
            <a:r>
              <a:rPr lang="hr-HR" sz="2800" dirty="0"/>
              <a:t> (učitelji)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92967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EB2A0C-EDFB-46AF-ACF5-B22C14BAA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hr-HR" dirty="0"/>
              <a:t>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7439F0-3915-40D2-9CDB-5D114B432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56" y="934760"/>
            <a:ext cx="8702624" cy="5648601"/>
          </a:xfrm>
        </p:spPr>
        <p:txBody>
          <a:bodyPr/>
          <a:lstStyle/>
          <a:p>
            <a:r>
              <a:rPr lang="hr-HR" sz="2800" u="sng" dirty="0"/>
              <a:t>Prisustvovanje jednom predavanju o korištenju tehnologije u nastavi (u živo ili „on line”)</a:t>
            </a:r>
            <a:r>
              <a:rPr lang="hr-HR" sz="2800" dirty="0"/>
              <a:t>(učenici i učitelji)</a:t>
            </a:r>
          </a:p>
          <a:p>
            <a:r>
              <a:rPr lang="hr-HR" sz="2800" dirty="0"/>
              <a:t>Učenje najlakšeg programa kojim se može zadavati domaća zadaća</a:t>
            </a:r>
          </a:p>
          <a:p>
            <a:r>
              <a:rPr lang="hr-HR" sz="2800" u="sng" dirty="0"/>
              <a:t>Robotsko kodiranje</a:t>
            </a:r>
            <a:r>
              <a:rPr lang="en-US" sz="2800" dirty="0"/>
              <a:t> </a:t>
            </a:r>
            <a:r>
              <a:rPr lang="hr-HR" sz="2800" dirty="0"/>
              <a:t>- edukacija</a:t>
            </a:r>
          </a:p>
          <a:p>
            <a:r>
              <a:rPr lang="hr-HR" sz="2800" dirty="0"/>
              <a:t>Zajednički rad iz područja robotsog kodiranja svih učenika zemalja partnera</a:t>
            </a:r>
          </a:p>
          <a:p>
            <a:r>
              <a:rPr lang="hr-HR" sz="2800" u="sng" dirty="0"/>
              <a:t>Stvaranje igre za učenje pomoću robotskog kodiranja </a:t>
            </a:r>
            <a:r>
              <a:rPr lang="hr-HR" sz="2800" dirty="0"/>
              <a:t>– natjecanje u igri (turnir u školi). Pobjednici će biti nagrađeni</a:t>
            </a:r>
          </a:p>
          <a:p>
            <a:endParaRPr lang="en-US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8094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AC080F-E371-40BE-A613-CD8204919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hr-HR" dirty="0"/>
              <a:t>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404C8B-6401-48AA-9FCC-B0A92FB0E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18705"/>
            <a:ext cx="8366756" cy="5713858"/>
          </a:xfrm>
        </p:spPr>
        <p:txBody>
          <a:bodyPr/>
          <a:lstStyle/>
          <a:p>
            <a:r>
              <a:rPr lang="hr-HR" sz="2800" dirty="0"/>
              <a:t>Stvaranje baze igara koje učitelji koriste u nastavi; razmjena među partnerima</a:t>
            </a:r>
          </a:p>
          <a:p>
            <a:r>
              <a:rPr lang="hr-HR" u="sng" dirty="0"/>
              <a:t>Stvaranje predmeta pomoću robotskog kodiranje – izložba; nagrađivanje najboljih radova</a:t>
            </a:r>
            <a:endParaRPr lang="hr-HR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4176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dirty="0"/>
              <a:t>Latvia -  zemlja partner</a:t>
            </a:r>
          </a:p>
        </p:txBody>
      </p:sp>
      <p:sp>
        <p:nvSpPr>
          <p:cNvPr id="12291" name="Rezervirano mjesto sadržaja 2"/>
          <p:cNvSpPr>
            <a:spLocks noGrp="1"/>
          </p:cNvSpPr>
          <p:nvPr>
            <p:ph idx="1"/>
          </p:nvPr>
        </p:nvSpPr>
        <p:spPr>
          <a:xfrm>
            <a:off x="323528" y="1268760"/>
            <a:ext cx="8713788" cy="4525963"/>
          </a:xfrm>
        </p:spPr>
        <p:txBody>
          <a:bodyPr/>
          <a:lstStyle/>
          <a:p>
            <a:pPr eaLnBrk="1" hangingPunct="1"/>
            <a:r>
              <a:rPr lang="hr-HR" dirty="0"/>
              <a:t>Latvia (Letonija)   Glavni grad: Riga</a:t>
            </a:r>
          </a:p>
          <a:p>
            <a:pPr eaLnBrk="1" hangingPunct="1"/>
            <a:r>
              <a:rPr lang="hr-HR" dirty="0"/>
              <a:t>Stanovništvo: 1,919,968 (147th in the world)</a:t>
            </a:r>
          </a:p>
          <a:p>
            <a:pPr eaLnBrk="1" hangingPunct="1"/>
            <a:r>
              <a:rPr lang="hr-HR" dirty="0"/>
              <a:t>Površina: 64.589 km2 (122nd in the world)</a:t>
            </a:r>
          </a:p>
          <a:p>
            <a:pPr eaLnBrk="1" hangingPunct="1"/>
            <a:r>
              <a:rPr lang="hr-HR" dirty="0"/>
              <a:t>Valuta: euro </a:t>
            </a:r>
          </a:p>
          <a:p>
            <a:pPr eaLnBrk="1" hangingPunct="1"/>
            <a:r>
              <a:rPr lang="hr-HR" dirty="0"/>
              <a:t>Internetski nastavak: -   .lv </a:t>
            </a:r>
          </a:p>
          <a:p>
            <a:pPr eaLnBrk="1" hangingPunct="1"/>
            <a:r>
              <a:rPr lang="hr-HR" dirty="0"/>
              <a:t>Službeni jezik: Latvian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09D5EFFF-BCAD-4037-9825-840670CD221D}"/>
              </a:ext>
            </a:extLst>
          </p:cNvPr>
          <p:cNvSpPr/>
          <p:nvPr/>
        </p:nvSpPr>
        <p:spPr>
          <a:xfrm>
            <a:off x="6371369" y="661472"/>
            <a:ext cx="2365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  <a:latin typeface="FreeSans"/>
              </a:rPr>
              <a:t>Applicant</a:t>
            </a:r>
            <a:r>
              <a:rPr lang="hr-HR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hr-HR" b="1" dirty="0" err="1">
                <a:solidFill>
                  <a:srgbClr val="FF0000"/>
                </a:solidFill>
                <a:latin typeface="FreeSans"/>
              </a:rPr>
              <a:t>Organisation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8" name="Slika 9" descr="latv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4869160"/>
            <a:ext cx="3168352" cy="1584176"/>
          </a:xfrm>
          <a:prstGeom prst="rect">
            <a:avLst/>
          </a:prstGeom>
        </p:spPr>
      </p:pic>
      <p:pic>
        <p:nvPicPr>
          <p:cNvPr id="9" name="Slika 10" descr="latvia g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5949" y="2852936"/>
            <a:ext cx="1690748" cy="16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48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Latvija - </a:t>
            </a:r>
            <a:r>
              <a:rPr lang="hr-HR" dirty="0" err="1"/>
              <a:t>Grobina</a:t>
            </a:r>
            <a:endParaRPr lang="hr-HR" dirty="0"/>
          </a:p>
        </p:txBody>
      </p:sp>
      <p:sp>
        <p:nvSpPr>
          <p:cNvPr id="1331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Škola: </a:t>
            </a:r>
            <a:r>
              <a:rPr lang="pt-BR" dirty="0">
                <a:hlinkClick r:id="rId2"/>
              </a:rPr>
              <a:t>Zentas Maurinas Grobinas novada vidusskola</a:t>
            </a:r>
            <a:endParaRPr lang="hr-HR" dirty="0"/>
          </a:p>
          <a:p>
            <a:r>
              <a:rPr lang="hr-HR" dirty="0"/>
              <a:t>Adresa: </a:t>
            </a:r>
            <a:r>
              <a:rPr lang="hr-HR" dirty="0">
                <a:hlinkClick r:id="rId3"/>
              </a:rPr>
              <a:t>Skolas iela 1, </a:t>
            </a:r>
            <a:r>
              <a:rPr lang="lv-LV" dirty="0">
                <a:hlinkClick r:id="rId3"/>
              </a:rPr>
              <a:t>Grobiņa</a:t>
            </a:r>
            <a:endParaRPr lang="hr-HR" dirty="0"/>
          </a:p>
          <a:p>
            <a:pPr eaLnBrk="1" hangingPunct="1"/>
            <a:r>
              <a:rPr lang="hr-HR" dirty="0"/>
              <a:t>Projektni koordinator:  </a:t>
            </a:r>
          </a:p>
          <a:p>
            <a:pPr marL="0" indent="0" eaLnBrk="1" hangingPunct="1">
              <a:buNone/>
            </a:pPr>
            <a:r>
              <a:rPr lang="hr-HR" dirty="0"/>
              <a:t>    </a:t>
            </a:r>
            <a:r>
              <a:rPr lang="hr-HR" dirty="0" err="1"/>
              <a:t>Indra</a:t>
            </a:r>
            <a:r>
              <a:rPr lang="hr-HR" dirty="0"/>
              <a:t> </a:t>
            </a:r>
            <a:r>
              <a:rPr lang="hr-HR" dirty="0" err="1"/>
              <a:t>Kalniņa</a:t>
            </a:r>
            <a:r>
              <a:rPr lang="hr-HR" dirty="0"/>
              <a:t>, </a:t>
            </a:r>
            <a:r>
              <a:rPr lang="hr-HR" dirty="0" err="1"/>
              <a:t>language</a:t>
            </a:r>
            <a:r>
              <a:rPr lang="hr-HR" dirty="0"/>
              <a:t> </a:t>
            </a:r>
            <a:r>
              <a:rPr lang="hr-HR" dirty="0" err="1"/>
              <a:t>teacher</a:t>
            </a:r>
            <a:endParaRPr lang="hr-HR" dirty="0"/>
          </a:p>
          <a:p>
            <a:pPr eaLnBrk="1" hangingPunct="1"/>
            <a:r>
              <a:rPr lang="hr-HR" dirty="0"/>
              <a:t>Uzrast učenika: ?-? godina</a:t>
            </a:r>
          </a:p>
          <a:p>
            <a:pPr eaLnBrk="1" hangingPunct="1"/>
            <a:r>
              <a:rPr lang="hr-HR" dirty="0"/>
              <a:t>Broj učenika:     broj učitelja:</a:t>
            </a:r>
          </a:p>
        </p:txBody>
      </p:sp>
    </p:spTree>
    <p:extLst>
      <p:ext uri="{BB962C8B-B14F-4D97-AF65-F5344CB8AC3E}">
        <p14:creationId xmlns:p14="http://schemas.microsoft.com/office/powerpoint/2010/main" val="639389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78792"/>
            <a:ext cx="8229600" cy="706090"/>
          </a:xfrm>
        </p:spPr>
        <p:txBody>
          <a:bodyPr/>
          <a:lstStyle/>
          <a:p>
            <a:br>
              <a:rPr lang="hr-HR" sz="3200" dirty="0"/>
            </a:br>
            <a:br>
              <a:rPr lang="hr-HR" sz="3200" dirty="0"/>
            </a:br>
            <a:br>
              <a:rPr lang="hr-HR" sz="3200" dirty="0"/>
            </a:br>
            <a:r>
              <a:rPr lang="hr-HR" sz="3200" dirty="0" err="1"/>
              <a:t>Zentas</a:t>
            </a:r>
            <a:r>
              <a:rPr lang="hr-HR" sz="3200" dirty="0"/>
              <a:t> </a:t>
            </a:r>
            <a:r>
              <a:rPr lang="hr-HR" sz="3200" dirty="0" err="1"/>
              <a:t>Maurinas</a:t>
            </a:r>
            <a:r>
              <a:rPr lang="hr-HR" sz="3200" dirty="0"/>
              <a:t> </a:t>
            </a:r>
            <a:r>
              <a:rPr lang="hr-HR" sz="3200" dirty="0" err="1"/>
              <a:t>Grobinas</a:t>
            </a:r>
            <a:r>
              <a:rPr lang="hr-HR" sz="3200" dirty="0"/>
              <a:t> </a:t>
            </a:r>
            <a:r>
              <a:rPr lang="hr-HR" sz="3200" dirty="0" err="1"/>
              <a:t>novada</a:t>
            </a:r>
            <a:r>
              <a:rPr lang="hr-HR" sz="3200" dirty="0"/>
              <a:t> </a:t>
            </a:r>
            <a:r>
              <a:rPr lang="hr-HR" sz="3200" dirty="0" err="1"/>
              <a:t>vidusskola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AFC45EEA-3786-4439-81F7-4ECFE9D4C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42262"/>
            <a:ext cx="6984776" cy="5236946"/>
          </a:xfrm>
        </p:spPr>
      </p:pic>
    </p:spTree>
    <p:extLst>
      <p:ext uri="{BB962C8B-B14F-4D97-AF65-F5344CB8AC3E}">
        <p14:creationId xmlns:p14="http://schemas.microsoft.com/office/powerpoint/2010/main" val="531706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>
          <a:xfrm>
            <a:off x="539552" y="251132"/>
            <a:ext cx="8229600" cy="648737"/>
          </a:xfrm>
        </p:spPr>
        <p:txBody>
          <a:bodyPr/>
          <a:lstStyle/>
          <a:p>
            <a:r>
              <a:rPr lang="hr-HR" dirty="0" err="1"/>
              <a:t>Grobina</a:t>
            </a:r>
            <a:r>
              <a:rPr lang="hr-HR" dirty="0"/>
              <a:t> - </a:t>
            </a:r>
            <a:r>
              <a:rPr lang="hr-HR" dirty="0" err="1"/>
              <a:t>city</a:t>
            </a:r>
            <a:endParaRPr lang="hr-HR" dirty="0"/>
          </a:p>
        </p:txBody>
      </p:sp>
      <p:sp>
        <p:nvSpPr>
          <p:cNvPr id="1536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6369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err="1"/>
              <a:t>Grobiņa</a:t>
            </a:r>
            <a:r>
              <a:rPr lang="hr-HR" sz="1600" dirty="0"/>
              <a:t> </a:t>
            </a:r>
            <a:r>
              <a:rPr lang="en-US" sz="1600" dirty="0"/>
              <a:t>is a </a:t>
            </a:r>
            <a:r>
              <a:rPr lang="en-US" sz="1600" dirty="0">
                <a:hlinkClick r:id="rId2" tooltip="Tow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town</a:t>
            </a:r>
            <a:r>
              <a:rPr lang="en-US" sz="1600" dirty="0"/>
              <a:t> in western </a:t>
            </a:r>
            <a:r>
              <a:rPr lang="en-US" sz="1600" dirty="0">
                <a:hlinkClick r:id="rId3" tooltip="Latv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Latvia</a:t>
            </a:r>
            <a:r>
              <a:rPr lang="en-US" sz="1600" dirty="0"/>
              <a:t>, eleven kilometers east of </a:t>
            </a:r>
            <a:r>
              <a:rPr lang="en-US" sz="1600" dirty="0" err="1">
                <a:hlinkClick r:id="rId4" tooltip="Liepāj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Liepāja</a:t>
            </a:r>
            <a:r>
              <a:rPr lang="hr-HR" sz="1600" dirty="0"/>
              <a:t> 4 218 </a:t>
            </a:r>
            <a:r>
              <a:rPr lang="hr-HR" sz="1600" dirty="0" err="1"/>
              <a:t>population</a:t>
            </a:r>
            <a:endParaRPr lang="hr-HR" sz="1600" dirty="0"/>
          </a:p>
          <a:p>
            <a:endParaRPr lang="hr-HR" sz="12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0A73B72-48C5-4BCA-AE64-05FB6CF5E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0" y="1484784"/>
            <a:ext cx="7834439" cy="51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55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TURSKA – zemlja partner</a:t>
            </a:r>
          </a:p>
        </p:txBody>
      </p:sp>
      <p:sp>
        <p:nvSpPr>
          <p:cNvPr id="1536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268760"/>
            <a:ext cx="8713788" cy="4525963"/>
          </a:xfrm>
        </p:spPr>
        <p:txBody>
          <a:bodyPr/>
          <a:lstStyle/>
          <a:p>
            <a:pPr eaLnBrk="1" hangingPunct="1"/>
            <a:r>
              <a:rPr lang="hr-HR" dirty="0"/>
              <a:t>Glavni grad : Ankara</a:t>
            </a:r>
          </a:p>
          <a:p>
            <a:pPr eaLnBrk="1" hangingPunct="1"/>
            <a:r>
              <a:rPr lang="hr-HR" dirty="0"/>
              <a:t>Stanovništvo : 77 695 904 (17. u svijetu)</a:t>
            </a:r>
          </a:p>
          <a:p>
            <a:pPr eaLnBrk="1" hangingPunct="1"/>
            <a:r>
              <a:rPr lang="hr-HR" dirty="0"/>
              <a:t>Područje : 780,580 km2 (36. u svijetu)</a:t>
            </a:r>
          </a:p>
          <a:p>
            <a:pPr eaLnBrk="1" hangingPunct="1"/>
            <a:r>
              <a:rPr lang="hr-HR" dirty="0"/>
              <a:t>Valuta : turska lira</a:t>
            </a:r>
          </a:p>
          <a:p>
            <a:pPr eaLnBrk="1" hangingPunct="1"/>
            <a:r>
              <a:rPr lang="hr-HR" dirty="0"/>
              <a:t>Internetski nastavak:  -  .tr </a:t>
            </a:r>
          </a:p>
          <a:p>
            <a:pPr eaLnBrk="1" hangingPunct="1"/>
            <a:r>
              <a:rPr lang="hr-HR" dirty="0"/>
              <a:t>Službeni jezik : turski</a:t>
            </a:r>
          </a:p>
        </p:txBody>
      </p:sp>
      <p:pic>
        <p:nvPicPr>
          <p:cNvPr id="15364" name="Slika 3" descr="tursk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09120"/>
            <a:ext cx="29146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Slika 4" descr="turska gr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996952"/>
            <a:ext cx="128587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4F9A20D-68F5-480C-AD8D-1DF197587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15" t="24110" r="21668" b="8355"/>
          <a:stretch/>
        </p:blipFill>
        <p:spPr>
          <a:xfrm>
            <a:off x="323528" y="548680"/>
            <a:ext cx="849694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97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TURSKA – Ankara</a:t>
            </a:r>
          </a:p>
        </p:txBody>
      </p:sp>
      <p:sp>
        <p:nvSpPr>
          <p:cNvPr id="1638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/>
              <a:t>Škola:</a:t>
            </a:r>
            <a:r>
              <a:rPr lang="hr-HR" dirty="0">
                <a:hlinkClick r:id="rId2"/>
              </a:rPr>
              <a:t> Sincan Ilkokulu</a:t>
            </a:r>
            <a:r>
              <a:rPr lang="hr-HR" dirty="0"/>
              <a:t> </a:t>
            </a:r>
          </a:p>
          <a:p>
            <a:pPr eaLnBrk="1" hangingPunct="1"/>
            <a:r>
              <a:rPr lang="hr-HR" dirty="0"/>
              <a:t>Adresa:</a:t>
            </a:r>
            <a:r>
              <a:rPr lang="hr-HR" dirty="0">
                <a:hlinkClick r:id="rId3"/>
              </a:rPr>
              <a:t> SELÇUKLU M. KUŞKONMAZ S. NO7 SİNCAN</a:t>
            </a:r>
            <a:endParaRPr lang="hr-HR" dirty="0"/>
          </a:p>
          <a:p>
            <a:r>
              <a:rPr lang="hr-HR" dirty="0"/>
              <a:t>Projektni koordinator: Selin Akgündüz, učiteljica engleskog</a:t>
            </a:r>
          </a:p>
          <a:p>
            <a:pPr eaLnBrk="1" hangingPunct="1"/>
            <a:r>
              <a:rPr lang="hr-HR" dirty="0"/>
              <a:t>Uzrast učenika: 6-12 godina</a:t>
            </a:r>
          </a:p>
          <a:p>
            <a:pPr eaLnBrk="1" hangingPunct="1"/>
            <a:r>
              <a:rPr lang="hr-HR" dirty="0"/>
              <a:t>1952 učenika, 84 učitelja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Sincan</a:t>
            </a:r>
            <a:r>
              <a:rPr lang="hr-HR" dirty="0"/>
              <a:t> </a:t>
            </a:r>
            <a:r>
              <a:rPr lang="hr-HR" dirty="0" err="1"/>
              <a:t>Ilkokulu</a:t>
            </a:r>
            <a:endParaRPr lang="hr-H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200800" cy="540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/>
          <p:cNvSpPr>
            <a:spLocks noGrp="1"/>
          </p:cNvSpPr>
          <p:nvPr>
            <p:ph type="title"/>
          </p:nvPr>
        </p:nvSpPr>
        <p:spPr>
          <a:xfrm>
            <a:off x="340296" y="250151"/>
            <a:ext cx="8229600" cy="788639"/>
          </a:xfrm>
        </p:spPr>
        <p:txBody>
          <a:bodyPr/>
          <a:lstStyle/>
          <a:p>
            <a:r>
              <a:rPr lang="hr-HR" dirty="0"/>
              <a:t>Ankara - grad</a:t>
            </a:r>
          </a:p>
        </p:txBody>
      </p:sp>
      <p:sp>
        <p:nvSpPr>
          <p:cNvPr id="18435" name="Rezervirano mjesto sadržaja 2"/>
          <p:cNvSpPr>
            <a:spLocks noGrp="1"/>
          </p:cNvSpPr>
          <p:nvPr>
            <p:ph idx="1"/>
          </p:nvPr>
        </p:nvSpPr>
        <p:spPr>
          <a:xfrm>
            <a:off x="251520" y="1038790"/>
            <a:ext cx="8229600" cy="4525963"/>
          </a:xfrm>
        </p:spPr>
        <p:txBody>
          <a:bodyPr/>
          <a:lstStyle/>
          <a:p>
            <a:r>
              <a:rPr lang="hr-HR" sz="2400" dirty="0"/>
              <a:t>Ankara, glavni grad republike Turske; 5 150 000 stanovnika</a:t>
            </a:r>
          </a:p>
          <a:p>
            <a:endParaRPr lang="hr-HR" sz="1200" baseline="30000" dirty="0"/>
          </a:p>
          <a:p>
            <a:endParaRPr lang="hr-HR" sz="12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739A6EA-2801-48A0-9B44-5466DF019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78" y="1533525"/>
            <a:ext cx="7871642" cy="481986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HRVATSKA – zemlja partner</a:t>
            </a:r>
          </a:p>
        </p:txBody>
      </p:sp>
      <p:sp>
        <p:nvSpPr>
          <p:cNvPr id="19459" name="Rezervirano mjesto sadržaja 2"/>
          <p:cNvSpPr>
            <a:spLocks noGrp="1"/>
          </p:cNvSpPr>
          <p:nvPr>
            <p:ph idx="1"/>
          </p:nvPr>
        </p:nvSpPr>
        <p:spPr>
          <a:xfrm>
            <a:off x="251520" y="1340768"/>
            <a:ext cx="8713788" cy="4525963"/>
          </a:xfrm>
        </p:spPr>
        <p:txBody>
          <a:bodyPr/>
          <a:lstStyle/>
          <a:p>
            <a:pPr eaLnBrk="1" hangingPunct="1"/>
            <a:r>
              <a:rPr lang="hr-HR" dirty="0"/>
              <a:t>Glavni grad : Zagreb</a:t>
            </a:r>
          </a:p>
          <a:p>
            <a:pPr eaLnBrk="1" hangingPunct="1"/>
            <a:r>
              <a:rPr lang="hr-HR" dirty="0"/>
              <a:t>Stanovništvo : 4 284 889 (124. u svijetu) </a:t>
            </a:r>
          </a:p>
          <a:p>
            <a:pPr eaLnBrk="1" hangingPunct="1"/>
            <a:r>
              <a:rPr lang="hr-HR" dirty="0"/>
              <a:t>Površina : 56 542 km2 (123. u svijetu)</a:t>
            </a:r>
          </a:p>
          <a:p>
            <a:pPr eaLnBrk="1" hangingPunct="1"/>
            <a:r>
              <a:rPr lang="hr-HR" dirty="0"/>
              <a:t>Valuta : hrvatska kuna</a:t>
            </a:r>
          </a:p>
          <a:p>
            <a:pPr eaLnBrk="1" hangingPunct="1"/>
            <a:r>
              <a:rPr lang="hr-HR" dirty="0"/>
              <a:t>Internetski nastavak:  -  .hr </a:t>
            </a:r>
          </a:p>
          <a:p>
            <a:pPr eaLnBrk="1" hangingPunct="1"/>
            <a:r>
              <a:rPr lang="hr-HR" dirty="0"/>
              <a:t>Službeni jezik : hrvatski</a:t>
            </a:r>
          </a:p>
        </p:txBody>
      </p:sp>
      <p:pic>
        <p:nvPicPr>
          <p:cNvPr id="19460" name="Slika 5" descr="hrvatsk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5013176"/>
            <a:ext cx="27368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Slika 6" descr="hrvtaska gr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068960"/>
            <a:ext cx="12509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HRVATSKA – </a:t>
            </a:r>
            <a:r>
              <a:rPr lang="en-GB" dirty="0"/>
              <a:t>Osijek</a:t>
            </a:r>
            <a:endParaRPr lang="hr-HR" dirty="0"/>
          </a:p>
        </p:txBody>
      </p:sp>
      <p:sp>
        <p:nvSpPr>
          <p:cNvPr id="2048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/>
              <a:t>Škola: </a:t>
            </a:r>
            <a:r>
              <a:rPr lang="hr-HR" dirty="0">
                <a:hlinkClick r:id="rId2"/>
              </a:rPr>
              <a:t>Osnovna škola Višnjevac</a:t>
            </a:r>
            <a:endParaRPr lang="hr-HR" dirty="0"/>
          </a:p>
          <a:p>
            <a:pPr eaLnBrk="1" hangingPunct="1"/>
            <a:r>
              <a:rPr lang="hr-HR" dirty="0"/>
              <a:t>Adresa: </a:t>
            </a:r>
            <a:r>
              <a:rPr lang="hr-HR" dirty="0">
                <a:hlinkClick r:id="rId3"/>
              </a:rPr>
              <a:t>Crni put 41, 31220 Osijek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projektni koordinator: </a:t>
            </a:r>
          </a:p>
          <a:p>
            <a:r>
              <a:rPr lang="hr-HR" dirty="0"/>
              <a:t>Melita Krstić, pedagoginja</a:t>
            </a:r>
          </a:p>
          <a:p>
            <a:pPr eaLnBrk="1" hangingPunct="1"/>
            <a:r>
              <a:rPr lang="hr-HR" dirty="0"/>
              <a:t>uzrast 6-14 godina</a:t>
            </a:r>
          </a:p>
          <a:p>
            <a:pPr eaLnBrk="1" hangingPunct="1"/>
            <a:r>
              <a:rPr lang="hr-HR" dirty="0"/>
              <a:t>500 učenika; 40 učitelja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hlinkClick r:id="rId2"/>
              </a:rPr>
              <a:t>Osnovna škola Višnjevac</a:t>
            </a:r>
            <a:br>
              <a:rPr lang="hr-HR"/>
            </a:br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B16502B-3709-4885-9A5D-4EBF4FEBF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229600" cy="54864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>
          <a:xfrm>
            <a:off x="447939" y="260648"/>
            <a:ext cx="8229600" cy="778098"/>
          </a:xfrm>
        </p:spPr>
        <p:txBody>
          <a:bodyPr/>
          <a:lstStyle/>
          <a:p>
            <a:r>
              <a:rPr lang="en-GB" dirty="0"/>
              <a:t>Osijek</a:t>
            </a:r>
            <a:r>
              <a:rPr lang="hr-HR" dirty="0"/>
              <a:t> - grad</a:t>
            </a:r>
          </a:p>
        </p:txBody>
      </p:sp>
      <p:sp>
        <p:nvSpPr>
          <p:cNvPr id="22531" name="Rezervirano mjesto sadržaja 2"/>
          <p:cNvSpPr>
            <a:spLocks noGrp="1"/>
          </p:cNvSpPr>
          <p:nvPr>
            <p:ph idx="1"/>
          </p:nvPr>
        </p:nvSpPr>
        <p:spPr>
          <a:xfrm>
            <a:off x="180595" y="1038746"/>
            <a:ext cx="8496944" cy="4525963"/>
          </a:xfrm>
        </p:spPr>
        <p:txBody>
          <a:bodyPr/>
          <a:lstStyle/>
          <a:p>
            <a:r>
              <a:rPr lang="hr-HR" sz="2800" dirty="0"/>
              <a:t>4. po veličini u Hrvatskoj, stanovnika 108.048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68CB1FD-4394-4150-A923-1B2EC7D56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89" y="1700808"/>
            <a:ext cx="7179022" cy="478601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/>
              <a:t>POLJSKA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/>
              <a:t>– </a:t>
            </a:r>
            <a:r>
              <a:rPr lang="hr-HR" dirty="0"/>
              <a:t>zemlja partner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6387" name="Rezervirano mjesto sadržaja 2"/>
          <p:cNvSpPr>
            <a:spLocks noGrp="1"/>
          </p:cNvSpPr>
          <p:nvPr>
            <p:ph idx="1"/>
          </p:nvPr>
        </p:nvSpPr>
        <p:spPr>
          <a:xfrm>
            <a:off x="179388" y="1268413"/>
            <a:ext cx="8713787" cy="4525962"/>
          </a:xfrm>
        </p:spPr>
        <p:txBody>
          <a:bodyPr/>
          <a:lstStyle/>
          <a:p>
            <a:pPr eaLnBrk="1" hangingPunct="1"/>
            <a:r>
              <a:rPr lang="hr-HR" dirty="0"/>
              <a:t>Glavni grad :</a:t>
            </a:r>
            <a:r>
              <a:rPr lang="hr-HR" b="1" dirty="0"/>
              <a:t> Varšava</a:t>
            </a:r>
          </a:p>
          <a:p>
            <a:pPr eaLnBrk="1" hangingPunct="1"/>
            <a:r>
              <a:rPr lang="hr-HR" dirty="0"/>
              <a:t>Stanovništvo :</a:t>
            </a:r>
            <a:r>
              <a:rPr lang="hr-HR" b="1" dirty="0"/>
              <a:t> </a:t>
            </a:r>
            <a:r>
              <a:rPr lang="hr-HR" dirty="0"/>
              <a:t>38 483 957 (32. u svijetu)</a:t>
            </a:r>
          </a:p>
          <a:p>
            <a:pPr eaLnBrk="1" hangingPunct="1"/>
            <a:r>
              <a:rPr lang="hr-HR" dirty="0"/>
              <a:t>Površina :</a:t>
            </a:r>
            <a:r>
              <a:rPr lang="hr-HR" b="1" dirty="0"/>
              <a:t> </a:t>
            </a:r>
            <a:r>
              <a:rPr lang="hr-HR" dirty="0"/>
              <a:t>312 679 km2 (68. u svijetu</a:t>
            </a:r>
            <a:r>
              <a:rPr lang="hr-HR" b="1" dirty="0"/>
              <a:t>)</a:t>
            </a:r>
          </a:p>
          <a:p>
            <a:pPr eaLnBrk="1" hangingPunct="1"/>
            <a:r>
              <a:rPr lang="hr-HR" dirty="0"/>
              <a:t>Valuta :</a:t>
            </a:r>
            <a:r>
              <a:rPr lang="hr-HR" b="1" dirty="0"/>
              <a:t> poljski zlot</a:t>
            </a:r>
          </a:p>
          <a:p>
            <a:pPr eaLnBrk="1" hangingPunct="1"/>
            <a:r>
              <a:rPr lang="hr-HR" dirty="0"/>
              <a:t>Internetski nastavak:  -</a:t>
            </a:r>
            <a:r>
              <a:rPr lang="hr-HR" b="1" dirty="0"/>
              <a:t>  .pl </a:t>
            </a:r>
          </a:p>
          <a:p>
            <a:pPr eaLnBrk="1" hangingPunct="1"/>
            <a:r>
              <a:rPr lang="hr-HR" dirty="0"/>
              <a:t>Službeni jezik :</a:t>
            </a:r>
            <a:r>
              <a:rPr lang="hr-HR" b="1" dirty="0"/>
              <a:t> poljski </a:t>
            </a:r>
          </a:p>
        </p:txBody>
      </p:sp>
      <p:pic>
        <p:nvPicPr>
          <p:cNvPr id="16388" name="Slika 5" descr="poljsk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667" y="4653136"/>
            <a:ext cx="2301968" cy="143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Slika 6" descr="poljska gr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8066" y="3356992"/>
            <a:ext cx="1538734" cy="18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021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/>
              <a:t>POLJSKA – Janowiec</a:t>
            </a:r>
          </a:p>
        </p:txBody>
      </p:sp>
      <p:sp>
        <p:nvSpPr>
          <p:cNvPr id="1741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Škola:</a:t>
            </a:r>
            <a:r>
              <a:rPr lang="hr-HR" dirty="0">
                <a:hlinkClick r:id="rId2"/>
              </a:rPr>
              <a:t> Zespol Szkol w Janowcu</a:t>
            </a:r>
            <a:endParaRPr lang="hr-HR" dirty="0"/>
          </a:p>
          <a:p>
            <a:r>
              <a:rPr lang="hr-HR" dirty="0"/>
              <a:t>Adresa: ul.Osiedle Szkolne 5b 24-123 Janowiec</a:t>
            </a:r>
          </a:p>
          <a:p>
            <a:r>
              <a:rPr lang="hr-HR" dirty="0"/>
              <a:t>projektni koordinator: Anna Badzio, strani jezici</a:t>
            </a:r>
          </a:p>
          <a:p>
            <a:r>
              <a:rPr lang="hr-HR" dirty="0"/>
              <a:t>Uzrast učenika: 6-15 godina</a:t>
            </a:r>
          </a:p>
          <a:p>
            <a:pPr eaLnBrk="1" hangingPunct="1"/>
            <a:r>
              <a:rPr lang="hr-HR" dirty="0"/>
              <a:t>230 učenika, 32 učitelja</a:t>
            </a:r>
          </a:p>
        </p:txBody>
      </p:sp>
    </p:spTree>
    <p:extLst>
      <p:ext uri="{BB962C8B-B14F-4D97-AF65-F5344CB8AC3E}">
        <p14:creationId xmlns:p14="http://schemas.microsoft.com/office/powerpoint/2010/main" val="1958899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074FBE-1769-403F-9822-4334D3CAA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br>
              <a:rPr lang="hr-HR" dirty="0"/>
            </a:br>
            <a:r>
              <a:rPr lang="hr-HR" dirty="0" err="1"/>
              <a:t>Zespol</a:t>
            </a:r>
            <a:r>
              <a:rPr lang="hr-HR" dirty="0"/>
              <a:t> </a:t>
            </a:r>
            <a:r>
              <a:rPr lang="hr-HR" dirty="0" err="1"/>
              <a:t>Szkol</a:t>
            </a:r>
            <a:r>
              <a:rPr lang="hr-HR" dirty="0"/>
              <a:t> w </a:t>
            </a:r>
            <a:r>
              <a:rPr lang="hr-HR" dirty="0" err="1"/>
              <a:t>Janowcu</a:t>
            </a:r>
            <a:br>
              <a:rPr lang="hr-HR" dirty="0"/>
            </a:b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82A1FBC-398F-48A1-8308-C2757694D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4" y="1340768"/>
            <a:ext cx="8125544" cy="5177133"/>
          </a:xfrm>
        </p:spPr>
      </p:pic>
    </p:spTree>
    <p:extLst>
      <p:ext uri="{BB962C8B-B14F-4D97-AF65-F5344CB8AC3E}">
        <p14:creationId xmlns:p14="http://schemas.microsoft.com/office/powerpoint/2010/main" val="64109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Partneri – države i  gradovi </a:t>
            </a:r>
          </a:p>
        </p:txBody>
      </p:sp>
      <p:sp>
        <p:nvSpPr>
          <p:cNvPr id="3075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40313"/>
          </a:xfrm>
        </p:spPr>
        <p:txBody>
          <a:bodyPr/>
          <a:lstStyle/>
          <a:p>
            <a:pPr eaLnBrk="1" hangingPunct="1"/>
            <a:r>
              <a:rPr lang="hr-HR" b="1" dirty="0"/>
              <a:t>Turska – Ankara</a:t>
            </a:r>
          </a:p>
          <a:p>
            <a:pPr eaLnBrk="1" hangingPunct="1"/>
            <a:r>
              <a:rPr lang="hr-HR" b="1" dirty="0"/>
              <a:t>Hrvatska – </a:t>
            </a:r>
            <a:r>
              <a:rPr lang="en-GB" b="1" dirty="0"/>
              <a:t>Osijek</a:t>
            </a:r>
            <a:endParaRPr lang="hr-HR" b="1" dirty="0"/>
          </a:p>
          <a:p>
            <a:pPr eaLnBrk="1" hangingPunct="1"/>
            <a:r>
              <a:rPr lang="hr-HR" b="1" dirty="0"/>
              <a:t>Španjolska - Las Palmas De Gran Canaria</a:t>
            </a:r>
          </a:p>
          <a:p>
            <a:pPr eaLnBrk="1" hangingPunct="1"/>
            <a:r>
              <a:rPr lang="hr-HR" b="1" dirty="0"/>
              <a:t>Poljska - Janowiec</a:t>
            </a:r>
          </a:p>
          <a:p>
            <a:pPr eaLnBrk="1" hangingPunct="1"/>
            <a:r>
              <a:rPr lang="hr-HR" b="1" dirty="0" err="1"/>
              <a:t>Latvia</a:t>
            </a:r>
            <a:r>
              <a:rPr lang="hr-HR" b="1" dirty="0"/>
              <a:t> - Grobiņa</a:t>
            </a:r>
          </a:p>
          <a:p>
            <a:pPr eaLnBrk="1" hangingPunct="1"/>
            <a:r>
              <a:rPr lang="hr-HR" b="1" dirty="0"/>
              <a:t>Rumunjska  - Jibou</a:t>
            </a:r>
          </a:p>
          <a:p>
            <a:pPr eaLnBrk="1" hangingPunct="1"/>
            <a:endParaRPr lang="hr-HR" dirty="0"/>
          </a:p>
          <a:p>
            <a:pPr eaLnBrk="1" hangingPunct="1">
              <a:buFont typeface="Arial" charset="0"/>
              <a:buNone/>
            </a:pP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4572000" y="3952642"/>
            <a:ext cx="44644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Trajanje projekta: </a:t>
            </a:r>
          </a:p>
          <a:p>
            <a:pPr>
              <a:defRPr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mjeseca</a:t>
            </a:r>
          </a:p>
          <a:p>
            <a:pPr>
              <a:defRPr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 Studenoga 2020.- </a:t>
            </a:r>
          </a:p>
          <a:p>
            <a:pPr>
              <a:defRPr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 studenoga 2022.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b="1" dirty="0"/>
              <a:t>Janowiec - grad</a:t>
            </a:r>
          </a:p>
        </p:txBody>
      </p:sp>
      <p:sp>
        <p:nvSpPr>
          <p:cNvPr id="22531" name="Rezervirano mjesto sadržaja 2"/>
          <p:cNvSpPr>
            <a:spLocks noGrp="1"/>
          </p:cNvSpPr>
          <p:nvPr>
            <p:ph idx="1"/>
          </p:nvPr>
        </p:nvSpPr>
        <p:spPr>
          <a:xfrm>
            <a:off x="179512" y="966869"/>
            <a:ext cx="8640960" cy="5400600"/>
          </a:xfrm>
        </p:spPr>
        <p:txBody>
          <a:bodyPr/>
          <a:lstStyle/>
          <a:p>
            <a:r>
              <a:rPr lang="hr-HR" sz="2800" dirty="0"/>
              <a:t>Janowiec je naselje u okrugu </a:t>
            </a:r>
            <a:r>
              <a:rPr lang="hr-HR" sz="2800" dirty="0" err="1"/>
              <a:t>Puławy</a:t>
            </a:r>
            <a:r>
              <a:rPr lang="hr-HR" sz="2800" dirty="0"/>
              <a:t>, </a:t>
            </a:r>
            <a:r>
              <a:rPr lang="hr-HR" sz="2800" dirty="0" err="1"/>
              <a:t>Lublinsko</a:t>
            </a:r>
            <a:r>
              <a:rPr lang="hr-HR" sz="2800" dirty="0"/>
              <a:t> vojvodstvo, u istočnoj Poljskoj; 1000 stanovnika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E83AA10-500A-488D-9055-3E18EE2A7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24087"/>
            <a:ext cx="6480720" cy="464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94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/>
              <a:t>ŠPANJOLSKA</a:t>
            </a:r>
            <a:r>
              <a:rPr lang="hr-HR" dirty="0"/>
              <a:t> - zemlja partner</a:t>
            </a:r>
          </a:p>
        </p:txBody>
      </p:sp>
      <p:sp>
        <p:nvSpPr>
          <p:cNvPr id="12291" name="Rezervirano mjesto sadržaja 2"/>
          <p:cNvSpPr>
            <a:spLocks noGrp="1"/>
          </p:cNvSpPr>
          <p:nvPr>
            <p:ph idx="1"/>
          </p:nvPr>
        </p:nvSpPr>
        <p:spPr>
          <a:xfrm>
            <a:off x="251520" y="1268760"/>
            <a:ext cx="8713788" cy="4525963"/>
          </a:xfrm>
        </p:spPr>
        <p:txBody>
          <a:bodyPr/>
          <a:lstStyle/>
          <a:p>
            <a:pPr eaLnBrk="1" hangingPunct="1"/>
            <a:r>
              <a:rPr lang="hr-HR" dirty="0"/>
              <a:t>Glavni grad : Madrid</a:t>
            </a:r>
          </a:p>
          <a:p>
            <a:pPr eaLnBrk="1" hangingPunct="1"/>
            <a:r>
              <a:rPr lang="hr-HR" dirty="0"/>
              <a:t>Stanovništvo : 46 030 109 (27. u svijetu)</a:t>
            </a:r>
          </a:p>
          <a:p>
            <a:pPr eaLnBrk="1" hangingPunct="1"/>
            <a:r>
              <a:rPr lang="hr-HR" dirty="0"/>
              <a:t>Površina : 504 030 km2 (51. u svijetu)</a:t>
            </a:r>
          </a:p>
          <a:p>
            <a:pPr eaLnBrk="1" hangingPunct="1"/>
            <a:r>
              <a:rPr lang="hr-HR" dirty="0"/>
              <a:t>Valuta : euro</a:t>
            </a:r>
          </a:p>
          <a:p>
            <a:pPr eaLnBrk="1" hangingPunct="1"/>
            <a:r>
              <a:rPr lang="hr-HR" dirty="0"/>
              <a:t>Internetski nastavak:  -  .es </a:t>
            </a:r>
          </a:p>
          <a:p>
            <a:pPr eaLnBrk="1" hangingPunct="1"/>
            <a:r>
              <a:rPr lang="hr-HR" dirty="0"/>
              <a:t>Službeni jezik : španjolski</a:t>
            </a:r>
          </a:p>
        </p:txBody>
      </p:sp>
      <p:pic>
        <p:nvPicPr>
          <p:cNvPr id="12292" name="Slika 7" descr="španjolsk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869160"/>
            <a:ext cx="249237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Slika 8" descr="španjolska gr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356992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/>
              <a:t>ŠPANJOLSKA</a:t>
            </a:r>
            <a:br>
              <a:rPr lang="hr-HR" b="1" dirty="0"/>
            </a:br>
            <a:r>
              <a:rPr lang="hr-HR" b="1" dirty="0"/>
              <a:t>– Las Palmas De Gran Canaria</a:t>
            </a:r>
          </a:p>
        </p:txBody>
      </p:sp>
      <p:sp>
        <p:nvSpPr>
          <p:cNvPr id="1331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Škola: CEIP ALISIOS</a:t>
            </a:r>
          </a:p>
          <a:p>
            <a:r>
              <a:rPr lang="hr-HR" dirty="0"/>
              <a:t>Adresa: PASEO DE SAN JOSÉ, 290 </a:t>
            </a:r>
          </a:p>
          <a:p>
            <a:r>
              <a:rPr lang="hr-HR" dirty="0"/>
              <a:t>35016 LAS PALMAS DE GRAN CANARIA</a:t>
            </a:r>
          </a:p>
          <a:p>
            <a:r>
              <a:rPr lang="hr-HR" dirty="0"/>
              <a:t>projektni koordinator:  SILVIA MÉNDEZ GARCÍA, ravnateljica</a:t>
            </a:r>
          </a:p>
          <a:p>
            <a:pPr eaLnBrk="1" hangingPunct="1"/>
            <a:r>
              <a:rPr lang="hr-HR" dirty="0"/>
              <a:t>Uzrast učenika: 3-12 godina</a:t>
            </a:r>
          </a:p>
          <a:p>
            <a:pPr eaLnBrk="1" hangingPunct="1"/>
            <a:r>
              <a:rPr lang="hr-HR" dirty="0"/>
              <a:t>230 učenika, 19 učitelja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CEIP ALISIOS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A40134B-0714-4D7A-BA2B-23C5CE6CD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4904"/>
            <a:ext cx="8376348" cy="2016224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>
          <a:xfrm>
            <a:off x="313660" y="225943"/>
            <a:ext cx="8229600" cy="915728"/>
          </a:xfrm>
        </p:spPr>
        <p:txBody>
          <a:bodyPr/>
          <a:lstStyle/>
          <a:p>
            <a:r>
              <a:rPr lang="hr-HR" b="1" dirty="0"/>
              <a:t>Las </a:t>
            </a:r>
            <a:r>
              <a:rPr lang="hr-HR" b="1" dirty="0" err="1"/>
              <a:t>Palmas</a:t>
            </a:r>
            <a:r>
              <a:rPr lang="hr-HR" b="1" dirty="0"/>
              <a:t> De </a:t>
            </a:r>
            <a:r>
              <a:rPr lang="hr-HR" b="1" dirty="0" err="1"/>
              <a:t>Gran</a:t>
            </a:r>
            <a:r>
              <a:rPr lang="hr-HR" b="1" dirty="0"/>
              <a:t> </a:t>
            </a:r>
            <a:r>
              <a:rPr lang="hr-HR" b="1" dirty="0" err="1"/>
              <a:t>Canaria</a:t>
            </a:r>
            <a:r>
              <a:rPr lang="hr-HR" b="1" dirty="0"/>
              <a:t> </a:t>
            </a:r>
            <a:r>
              <a:rPr lang="hr-HR" dirty="0"/>
              <a:t>- grad</a:t>
            </a:r>
          </a:p>
        </p:txBody>
      </p:sp>
      <p:sp>
        <p:nvSpPr>
          <p:cNvPr id="15363" name="Rezervirano mjesto sadržaja 2"/>
          <p:cNvSpPr>
            <a:spLocks noGrp="1"/>
          </p:cNvSpPr>
          <p:nvPr>
            <p:ph idx="1"/>
          </p:nvPr>
        </p:nvSpPr>
        <p:spPr>
          <a:xfrm>
            <a:off x="312802" y="1190366"/>
            <a:ext cx="8651686" cy="4525963"/>
          </a:xfrm>
        </p:spPr>
        <p:txBody>
          <a:bodyPr/>
          <a:lstStyle/>
          <a:p>
            <a:pPr marL="0" indent="0">
              <a:buNone/>
            </a:pPr>
            <a:r>
              <a:rPr lang="hr-HR" sz="2800" dirty="0"/>
              <a:t>Najveći i glavni grad Kanarskih otoka; 378 000 stanovnika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9A02A44-D4D3-4ED5-824E-3A48889E2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422667" cy="4817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/>
              <a:t>RUMUNJSKA – </a:t>
            </a:r>
            <a:r>
              <a:rPr lang="hr-HR" dirty="0"/>
              <a:t>zemlja partner</a:t>
            </a:r>
            <a:endParaRPr lang="hr-HR" b="1" dirty="0"/>
          </a:p>
        </p:txBody>
      </p:sp>
      <p:sp>
        <p:nvSpPr>
          <p:cNvPr id="7171" name="Rezervirano mjesto sadržaja 2"/>
          <p:cNvSpPr>
            <a:spLocks noGrp="1"/>
          </p:cNvSpPr>
          <p:nvPr>
            <p:ph idx="1"/>
          </p:nvPr>
        </p:nvSpPr>
        <p:spPr>
          <a:xfrm>
            <a:off x="250825" y="1600200"/>
            <a:ext cx="8713788" cy="4997152"/>
          </a:xfrm>
        </p:spPr>
        <p:txBody>
          <a:bodyPr/>
          <a:lstStyle/>
          <a:p>
            <a:pPr eaLnBrk="1" hangingPunct="1"/>
            <a:r>
              <a:rPr lang="hr-HR" dirty="0"/>
              <a:t>Glavni grad :</a:t>
            </a:r>
            <a:r>
              <a:rPr lang="hr-HR" b="1" dirty="0"/>
              <a:t> Bukurešt</a:t>
            </a:r>
          </a:p>
          <a:p>
            <a:pPr eaLnBrk="1" hangingPunct="1"/>
            <a:r>
              <a:rPr lang="hr-HR" dirty="0"/>
              <a:t>Stanovništvo :</a:t>
            </a:r>
            <a:r>
              <a:rPr lang="hr-HR" b="1" dirty="0"/>
              <a:t> </a:t>
            </a:r>
            <a:r>
              <a:rPr lang="hr-HR" dirty="0"/>
              <a:t>22.271.839 (50. u svijetu)</a:t>
            </a:r>
          </a:p>
          <a:p>
            <a:pPr eaLnBrk="1" hangingPunct="1"/>
            <a:r>
              <a:rPr lang="hr-HR" dirty="0"/>
              <a:t>Površina :</a:t>
            </a:r>
            <a:r>
              <a:rPr lang="hr-HR" b="1" dirty="0"/>
              <a:t> </a:t>
            </a:r>
            <a:r>
              <a:rPr lang="hr-HR" dirty="0"/>
              <a:t>238.391 km</a:t>
            </a:r>
            <a:r>
              <a:rPr lang="hr-HR" baseline="30000" dirty="0"/>
              <a:t>2</a:t>
            </a:r>
            <a:r>
              <a:rPr lang="hr-HR" dirty="0"/>
              <a:t> (78. u svijetu)</a:t>
            </a:r>
          </a:p>
          <a:p>
            <a:pPr eaLnBrk="1" hangingPunct="1"/>
            <a:r>
              <a:rPr lang="hr-HR" dirty="0"/>
              <a:t>Valuta :</a:t>
            </a:r>
            <a:r>
              <a:rPr lang="hr-HR" b="1" dirty="0"/>
              <a:t> rumunjski leu</a:t>
            </a:r>
          </a:p>
          <a:p>
            <a:pPr eaLnBrk="1" hangingPunct="1"/>
            <a:r>
              <a:rPr lang="hr-HR" dirty="0"/>
              <a:t>Internetski nastavak:  -</a:t>
            </a:r>
            <a:r>
              <a:rPr lang="hr-HR" b="1" dirty="0"/>
              <a:t>  .ro </a:t>
            </a:r>
          </a:p>
          <a:p>
            <a:pPr eaLnBrk="1" hangingPunct="1"/>
            <a:r>
              <a:rPr lang="hr-HR" dirty="0"/>
              <a:t>Službeni jezik :</a:t>
            </a:r>
            <a:r>
              <a:rPr lang="hr-HR" b="1" dirty="0"/>
              <a:t> rumunjski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72" y="4589343"/>
            <a:ext cx="2952328" cy="1969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33965"/>
            <a:ext cx="1224743" cy="1772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/>
              <a:t>Rumunjska - Jibou </a:t>
            </a:r>
          </a:p>
        </p:txBody>
      </p:sp>
      <p:sp>
        <p:nvSpPr>
          <p:cNvPr id="8195" name="Rezervirano mjesto sadržaja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Škola:</a:t>
            </a:r>
            <a:r>
              <a:rPr lang="hr-HR" dirty="0">
                <a:hlinkClick r:id="rId2"/>
              </a:rPr>
              <a:t> Scoala Gimnaziala Lucian Blaga</a:t>
            </a:r>
            <a:endParaRPr lang="hr-HR" dirty="0"/>
          </a:p>
          <a:p>
            <a:r>
              <a:rPr lang="hr-HR" dirty="0"/>
              <a:t>Adresa: Str.Garoafelor Nr. 7  455200 JIBOU</a:t>
            </a:r>
            <a:endParaRPr lang="hr-HR" b="1" dirty="0"/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dirty="0"/>
              <a:t>projektni koordinator: Amelia Raveca, učiteljica razredne nastave</a:t>
            </a:r>
          </a:p>
          <a:p>
            <a:pPr eaLnBrk="1" hangingPunct="1"/>
            <a:r>
              <a:rPr lang="hr-HR" dirty="0"/>
              <a:t>Uzrast učenika 6-17 godina?</a:t>
            </a:r>
          </a:p>
          <a:p>
            <a:pPr eaLnBrk="1" hangingPunct="1"/>
            <a:r>
              <a:rPr lang="hr-HR" dirty="0"/>
              <a:t>630 učenika, 34 učitelja</a:t>
            </a:r>
          </a:p>
          <a:p>
            <a:pPr eaLnBrk="1" hangingPunct="1"/>
            <a:endParaRPr lang="hr-H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448814-1A08-4B95-ABC2-4ABE0E1D1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Scoala</a:t>
            </a:r>
            <a:r>
              <a:rPr lang="hr-HR" dirty="0"/>
              <a:t> </a:t>
            </a:r>
            <a:r>
              <a:rPr lang="hr-HR" dirty="0" err="1"/>
              <a:t>Gimnaziala</a:t>
            </a:r>
            <a:r>
              <a:rPr lang="hr-HR" dirty="0"/>
              <a:t> </a:t>
            </a:r>
            <a:r>
              <a:rPr lang="hr-HR" dirty="0" err="1"/>
              <a:t>Lucian</a:t>
            </a:r>
            <a:r>
              <a:rPr lang="hr-HR" dirty="0"/>
              <a:t> Blaga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7472571-0377-403D-8C78-9C26CA3B2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4" y="1700808"/>
            <a:ext cx="8803472" cy="3920874"/>
          </a:xfrm>
        </p:spPr>
      </p:pic>
    </p:spTree>
    <p:extLst>
      <p:ext uri="{BB962C8B-B14F-4D97-AF65-F5344CB8AC3E}">
        <p14:creationId xmlns:p14="http://schemas.microsoft.com/office/powerpoint/2010/main" val="31125310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/>
          <a:lstStyle/>
          <a:p>
            <a:r>
              <a:rPr lang="hr-HR" b="1" dirty="0"/>
              <a:t>Jibou</a:t>
            </a:r>
            <a:r>
              <a:rPr lang="hr-HR" dirty="0"/>
              <a:t> - grad</a:t>
            </a:r>
          </a:p>
        </p:txBody>
      </p:sp>
      <p:sp>
        <p:nvSpPr>
          <p:cNvPr id="22531" name="Rezervirano mjesto sadržaja 2"/>
          <p:cNvSpPr>
            <a:spLocks noGrp="1"/>
          </p:cNvSpPr>
          <p:nvPr>
            <p:ph idx="1"/>
          </p:nvPr>
        </p:nvSpPr>
        <p:spPr>
          <a:xfrm>
            <a:off x="323528" y="928906"/>
            <a:ext cx="8229600" cy="4525963"/>
          </a:xfrm>
        </p:spPr>
        <p:txBody>
          <a:bodyPr/>
          <a:lstStyle/>
          <a:p>
            <a:r>
              <a:rPr lang="hr-HR" dirty="0"/>
              <a:t>Grad u okrugu </a:t>
            </a:r>
            <a:r>
              <a:rPr lang="hr-HR" dirty="0" err="1"/>
              <a:t>Salaj</a:t>
            </a:r>
            <a:r>
              <a:rPr lang="hr-HR" dirty="0"/>
              <a:t> 10 000 stanovnika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B29C3C4-FF07-4BE6-A5D2-9B166D4D2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62" y="1628800"/>
            <a:ext cx="6084676" cy="484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2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DF14BD5-3E7D-43AD-92B6-8F15BFD672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39" t="20601" r="20864" b="6600"/>
          <a:stretch/>
        </p:blipFill>
        <p:spPr>
          <a:xfrm>
            <a:off x="251521" y="527797"/>
            <a:ext cx="8487250" cy="58024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8815973" cy="613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3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7571" y="150801"/>
            <a:ext cx="8229600" cy="786196"/>
          </a:xfrm>
        </p:spPr>
        <p:txBody>
          <a:bodyPr/>
          <a:lstStyle/>
          <a:p>
            <a:r>
              <a:rPr lang="hr-HR" b="1" dirty="0"/>
              <a:t>Mobilnost, putovanja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978875"/>
            <a:ext cx="8784976" cy="5728324"/>
          </a:xfrm>
        </p:spPr>
        <p:txBody>
          <a:bodyPr>
            <a:normAutofit fontScale="25000" lnSpcReduction="20000"/>
          </a:bodyPr>
          <a:lstStyle/>
          <a:p>
            <a:r>
              <a:rPr lang="hr-HR" sz="9600" b="1" dirty="0"/>
              <a:t>Turska – Ankara, prosinac 2020.  (1574 km)</a:t>
            </a:r>
          </a:p>
          <a:p>
            <a:pPr marL="0" indent="0">
              <a:buNone/>
            </a:pPr>
            <a:r>
              <a:rPr lang="hr-HR" sz="9600" b="1" dirty="0"/>
              <a:t>     5 učitelja </a:t>
            </a:r>
          </a:p>
          <a:p>
            <a:pPr marL="0" indent="0">
              <a:buNone/>
            </a:pPr>
            <a:endParaRPr lang="hr-HR" sz="3600" b="1" dirty="0"/>
          </a:p>
          <a:p>
            <a:r>
              <a:rPr lang="hr-HR" sz="9600" b="1" dirty="0"/>
              <a:t>Latvia – Grobina, ožujak 2021  (1692 km)</a:t>
            </a:r>
          </a:p>
          <a:p>
            <a:pPr marL="0" indent="0">
              <a:buNone/>
            </a:pPr>
            <a:r>
              <a:rPr lang="hr-HR" sz="9600" b="1" dirty="0"/>
              <a:t>     5 učitelja</a:t>
            </a:r>
          </a:p>
          <a:p>
            <a:pPr marL="0" indent="0">
              <a:buNone/>
            </a:pPr>
            <a:endParaRPr lang="hr-HR" sz="3600" b="1" dirty="0"/>
          </a:p>
          <a:p>
            <a:r>
              <a:rPr lang="hr-HR" sz="9600" b="1" dirty="0"/>
              <a:t>Poljska– Janowiec, svibanj 2021 (862 km)</a:t>
            </a:r>
          </a:p>
          <a:p>
            <a:pPr marL="0" indent="0">
              <a:buNone/>
            </a:pPr>
            <a:r>
              <a:rPr lang="hr-HR" sz="9600" b="1" dirty="0"/>
              <a:t>     5 učitelja</a:t>
            </a:r>
          </a:p>
          <a:p>
            <a:pPr marL="0" indent="0">
              <a:buNone/>
            </a:pPr>
            <a:endParaRPr lang="hr-HR" sz="3600" b="1" dirty="0"/>
          </a:p>
          <a:p>
            <a:r>
              <a:rPr lang="hr-HR" sz="9600" b="1" dirty="0"/>
              <a:t>Španjolska – Las Palmas De Gran Canaria, listopad 2021. (</a:t>
            </a:r>
            <a:r>
              <a:rPr lang="hr-HR" sz="6400" b="1" dirty="0"/>
              <a:t>3562 km)</a:t>
            </a:r>
          </a:p>
          <a:p>
            <a:r>
              <a:rPr lang="hr-HR" sz="9600" b="1" dirty="0"/>
              <a:t>4 učitelja</a:t>
            </a:r>
          </a:p>
          <a:p>
            <a:endParaRPr lang="hr-HR" sz="3600" b="1" dirty="0"/>
          </a:p>
          <a:p>
            <a:r>
              <a:rPr lang="hr-HR" sz="9600" b="1" dirty="0"/>
              <a:t>Hrvatska – </a:t>
            </a:r>
            <a:r>
              <a:rPr lang="en-GB" sz="9600" b="1" dirty="0"/>
              <a:t>Osijek</a:t>
            </a:r>
            <a:r>
              <a:rPr lang="hr-HR" sz="9600" b="1" dirty="0"/>
              <a:t>, veljača 2022.</a:t>
            </a:r>
          </a:p>
          <a:p>
            <a:pPr marL="0" indent="0">
              <a:buNone/>
            </a:pPr>
            <a:r>
              <a:rPr lang="hr-HR" sz="9600" b="1" dirty="0"/>
              <a:t>     23 učitelja  5 countries</a:t>
            </a:r>
          </a:p>
          <a:p>
            <a:endParaRPr lang="hr-HR" sz="3600" b="1" dirty="0"/>
          </a:p>
          <a:p>
            <a:r>
              <a:rPr lang="hr-HR" sz="9600" b="1" dirty="0"/>
              <a:t>Rumunjska – Jibou , svibanj 2022. (535 km)</a:t>
            </a:r>
          </a:p>
          <a:p>
            <a:pPr marL="0" indent="0">
              <a:buNone/>
            </a:pPr>
            <a:r>
              <a:rPr lang="hr-HR" sz="9600" b="1" dirty="0"/>
              <a:t>      5 učitelja</a:t>
            </a:r>
            <a:endParaRPr lang="hr-HR" sz="6000" b="1" dirty="0"/>
          </a:p>
          <a:p>
            <a:endParaRPr lang="hr-HR" sz="7400" b="1" dirty="0"/>
          </a:p>
          <a:p>
            <a:endParaRPr lang="hr-HR" sz="7400" b="1" dirty="0"/>
          </a:p>
          <a:p>
            <a:pPr marL="0" indent="0">
              <a:buNone/>
            </a:pPr>
            <a:endParaRPr lang="hr-HR" sz="7400" b="1" dirty="0"/>
          </a:p>
          <a:p>
            <a:endParaRPr lang="hr-HR" sz="6000" b="1" dirty="0"/>
          </a:p>
          <a:p>
            <a:endParaRPr lang="hr-HR" sz="3000" b="1" dirty="0"/>
          </a:p>
          <a:p>
            <a:endParaRPr lang="hr-HR" b="1" dirty="0"/>
          </a:p>
          <a:p>
            <a:endParaRPr lang="hr-HR" sz="2600" b="1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Slika 5" descr="hrvats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4933" y="4663831"/>
            <a:ext cx="971600" cy="4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 descr="hrvtaska g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4251" y="4742599"/>
            <a:ext cx="362920" cy="480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 descr="španjols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1387" y="3877077"/>
            <a:ext cx="864096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Slika 8" descr="španjolska gr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6409" y="3857564"/>
            <a:ext cx="576064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Slika 9" descr="latvi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74933" y="1858546"/>
            <a:ext cx="1073274" cy="536637"/>
          </a:xfrm>
          <a:prstGeom prst="rect">
            <a:avLst/>
          </a:prstGeom>
        </p:spPr>
      </p:pic>
      <p:pic>
        <p:nvPicPr>
          <p:cNvPr id="11" name="Slika 10" descr="latvia gr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50230" y="1726858"/>
            <a:ext cx="645192" cy="648072"/>
          </a:xfrm>
          <a:prstGeom prst="rect">
            <a:avLst/>
          </a:prstGeom>
        </p:spPr>
      </p:pic>
      <p:pic>
        <p:nvPicPr>
          <p:cNvPr id="14" name="Slika 13" descr="tursk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8764" y="860503"/>
            <a:ext cx="1009343" cy="673224"/>
          </a:xfrm>
          <a:prstGeom prst="rect">
            <a:avLst/>
          </a:prstGeom>
        </p:spPr>
      </p:pic>
      <p:pic>
        <p:nvPicPr>
          <p:cNvPr id="15" name="Slika 14" descr="turska gr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50230" y="964068"/>
            <a:ext cx="625897" cy="504056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13130CCB-7A47-41C3-AB71-6FC9D2566F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332" y="5571012"/>
            <a:ext cx="998860" cy="666232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A6B56617-2DFB-4862-AA66-9628D5414F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38" y="5571012"/>
            <a:ext cx="543140" cy="786196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BE738549-19F4-43EE-B4F0-2961E2F3E5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099" y="2667603"/>
            <a:ext cx="971601" cy="6072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5EF1D16B-526E-441E-90F2-C1E0DD6E0BE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00" y="2594843"/>
            <a:ext cx="581807" cy="6843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C8F470-2257-4A71-81CB-BCFB47594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93" y="188640"/>
            <a:ext cx="8229600" cy="562074"/>
          </a:xfrm>
        </p:spPr>
        <p:txBody>
          <a:bodyPr/>
          <a:lstStyle/>
          <a:p>
            <a:r>
              <a:rPr lang="hr-HR" dirty="0"/>
              <a:t>Projektni tim naše škole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307E27-0851-497B-A554-55E6DF10E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/>
          <a:lstStyle/>
          <a:p>
            <a:r>
              <a:rPr lang="en-GB" sz="2000" dirty="0"/>
              <a:t>Melita </a:t>
            </a:r>
            <a:r>
              <a:rPr lang="en-GB" sz="2000" dirty="0" err="1"/>
              <a:t>Krstić</a:t>
            </a:r>
            <a:r>
              <a:rPr lang="en-GB" sz="2000" dirty="0"/>
              <a:t>, </a:t>
            </a:r>
            <a:r>
              <a:rPr lang="en-GB" sz="2000" dirty="0" err="1"/>
              <a:t>koordinator</a:t>
            </a:r>
            <a:r>
              <a:rPr lang="en-GB" sz="2000" dirty="0"/>
              <a:t>, </a:t>
            </a:r>
            <a:endParaRPr lang="hr-HR" sz="2000" dirty="0"/>
          </a:p>
          <a:p>
            <a:r>
              <a:rPr lang="en-GB" sz="2000" dirty="0"/>
              <a:t>Dane </a:t>
            </a:r>
            <a:r>
              <a:rPr lang="en-GB" sz="2000" dirty="0" err="1"/>
              <a:t>Končar</a:t>
            </a:r>
            <a:r>
              <a:rPr lang="en-GB" sz="2000" dirty="0"/>
              <a:t> (</a:t>
            </a:r>
            <a:r>
              <a:rPr lang="en-GB" sz="2000" dirty="0" err="1"/>
              <a:t>ravnatelj</a:t>
            </a:r>
            <a:r>
              <a:rPr lang="en-GB" sz="2000" dirty="0"/>
              <a:t>), </a:t>
            </a:r>
            <a:endParaRPr lang="hr-HR" sz="2000" dirty="0"/>
          </a:p>
          <a:p>
            <a:r>
              <a:rPr lang="en-GB" sz="2000" dirty="0" err="1"/>
              <a:t>Sanja</a:t>
            </a:r>
            <a:r>
              <a:rPr lang="en-GB" sz="2000" dirty="0"/>
              <a:t> </a:t>
            </a:r>
            <a:r>
              <a:rPr lang="en-GB" sz="2000" dirty="0" err="1"/>
              <a:t>Varga</a:t>
            </a:r>
            <a:r>
              <a:rPr lang="en-GB" sz="2000" dirty="0"/>
              <a:t> (</a:t>
            </a:r>
            <a:r>
              <a:rPr lang="en-GB" sz="2000" dirty="0" err="1"/>
              <a:t>računovođa</a:t>
            </a:r>
            <a:r>
              <a:rPr lang="en-GB" sz="2000" dirty="0"/>
              <a:t>), </a:t>
            </a:r>
            <a:endParaRPr lang="hr-HR" sz="2000" dirty="0"/>
          </a:p>
          <a:p>
            <a:r>
              <a:rPr lang="en-GB" sz="2000" dirty="0"/>
              <a:t>Ana </a:t>
            </a:r>
            <a:r>
              <a:rPr lang="en-GB" sz="2000" dirty="0" err="1"/>
              <a:t>Heffer</a:t>
            </a:r>
            <a:r>
              <a:rPr lang="en-GB" sz="2000" dirty="0"/>
              <a:t> (</a:t>
            </a:r>
            <a:r>
              <a:rPr lang="en-GB" sz="2000" dirty="0" err="1"/>
              <a:t>tajnica</a:t>
            </a:r>
            <a:r>
              <a:rPr lang="en-GB" sz="2000" dirty="0"/>
              <a:t>), </a:t>
            </a:r>
            <a:endParaRPr lang="hr-HR" sz="2000" dirty="0"/>
          </a:p>
          <a:p>
            <a:r>
              <a:rPr lang="en-GB" sz="2000" dirty="0"/>
              <a:t>Petra Lang (</a:t>
            </a:r>
            <a:r>
              <a:rPr lang="en-GB" sz="2000" dirty="0" err="1"/>
              <a:t>nastavnik</a:t>
            </a:r>
            <a:r>
              <a:rPr lang="en-GB" sz="2000" dirty="0"/>
              <a:t> </a:t>
            </a:r>
            <a:r>
              <a:rPr lang="en-GB" sz="2000" dirty="0" err="1"/>
              <a:t>engleskog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njemačkog</a:t>
            </a:r>
            <a:r>
              <a:rPr lang="en-GB" sz="2000" dirty="0"/>
              <a:t> </a:t>
            </a:r>
            <a:r>
              <a:rPr lang="en-GB" sz="2000" dirty="0" err="1"/>
              <a:t>jezika</a:t>
            </a:r>
            <a:r>
              <a:rPr lang="en-GB" sz="2000" dirty="0"/>
              <a:t>), </a:t>
            </a:r>
            <a:endParaRPr lang="hr-HR" sz="2000" dirty="0"/>
          </a:p>
          <a:p>
            <a:r>
              <a:rPr lang="en-GB" sz="2000" dirty="0"/>
              <a:t>Alma </a:t>
            </a:r>
            <a:r>
              <a:rPr lang="en-GB" sz="2000" dirty="0" err="1"/>
              <a:t>Mance</a:t>
            </a:r>
            <a:r>
              <a:rPr lang="en-GB" sz="2000" dirty="0"/>
              <a:t> (</a:t>
            </a:r>
            <a:r>
              <a:rPr lang="en-GB" sz="2000" dirty="0" err="1"/>
              <a:t>nastavnik</a:t>
            </a:r>
            <a:r>
              <a:rPr lang="en-GB" sz="2000" dirty="0"/>
              <a:t> </a:t>
            </a:r>
            <a:r>
              <a:rPr lang="en-GB" sz="2000" dirty="0" err="1"/>
              <a:t>glazbene</a:t>
            </a:r>
            <a:r>
              <a:rPr lang="en-GB" sz="2000" dirty="0"/>
              <a:t> culture), </a:t>
            </a:r>
            <a:endParaRPr lang="hr-HR" sz="2000" dirty="0"/>
          </a:p>
          <a:p>
            <a:r>
              <a:rPr lang="en-GB" sz="2000" dirty="0" err="1"/>
              <a:t>Silvija</a:t>
            </a:r>
            <a:r>
              <a:rPr lang="en-GB" sz="2000" dirty="0"/>
              <a:t> </a:t>
            </a:r>
            <a:r>
              <a:rPr lang="en-GB" sz="2000" dirty="0" err="1"/>
              <a:t>Vukašinović</a:t>
            </a:r>
            <a:r>
              <a:rPr lang="en-GB" sz="2000" dirty="0"/>
              <a:t> (</a:t>
            </a:r>
            <a:r>
              <a:rPr lang="en-GB" sz="2000" dirty="0" err="1"/>
              <a:t>nastavnik</a:t>
            </a:r>
            <a:r>
              <a:rPr lang="en-GB" sz="2000" dirty="0"/>
              <a:t> </a:t>
            </a:r>
            <a:r>
              <a:rPr lang="en-GB" sz="2000" dirty="0" err="1"/>
              <a:t>likovne</a:t>
            </a:r>
            <a:r>
              <a:rPr lang="en-GB" sz="2000" dirty="0"/>
              <a:t> culture), </a:t>
            </a:r>
            <a:endParaRPr lang="hr-HR" sz="2000" dirty="0"/>
          </a:p>
          <a:p>
            <a:r>
              <a:rPr lang="en-GB" sz="2000" dirty="0" err="1"/>
              <a:t>Nikolina</a:t>
            </a:r>
            <a:r>
              <a:rPr lang="en-GB" sz="2000" dirty="0"/>
              <a:t> </a:t>
            </a:r>
            <a:r>
              <a:rPr lang="en-GB" sz="2000" dirty="0" err="1"/>
              <a:t>Jakić</a:t>
            </a:r>
            <a:r>
              <a:rPr lang="en-GB" sz="2000" dirty="0"/>
              <a:t> (</a:t>
            </a:r>
            <a:r>
              <a:rPr lang="en-GB" sz="2000" dirty="0" err="1"/>
              <a:t>nastavnica</a:t>
            </a:r>
            <a:r>
              <a:rPr lang="en-GB" sz="2000" dirty="0"/>
              <a:t> </a:t>
            </a:r>
            <a:r>
              <a:rPr lang="en-GB" sz="2000" dirty="0" err="1"/>
              <a:t>matematike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informatike</a:t>
            </a:r>
            <a:r>
              <a:rPr lang="en-GB" sz="2000" dirty="0"/>
              <a:t>), </a:t>
            </a:r>
            <a:endParaRPr lang="hr-HR" sz="2000" dirty="0"/>
          </a:p>
          <a:p>
            <a:r>
              <a:rPr lang="en-GB" sz="2000" dirty="0"/>
              <a:t>Mirjana </a:t>
            </a:r>
            <a:r>
              <a:rPr lang="en-GB" sz="2000" dirty="0" err="1"/>
              <a:t>Bagarić</a:t>
            </a:r>
            <a:r>
              <a:rPr lang="en-GB" sz="2000" dirty="0"/>
              <a:t> (</a:t>
            </a:r>
            <a:r>
              <a:rPr lang="en-GB" sz="2000" dirty="0" err="1"/>
              <a:t>nastavnik</a:t>
            </a:r>
            <a:r>
              <a:rPr lang="en-GB" sz="2000" dirty="0"/>
              <a:t> </a:t>
            </a:r>
            <a:r>
              <a:rPr lang="en-GB" sz="2000" dirty="0" err="1"/>
              <a:t>matematike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fizike</a:t>
            </a:r>
            <a:r>
              <a:rPr lang="en-GB" sz="2000" dirty="0"/>
              <a:t>), </a:t>
            </a:r>
            <a:endParaRPr lang="hr-HR" sz="2000" dirty="0"/>
          </a:p>
          <a:p>
            <a:r>
              <a:rPr lang="en-GB" sz="2000" dirty="0" err="1"/>
              <a:t>Natalija</a:t>
            </a:r>
            <a:r>
              <a:rPr lang="en-GB" sz="2000" dirty="0"/>
              <a:t> </a:t>
            </a:r>
            <a:r>
              <a:rPr lang="en-GB" sz="2000" dirty="0" err="1"/>
              <a:t>Krešo</a:t>
            </a:r>
            <a:r>
              <a:rPr lang="en-GB" sz="2000" dirty="0"/>
              <a:t> (</a:t>
            </a:r>
            <a:r>
              <a:rPr lang="en-GB" sz="2000" dirty="0" err="1"/>
              <a:t>nastavnik</a:t>
            </a:r>
            <a:r>
              <a:rPr lang="en-GB" sz="2000" dirty="0"/>
              <a:t> </a:t>
            </a:r>
            <a:r>
              <a:rPr lang="en-GB" sz="2000" dirty="0" err="1"/>
              <a:t>kemije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biologije</a:t>
            </a:r>
            <a:r>
              <a:rPr lang="en-GB" sz="2000" dirty="0"/>
              <a:t>), </a:t>
            </a:r>
            <a:endParaRPr lang="hr-HR" sz="2000" dirty="0"/>
          </a:p>
          <a:p>
            <a:r>
              <a:rPr lang="en-GB" sz="2000" dirty="0" err="1"/>
              <a:t>Anica</a:t>
            </a:r>
            <a:r>
              <a:rPr lang="en-GB" sz="2000" dirty="0"/>
              <a:t> </a:t>
            </a:r>
            <a:r>
              <a:rPr lang="en-GB" sz="2000" dirty="0" err="1"/>
              <a:t>Ivković</a:t>
            </a:r>
            <a:r>
              <a:rPr lang="en-GB" sz="2000" dirty="0"/>
              <a:t> (</a:t>
            </a:r>
            <a:r>
              <a:rPr lang="en-GB" sz="2000" dirty="0" err="1"/>
              <a:t>nastavnik</a:t>
            </a:r>
            <a:r>
              <a:rPr lang="en-GB" sz="2000" dirty="0"/>
              <a:t> </a:t>
            </a:r>
            <a:r>
              <a:rPr lang="en-GB" sz="2000" dirty="0" err="1"/>
              <a:t>hrvatskog</a:t>
            </a:r>
            <a:r>
              <a:rPr lang="en-GB" sz="2000" dirty="0"/>
              <a:t> </a:t>
            </a:r>
            <a:r>
              <a:rPr lang="en-GB" sz="2000" dirty="0" err="1"/>
              <a:t>jezika</a:t>
            </a:r>
            <a:r>
              <a:rPr lang="en-GB" sz="2000" dirty="0"/>
              <a:t>), </a:t>
            </a:r>
            <a:endParaRPr lang="hr-HR" sz="2000" dirty="0"/>
          </a:p>
          <a:p>
            <a:r>
              <a:rPr lang="en-GB" sz="2000" dirty="0" err="1"/>
              <a:t>Mislav</a:t>
            </a:r>
            <a:r>
              <a:rPr lang="en-GB" sz="2000" dirty="0"/>
              <a:t> </a:t>
            </a:r>
            <a:r>
              <a:rPr lang="en-GB" sz="2000" dirty="0" err="1"/>
              <a:t>Zemljak</a:t>
            </a:r>
            <a:r>
              <a:rPr lang="en-GB" sz="2000" dirty="0"/>
              <a:t> (</a:t>
            </a:r>
            <a:r>
              <a:rPr lang="en-GB" sz="2000" dirty="0" err="1"/>
              <a:t>nastavnik</a:t>
            </a:r>
            <a:r>
              <a:rPr lang="en-GB" sz="2000" dirty="0"/>
              <a:t> </a:t>
            </a:r>
            <a:r>
              <a:rPr lang="en-GB" sz="2000" dirty="0" err="1"/>
              <a:t>povijesti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geografije</a:t>
            </a:r>
            <a:r>
              <a:rPr lang="en-GB" sz="2000" dirty="0"/>
              <a:t>), </a:t>
            </a:r>
            <a:endParaRPr lang="hr-HR" sz="2000" dirty="0"/>
          </a:p>
          <a:p>
            <a:r>
              <a:rPr lang="en-GB" sz="2000" dirty="0" err="1"/>
              <a:t>Senka</a:t>
            </a:r>
            <a:r>
              <a:rPr lang="en-GB" sz="2000" dirty="0"/>
              <a:t> </a:t>
            </a:r>
            <a:r>
              <a:rPr lang="en-GB" sz="2000" dirty="0" err="1"/>
              <a:t>Lončar</a:t>
            </a:r>
            <a:r>
              <a:rPr lang="en-GB" sz="2000" dirty="0"/>
              <a:t> (</a:t>
            </a:r>
            <a:r>
              <a:rPr lang="en-GB" sz="2000" dirty="0" err="1"/>
              <a:t>učitelj</a:t>
            </a:r>
            <a:r>
              <a:rPr lang="en-GB" sz="2000" dirty="0"/>
              <a:t> </a:t>
            </a:r>
            <a:r>
              <a:rPr lang="en-GB" sz="2000" dirty="0" err="1"/>
              <a:t>razredne</a:t>
            </a:r>
            <a:r>
              <a:rPr lang="en-GB" sz="2000" dirty="0"/>
              <a:t> </a:t>
            </a:r>
            <a:r>
              <a:rPr lang="en-GB" sz="2000" dirty="0" err="1"/>
              <a:t>nastave</a:t>
            </a:r>
            <a:r>
              <a:rPr lang="en-GB" sz="2000" dirty="0"/>
              <a:t>), </a:t>
            </a:r>
            <a:endParaRPr lang="hr-HR" sz="2000" dirty="0"/>
          </a:p>
          <a:p>
            <a:r>
              <a:rPr lang="en-GB" sz="2000" dirty="0"/>
              <a:t>Lada </a:t>
            </a:r>
            <a:r>
              <a:rPr lang="en-GB" sz="2000" dirty="0" err="1"/>
              <a:t>Malinović</a:t>
            </a:r>
            <a:r>
              <a:rPr lang="en-GB" sz="2000" dirty="0"/>
              <a:t> (</a:t>
            </a:r>
            <a:r>
              <a:rPr lang="en-GB" sz="2000" dirty="0" err="1"/>
              <a:t>nastavnik</a:t>
            </a:r>
            <a:r>
              <a:rPr lang="en-GB" sz="2000" dirty="0"/>
              <a:t> </a:t>
            </a:r>
            <a:r>
              <a:rPr lang="en-GB" sz="2000" dirty="0" err="1"/>
              <a:t>engleskog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njemačkog</a:t>
            </a:r>
            <a:r>
              <a:rPr lang="en-GB" sz="2000" dirty="0"/>
              <a:t> </a:t>
            </a:r>
            <a:r>
              <a:rPr lang="en-GB" sz="2000" dirty="0" err="1"/>
              <a:t>jezika</a:t>
            </a:r>
            <a:r>
              <a:rPr lang="en-GB" sz="2000" dirty="0"/>
              <a:t>)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endParaRPr lang="hr-HR" sz="2000" dirty="0"/>
          </a:p>
          <a:p>
            <a:r>
              <a:rPr lang="en-GB" sz="2000" dirty="0"/>
              <a:t>Ana </a:t>
            </a:r>
            <a:r>
              <a:rPr lang="en-GB" sz="2000" dirty="0" err="1"/>
              <a:t>Andrić</a:t>
            </a:r>
            <a:r>
              <a:rPr lang="en-GB" sz="2000" dirty="0"/>
              <a:t>  (</a:t>
            </a:r>
            <a:r>
              <a:rPr lang="en-GB" sz="2000" dirty="0" err="1"/>
              <a:t>nastavnik</a:t>
            </a:r>
            <a:r>
              <a:rPr lang="en-GB" sz="2000" dirty="0"/>
              <a:t> </a:t>
            </a:r>
            <a:r>
              <a:rPr lang="en-GB" sz="2000" dirty="0" err="1"/>
              <a:t>engleskog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njemačkog</a:t>
            </a:r>
            <a:r>
              <a:rPr lang="en-GB" sz="2000" dirty="0"/>
              <a:t> </a:t>
            </a:r>
            <a:r>
              <a:rPr lang="en-GB" sz="2000" dirty="0" err="1"/>
              <a:t>jezika</a:t>
            </a:r>
            <a:r>
              <a:rPr lang="en-GB" sz="2000" dirty="0"/>
              <a:t>).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4173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0151B1-0327-4651-84B4-C32F77FB4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hr-HR" b="1" dirty="0"/>
              <a:t>Nazivi mobilnosti (putovanja)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AF22E9-27A4-47A5-B4E4-A696D9418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19984"/>
            <a:ext cx="8856984" cy="5822591"/>
          </a:xfrm>
        </p:spPr>
        <p:txBody>
          <a:bodyPr/>
          <a:lstStyle/>
          <a:p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Kratkoročna edukacija osoblja (C1-C5)</a:t>
            </a:r>
            <a:endParaRPr lang="hr-H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400" b="1" dirty="0"/>
              <a:t>C1 – Turska/Ankara (prosinac 2020)</a:t>
            </a:r>
          </a:p>
          <a:p>
            <a:pPr marL="0" indent="0">
              <a:buNone/>
            </a:pPr>
            <a:r>
              <a:rPr lang="hr-HR" sz="2400" b="1" dirty="0"/>
              <a:t>    „Zanimljiva predavanja s pametnom pločom”</a:t>
            </a:r>
          </a:p>
          <a:p>
            <a:r>
              <a:rPr lang="hr-HR" sz="2400" b="1" dirty="0"/>
              <a:t>C2 – Latvia/Grobina (ožujak 2021)</a:t>
            </a:r>
          </a:p>
          <a:p>
            <a:pPr marL="0" indent="0">
              <a:buNone/>
            </a:pPr>
            <a:r>
              <a:rPr lang="hr-HR" sz="2400" b="1" dirty="0"/>
              <a:t>    „Jednostavna predavanja s </a:t>
            </a:r>
            <a:r>
              <a:rPr lang="en-US" sz="2400" b="1" dirty="0"/>
              <a:t>web 2</a:t>
            </a:r>
            <a:r>
              <a:rPr lang="hr-HR" sz="2400" b="1" dirty="0"/>
              <a:t>.0 alatima”</a:t>
            </a:r>
          </a:p>
          <a:p>
            <a:r>
              <a:rPr lang="hr-HR" sz="2400" b="1" dirty="0"/>
              <a:t>C3 – Poljska/Janowiec (svibanj 2021)</a:t>
            </a:r>
          </a:p>
          <a:p>
            <a:pPr marL="0" indent="0">
              <a:buNone/>
            </a:pPr>
            <a:r>
              <a:rPr lang="hr-HR" sz="2400" b="1" dirty="0"/>
              <a:t>   </a:t>
            </a:r>
            <a:r>
              <a:rPr lang="hr-HR" sz="2000" b="1" dirty="0"/>
              <a:t>„Obogati svoja predavanja s informacijsko komunikacijskom tehnologijom IKT”</a:t>
            </a:r>
          </a:p>
          <a:p>
            <a:r>
              <a:rPr lang="hr-HR" sz="2400" b="1" dirty="0"/>
              <a:t>C4 - Spain Las Palmas De Gran Canaria (listopad 2021)</a:t>
            </a:r>
          </a:p>
          <a:p>
            <a:pPr marL="0" indent="0">
              <a:buNone/>
            </a:pPr>
            <a:r>
              <a:rPr lang="hr-HR" sz="2400" b="1" dirty="0"/>
              <a:t>   „Zvijezda u usponu na polju obrazovanja: Robotsko kodiranje”</a:t>
            </a:r>
          </a:p>
          <a:p>
            <a:r>
              <a:rPr lang="hr-HR" sz="2400" b="1" dirty="0"/>
              <a:t>C5 – Hrvatska/Osijek (veljača 2022)</a:t>
            </a:r>
          </a:p>
          <a:p>
            <a:pPr marL="0" indent="0">
              <a:buNone/>
            </a:pPr>
            <a:r>
              <a:rPr lang="hr-HR" sz="2400" b="1" dirty="0"/>
              <a:t>   „Učimo uz igru”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b="1" dirty="0"/>
              <a:t>C6- Rumunjska/Gibou (May 2022)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b="1" dirty="0"/>
              <a:t>„ Sadržajno i jezično integrirano učenje (CLIL)”</a:t>
            </a:r>
          </a:p>
          <a:p>
            <a:pPr marL="0" indent="0">
              <a:buNone/>
            </a:pPr>
            <a:endParaRPr lang="hr-HR" sz="2400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7941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>
          <a:xfrm>
            <a:off x="421910" y="188640"/>
            <a:ext cx="8229600" cy="778098"/>
          </a:xfrm>
        </p:spPr>
        <p:txBody>
          <a:bodyPr/>
          <a:lstStyle/>
          <a:p>
            <a:r>
              <a:rPr lang="hr-HR" b="1" dirty="0"/>
              <a:t>Ciljevi projekta</a:t>
            </a:r>
          </a:p>
        </p:txBody>
      </p:sp>
      <p:sp>
        <p:nvSpPr>
          <p:cNvPr id="512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166018"/>
            <a:ext cx="8712968" cy="5215310"/>
          </a:xfrm>
        </p:spPr>
        <p:txBody>
          <a:bodyPr/>
          <a:lstStyle/>
          <a:p>
            <a:r>
              <a:rPr lang="hr-HR" dirty="0"/>
              <a:t>Učenje novih načina upotrebe tehnologije u nastavi, sustizanje najnovijih inovacija</a:t>
            </a:r>
          </a:p>
          <a:p>
            <a:r>
              <a:rPr lang="hr-HR" dirty="0"/>
              <a:t>Poboljšanje kapaciteta i kvalitete škole, stvaranje interaktivnijih, dojmljivijih predavanja uz pomoć novih metoda</a:t>
            </a:r>
          </a:p>
          <a:p>
            <a:r>
              <a:rPr lang="hr-HR" dirty="0"/>
              <a:t>Stvaranje alata i potpora integralnim digitalnim alatima u pedagoškoj praksi</a:t>
            </a:r>
          </a:p>
          <a:p>
            <a:r>
              <a:rPr lang="hr-HR" dirty="0"/>
              <a:t>Prihvaćanje i učenje višekulturalnosti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1256</Words>
  <Application>Microsoft Office PowerPoint</Application>
  <PresentationFormat>Prikaz na zaslonu (4:3)</PresentationFormat>
  <Paragraphs>207</Paragraphs>
  <Slides>38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42" baseType="lpstr">
      <vt:lpstr>Arial</vt:lpstr>
      <vt:lpstr>Calibri</vt:lpstr>
      <vt:lpstr>FreeSans</vt:lpstr>
      <vt:lpstr>Office tema</vt:lpstr>
      <vt:lpstr>PowerPoint prezentacija</vt:lpstr>
      <vt:lpstr>PowerPoint prezentacija</vt:lpstr>
      <vt:lpstr>Partneri – države i  gradovi </vt:lpstr>
      <vt:lpstr>PowerPoint prezentacija</vt:lpstr>
      <vt:lpstr>PowerPoint prezentacija</vt:lpstr>
      <vt:lpstr>Mobilnost, putovanja</vt:lpstr>
      <vt:lpstr>Projektni tim naše škole</vt:lpstr>
      <vt:lpstr>Nazivi mobilnosti (putovanja)</vt:lpstr>
      <vt:lpstr>Ciljevi projekta</vt:lpstr>
      <vt:lpstr>Aktivnosti</vt:lpstr>
      <vt:lpstr>Aktivnosti</vt:lpstr>
      <vt:lpstr>Aktivnosti</vt:lpstr>
      <vt:lpstr>Aktivnosti</vt:lpstr>
      <vt:lpstr>Aktivnosti</vt:lpstr>
      <vt:lpstr>Latvia -  zemlja partner</vt:lpstr>
      <vt:lpstr>Latvija - Grobina</vt:lpstr>
      <vt:lpstr>   Zentas Maurinas Grobinas novada vidusskola  </vt:lpstr>
      <vt:lpstr>Grobina - city</vt:lpstr>
      <vt:lpstr>TURSKA – zemlja partner</vt:lpstr>
      <vt:lpstr>TURSKA – Ankara</vt:lpstr>
      <vt:lpstr>Sincan Ilkokulu</vt:lpstr>
      <vt:lpstr>Ankara - grad</vt:lpstr>
      <vt:lpstr>HRVATSKA – zemlja partner</vt:lpstr>
      <vt:lpstr>HRVATSKA – Osijek</vt:lpstr>
      <vt:lpstr>Osnovna škola Višnjevac </vt:lpstr>
      <vt:lpstr>Osijek - grad</vt:lpstr>
      <vt:lpstr>POLJSKA – zemlja partner</vt:lpstr>
      <vt:lpstr>POLJSKA – Janowiec</vt:lpstr>
      <vt:lpstr> Zespol Szkol w Janowcu </vt:lpstr>
      <vt:lpstr>Janowiec - grad</vt:lpstr>
      <vt:lpstr>ŠPANJOLSKA - zemlja partner</vt:lpstr>
      <vt:lpstr>ŠPANJOLSKA – Las Palmas De Gran Canaria</vt:lpstr>
      <vt:lpstr>CEIP ALISIOS</vt:lpstr>
      <vt:lpstr>Las Palmas De Gran Canaria - grad</vt:lpstr>
      <vt:lpstr>RUMUNJSKA – zemlja partner</vt:lpstr>
      <vt:lpstr>Rumunjska - Jibou </vt:lpstr>
      <vt:lpstr>Scoala Gimnaziala Lucian Blaga</vt:lpstr>
      <vt:lpstr>Jibou - grad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Gifted and looking into the future. GATS</dc:title>
  <dc:creator>Melita</dc:creator>
  <cp:lastModifiedBy>Korisnik</cp:lastModifiedBy>
  <cp:revision>113</cp:revision>
  <cp:lastPrinted>2020-10-01T13:38:36Z</cp:lastPrinted>
  <dcterms:created xsi:type="dcterms:W3CDTF">2016-04-16T20:21:03Z</dcterms:created>
  <dcterms:modified xsi:type="dcterms:W3CDTF">2021-02-19T04:57:47Z</dcterms:modified>
</cp:coreProperties>
</file>