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4"/>
  </p:notesMasterIdLst>
  <p:sldIdLst>
    <p:sldId id="256" r:id="rId3"/>
    <p:sldId id="257" r:id="rId4"/>
    <p:sldId id="258" r:id="rId5"/>
    <p:sldId id="259" r:id="rId6"/>
    <p:sldId id="262" r:id="rId7"/>
    <p:sldId id="264" r:id="rId8"/>
    <p:sldId id="387" r:id="rId9"/>
    <p:sldId id="370" r:id="rId10"/>
    <p:sldId id="290" r:id="rId11"/>
    <p:sldId id="391" r:id="rId12"/>
    <p:sldId id="392" r:id="rId13"/>
    <p:sldId id="394" r:id="rId14"/>
    <p:sldId id="393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339" r:id="rId30"/>
    <p:sldId id="281" r:id="rId31"/>
    <p:sldId id="282" r:id="rId32"/>
    <p:sldId id="340" r:id="rId33"/>
    <p:sldId id="283" r:id="rId34"/>
    <p:sldId id="284" r:id="rId35"/>
    <p:sldId id="341" r:id="rId36"/>
    <p:sldId id="285" r:id="rId37"/>
    <p:sldId id="353" r:id="rId38"/>
    <p:sldId id="342" r:id="rId39"/>
    <p:sldId id="286" r:id="rId40"/>
    <p:sldId id="287" r:id="rId41"/>
    <p:sldId id="337" r:id="rId42"/>
    <p:sldId id="288" r:id="rId43"/>
    <p:sldId id="289" r:id="rId44"/>
    <p:sldId id="343" r:id="rId45"/>
    <p:sldId id="332" r:id="rId46"/>
    <p:sldId id="388" r:id="rId47"/>
    <p:sldId id="389" r:id="rId48"/>
    <p:sldId id="291" r:id="rId49"/>
    <p:sldId id="344" r:id="rId50"/>
    <p:sldId id="292" r:id="rId51"/>
    <p:sldId id="293" r:id="rId52"/>
    <p:sldId id="345" r:id="rId53"/>
    <p:sldId id="294" r:id="rId54"/>
    <p:sldId id="295" r:id="rId55"/>
    <p:sldId id="296" r:id="rId56"/>
    <p:sldId id="346" r:id="rId57"/>
    <p:sldId id="297" r:id="rId58"/>
    <p:sldId id="298" r:id="rId59"/>
    <p:sldId id="299" r:id="rId60"/>
    <p:sldId id="347" r:id="rId61"/>
    <p:sldId id="300" r:id="rId62"/>
    <p:sldId id="301" r:id="rId63"/>
    <p:sldId id="302" r:id="rId64"/>
    <p:sldId id="338" r:id="rId65"/>
    <p:sldId id="303" r:id="rId66"/>
    <p:sldId id="304" r:id="rId67"/>
    <p:sldId id="348" r:id="rId68"/>
    <p:sldId id="305" r:id="rId69"/>
    <p:sldId id="333" r:id="rId70"/>
    <p:sldId id="306" r:id="rId71"/>
    <p:sldId id="349" r:id="rId72"/>
    <p:sldId id="307" r:id="rId73"/>
    <p:sldId id="308" r:id="rId74"/>
    <p:sldId id="336" r:id="rId75"/>
    <p:sldId id="309" r:id="rId76"/>
    <p:sldId id="310" r:id="rId77"/>
    <p:sldId id="311" r:id="rId78"/>
    <p:sldId id="350" r:id="rId79"/>
    <p:sldId id="312" r:id="rId80"/>
    <p:sldId id="313" r:id="rId81"/>
    <p:sldId id="351" r:id="rId82"/>
    <p:sldId id="314" r:id="rId83"/>
    <p:sldId id="315" r:id="rId84"/>
    <p:sldId id="352" r:id="rId85"/>
    <p:sldId id="316" r:id="rId86"/>
    <p:sldId id="317" r:id="rId87"/>
    <p:sldId id="395" r:id="rId88"/>
    <p:sldId id="354" r:id="rId89"/>
    <p:sldId id="335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326" r:id="rId99"/>
    <p:sldId id="327" r:id="rId100"/>
    <p:sldId id="328" r:id="rId101"/>
    <p:sldId id="329" r:id="rId102"/>
    <p:sldId id="330" r:id="rId10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A037D006-E9A8-4EBB-94DB-5FEA3818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F5D37DCA-70CA-41DF-B0D5-2FCFB0FA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837E4158-847B-443C-AB04-430DCFA3A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24433A8-211F-4980-A41A-C33D6C45C6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B47F98B-7DD7-479A-ACF4-30247F73C86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 altLang="sr-Latn-RS" noProof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0763B999-A736-4833-8BD8-63F92744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9ADD32D-5771-4CF4-BA98-611FEB6B84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E6F218E-7462-4D73-85DF-058A22DBDB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C223A1B-00DF-47D0-96F9-E2FD2153F0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0AFDA27-7C77-4F1A-9922-7DBBAB0173B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hr-HR" altLang="sr-Latn-RS" dirty="0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88C9798C-33B4-4DFE-8439-8CE35355A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1B235-E9D5-4FA9-8D47-62D2887DD24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0E4BB23B-5886-47D7-BCAA-5202E0485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F870E61-49DE-45DA-8575-E312496F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557E215C-6D10-46A1-94F3-BD9C6BDD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9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7F6E91A-59D1-4C81-BC2B-36F0254553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E006FF-1B62-4524-8F50-0751C29D1A9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hr-HR" altLang="sr-Latn-RS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BAECBAF0-2EF9-462C-8F08-2CF83D284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0AA11BF-3C5B-4583-8F99-0E3F722B4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219422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39D7DB0-FC2B-45BA-98D0-133F4E4BF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9E7832F-AC85-4470-9BDC-F60E3B217B4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hr-HR" altLang="sr-Latn-RS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BE33878-AC9A-4CD4-8407-C401D0CDC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673597A-C597-4AC4-959B-E9064FA0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DE33A34-0614-473A-B651-5B3B1E4718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A525D6-812A-4713-A812-FFF5359385B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hr-HR" altLang="sr-Latn-RS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528D248-E400-46A0-9D50-12DCC2631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D4AEF1E5-CDCA-4AB2-BECA-0FC0F218F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AC4244B-5807-491F-B8DF-91157F0DC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E23BB89-997A-4F08-BF2D-C50D3B45F9C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hr-HR" altLang="sr-Latn-RS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E214414C-86FF-4FD6-97D6-86DE18ACE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81183AB-90B4-4E0A-9B05-B2F25B483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1BC3F7-A1FA-4EE0-8A96-4AB8FBE8B7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0A96EF9-7BFF-4F88-BA71-BFFDCA1F5F4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hr-HR" altLang="sr-Latn-R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6A58B49-BA79-4464-B451-BDBC671BD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48A186F-AB85-49A8-B127-6C34267A8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D5672F-7DE3-46E0-9A30-6766401DCE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8C81F83-C67C-4CA4-8941-51BD19B74EA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hr-HR" altLang="sr-Latn-RS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F1C6DD9B-2102-48EA-9A07-8FED97ED4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F3C2566-CAA2-4C51-A63E-DDD651F1B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EB7D4FB-EF2C-4390-A59C-D0A9C0749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032AA7E-1CF8-4C51-AFBE-34053F62B68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hr-HR" altLang="sr-Latn-RS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0057AA80-47EA-4E36-9186-2282F6D40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F0602A6-3DBE-448D-A6D8-3A9ABD12B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AB5D3F-6DDD-4DF4-8029-1AAABDDE95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BD30C22-097E-4612-9CE7-56107164644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hr-HR" altLang="sr-Latn-R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B83D5A0F-6315-4451-B262-3F42104C0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222C78D-B0B8-4D3A-85EE-76E996C01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273D914-0543-440E-A5C4-3537E5D285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54C866B-D895-4467-AEB0-C3FC810C586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22</a:t>
            </a:fld>
            <a:endParaRPr lang="hr-HR" altLang="sr-Latn-RS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52F2AEA-25C6-498F-897F-59870DF90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8AF4858-5D8A-42D1-8C49-C4FC692B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B5A35B7-D36A-4935-82AF-762B6B8FAC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031F496-2A74-415B-9684-B8A82B508F9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hr-HR" altLang="sr-Latn-RS" dirty="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40343A84-D63E-45A0-8D3F-B8926968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5BDD3E5-F984-4A92-8BBC-0AF0DB955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37A0F0D-755D-4424-BF93-C36F586A9B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0293E17-86E0-405D-87F3-183CAFA3C59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23</a:t>
            </a:fld>
            <a:endParaRPr lang="hr-HR" altLang="sr-Latn-RS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10A483BD-1A5E-42D4-91AE-B83FBB1E1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C8C8C531-5B77-40A4-A591-911E17AE1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8D5B756-1EB0-41D3-8A7E-049BEC2D3E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5989E43-736C-4AAF-8FD3-079A479C784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24</a:t>
            </a:fld>
            <a:endParaRPr lang="hr-HR" altLang="sr-Latn-RS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2B9DEFD0-E374-49CB-AD6C-DC7390130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B3621E7-63AC-4C18-863F-9F8B0578F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10BE882-7D8A-4659-A305-C98733FC0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0334F4C-90F5-46CB-88C4-A63FDC4F0AA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25</a:t>
            </a:fld>
            <a:endParaRPr lang="hr-HR" altLang="sr-Latn-RS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94C40685-03D4-41D2-9D60-47068BDD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34E4F30-84A8-44ED-8727-C4FCE9BBFBC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DE50019E-9249-4602-987F-EABEA0887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E312477A-8276-49F8-B8E3-AD952121D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7D8298E1-831B-4296-B43F-2743B0B40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8B70A99-2429-494D-A5E6-3FF0B929E0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D425C69-D17A-4789-B75D-11DC56239F2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26</a:t>
            </a:fld>
            <a:endParaRPr lang="hr-HR" altLang="sr-Latn-RS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745DB4E6-831B-4B8E-8C33-7037B82D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5CE9BF-9545-4F59-BA87-91B21E62C7B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5C7F46B3-77D8-406E-BC68-F1A3B08E3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035096DA-9F7E-45BB-9636-E804974F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FD836B9E-06AB-4D5C-8347-CC4575727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CFB97F2-A71C-44CE-BABA-6548F9658C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E1788C6-52F0-49C9-9046-DE0F60BE942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hr-HR" altLang="sr-Latn-RS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1D4101A-98A3-410B-BB25-CAE21B42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EBE1BEC-B779-4D36-8B25-1888610E987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346B8300-ACAD-41D8-AA6A-C89F7B420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1F4BD641-A86D-463C-B320-ACB3A6269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5C16CA60-9A47-4954-8F7B-49F6D7E0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E28C942-F4C6-4EAC-811D-8E19B5E843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0F3B4B-34BA-497A-ACE9-4D719426E76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hr-HR" altLang="sr-Latn-RS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EB6901A0-83D5-4781-84DC-0D548849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E9EDB6-7B08-4D91-A595-B8778ED10E2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E51EF624-08AD-429D-8A1D-2E784A79B7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0EA82561-7805-4E53-BDD2-D9D3E0187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C10A5673-8FF6-438D-86E3-E910A667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A0D92CD-2664-4BFF-8033-020C3D4974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80585D5-CA25-4110-AF44-43FA409867B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30</a:t>
            </a:fld>
            <a:endParaRPr lang="hr-HR" altLang="sr-Latn-RS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3CA89BCA-080F-4DAE-B22F-7ECCC3A8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57FFAA-54CC-4AD0-828D-0EC5908547D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C44E371E-C308-4F61-9B1D-D0EB43DA0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5A116613-4FA5-4343-A459-1BA6BE13E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58374" name="Text Box 4">
            <a:extLst>
              <a:ext uri="{FF2B5EF4-FFF2-40B4-BE49-F238E27FC236}">
                <a16:creationId xmlns:a16="http://schemas.microsoft.com/office/drawing/2014/main" id="{E60A7C6F-309C-41D8-9DCB-81ECCD3EC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C454765-69F2-4630-A5E0-EADB5C1314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AE346-D5D6-4E48-B857-863D7BD75ADE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32</a:t>
            </a:fld>
            <a:endParaRPr lang="hr-HR" altLang="sr-Latn-RS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DC4C80D-E298-4067-88D9-B6C41586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FDE5B8-01AD-4E0F-B965-8BFC62F2B94E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A9D736A6-BE96-421D-A201-EC2CB8745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68EBDC0C-62FC-479D-B209-97C251B88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0422" name="Text Box 4">
            <a:extLst>
              <a:ext uri="{FF2B5EF4-FFF2-40B4-BE49-F238E27FC236}">
                <a16:creationId xmlns:a16="http://schemas.microsoft.com/office/drawing/2014/main" id="{E43E25AC-9349-4E08-AA6E-C535FB4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1AA4C9D-E834-4AFC-8E0D-76382B33B9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A4239A6-3084-472A-9A22-9DAD6155F64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33</a:t>
            </a:fld>
            <a:endParaRPr lang="hr-HR" altLang="sr-Latn-RS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0B9A2D48-9A05-4B0A-B05F-1A26EAE5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6AAED4-7A67-4520-A34C-D7672C5BDB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CE999CC2-5743-4ABE-9AD3-B6AAF8DFC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20D7DC11-D8C0-4D40-925F-86C007EDD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3F8CD411-7682-42A4-88DF-1DEC626C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A92ADA08-045E-452D-A563-D6FED5B192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9CBD675-A006-49CB-AE4C-A8EECD83239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35</a:t>
            </a:fld>
            <a:endParaRPr lang="hr-HR" altLang="sr-Latn-RS"/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A61F352F-7BEB-427F-BD7F-27ABDF85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CA9CB2-B041-4756-BD60-6CD9B2DE3031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4C5780FD-898E-4875-8E73-3B641E9FF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3">
            <a:extLst>
              <a:ext uri="{FF2B5EF4-FFF2-40B4-BE49-F238E27FC236}">
                <a16:creationId xmlns:a16="http://schemas.microsoft.com/office/drawing/2014/main" id="{367DCF8B-1493-499F-824F-5642650E3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4518" name="Text Box 4">
            <a:extLst>
              <a:ext uri="{FF2B5EF4-FFF2-40B4-BE49-F238E27FC236}">
                <a16:creationId xmlns:a16="http://schemas.microsoft.com/office/drawing/2014/main" id="{05B7DD0D-6CB0-42F6-A572-AB71DBB2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BF37CB1-5440-4524-927C-596B1390FB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3FCDEB-1124-445F-AF8A-3DA3F435A90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hr-HR" altLang="sr-Latn-RS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493BB837-8B68-493A-A0E1-69CAA0107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B2E5E3-A13B-4219-9E54-36361C7D7D9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02BB0B3-FEEF-4A39-B141-723398BED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3C2A22C-E2E8-43A6-ACC9-EFD97CCE3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DA9DC0E9-218A-44A8-9625-114231D2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C7A99EF-D226-472C-BCC2-398EBE12A6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CE7F2E-2AE6-4889-8D3C-80093A08660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38</a:t>
            </a:fld>
            <a:endParaRPr lang="hr-HR" altLang="sr-Latn-RS"/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4003D19F-823B-403E-8E60-EEC57C15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202A53A-4BD3-41CC-A84B-C59A365BE28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FEE806EB-52EF-4649-ACCC-7CCF9B704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61DFB4BB-8A05-4967-9281-32A9F0761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AE782FD0-C6A9-4EB8-A1A1-3EAD7324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A72F891-B466-4FFC-8A40-44FA4F8D05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D8BDB41-DC61-4878-B889-25C67BF92C3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39</a:t>
            </a:fld>
            <a:endParaRPr lang="hr-HR" altLang="sr-Latn-RS"/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DB33EADD-BBF7-4C10-A1BC-B42A4028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0EEB8A-4B8D-4CFD-999C-F050AB2472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CE580E51-1DDD-4EF7-9700-B2B5F94E3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E3687F24-5962-4096-9D1F-CAF24C70E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361D6ED5-D074-4B03-AC76-4071D0AC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370698D-AF32-4ABB-87A1-80145C712E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F784BEB-6741-412B-AA0E-904E3D1D876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41</a:t>
            </a:fld>
            <a:endParaRPr lang="hr-HR" altLang="sr-Latn-RS"/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C7235C72-FA7F-43C0-8A75-BCEEE9DD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8D02FAF-25A5-4F4C-A3C6-2C16419EE5A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1BC1FDD1-284E-4F87-811C-A15006DEA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D727CDC-0182-4E59-A2A7-8D8BB4A1D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4E4AEEB3-2275-4540-B7A8-675701C94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9FA662E-3B41-4F3A-9451-02DB07C1FE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AC720F8-DC47-4D16-8963-FF994EF9100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42</a:t>
            </a:fld>
            <a:endParaRPr lang="hr-HR" altLang="sr-Latn-RS"/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9C7B2492-EDDC-4A6C-B6CD-1DD0BC51D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6508D6A-47AD-4F7C-AD62-225D97CC341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3B2AF990-697C-4D92-8422-742E7C8F3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0CE28FF0-46B5-460E-B56E-9F45F8B2B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DA7A646B-2D0C-4B39-A4EF-20ECC516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70A6D31-38C2-46A9-98D5-A1AA013B7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CFB40A2-0CB5-4422-8434-2F56FB9BA79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47</a:t>
            </a:fld>
            <a:endParaRPr lang="hr-HR" altLang="sr-Latn-RS"/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47C2DBE3-ED02-43BE-A35A-690F1101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AC583A-D26E-4E3D-8A53-E180A182D10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DEA90035-6B90-40F9-A711-A8BAD7F51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AD06B972-506F-4903-A1F8-C493C55A7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5782" name="Text Box 4">
            <a:extLst>
              <a:ext uri="{FF2B5EF4-FFF2-40B4-BE49-F238E27FC236}">
                <a16:creationId xmlns:a16="http://schemas.microsoft.com/office/drawing/2014/main" id="{4A7D8AEB-0E37-43FB-BA2B-D5A211792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31325BC-1005-45DF-9E08-8162708FF3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EB2DD74-A6C3-4CEA-ADA6-C5DCD731573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49</a:t>
            </a:fld>
            <a:endParaRPr lang="hr-HR" altLang="sr-Latn-RS"/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98B615F3-FADA-4CDE-ADE4-2C092F42D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79A94EC6-4601-4154-95AF-68C9AFF6D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DF370B6-CCF7-4E70-8F0F-EC95054481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5718971-3A4E-4AB6-A423-1E45D4CD0C6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50</a:t>
            </a:fld>
            <a:endParaRPr lang="hr-HR" altLang="sr-Latn-RS"/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9B8F8AD2-CFD2-4F78-B24A-3C92F749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D9393C-C539-459A-9F33-2D4505DFA25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A446FE70-2172-45C4-9903-86141A373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A8F45A2E-2412-4330-B1A6-6DBDF4D68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id="{966B6AB0-C85D-480D-BF97-734C14513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B7885F94-F03C-4548-A427-0CDFEA0056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BE952FA-388F-4ADB-BD4A-B5FA7B6A8E7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52</a:t>
            </a:fld>
            <a:endParaRPr lang="hr-HR" altLang="sr-Latn-RS"/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778CEAF9-C68A-41C5-A0E5-7EA239299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72E5FCC2-A0F2-48D0-8691-19BC71CDC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76F87911-F16B-453C-A635-86152F9278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8B80360-1C5F-413F-B672-E2D459EB02D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53</a:t>
            </a:fld>
            <a:endParaRPr lang="hr-HR" altLang="sr-Latn-RS"/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48AA7FEE-2924-40B2-A89C-8DFA6F8D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D4B1896-2ED0-4359-AF09-553FF09F87B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2FD91FF9-D1B3-4917-93BE-E2F7E226C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63F708C0-51E7-465C-A9D6-9834E01CD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3974" name="Text Box 4">
            <a:extLst>
              <a:ext uri="{FF2B5EF4-FFF2-40B4-BE49-F238E27FC236}">
                <a16:creationId xmlns:a16="http://schemas.microsoft.com/office/drawing/2014/main" id="{729823F6-D298-4CD4-A3C6-3CAA9A66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E983BB8-F1E6-4B60-ABE5-594FEA03CC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A427FDD-27AC-4314-A230-66CAA646DC7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54</a:t>
            </a:fld>
            <a:endParaRPr lang="hr-HR" altLang="sr-Latn-RS"/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FD080641-2FE0-41DF-BD4C-241B13415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9C928C-5F6D-4293-BA7E-3FBBF511B6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E63D318D-92C9-49D6-9CD6-CFED2F0F3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9AFB3B71-EFDD-4C1C-80D0-FDAB4BE6C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6022" name="Text Box 4">
            <a:extLst>
              <a:ext uri="{FF2B5EF4-FFF2-40B4-BE49-F238E27FC236}">
                <a16:creationId xmlns:a16="http://schemas.microsoft.com/office/drawing/2014/main" id="{4E10E3B3-2AD0-401B-962C-B8D4D46F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19E78D1-E84C-4DC1-8D68-C8B3347CA7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2BD1B8D-9571-4E19-8980-15FF25DDF4A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hr-HR" altLang="sr-Latn-R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BA1B5012-B549-4DEC-A0CB-1083F7860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DC6584F-17F8-4BCD-BBAB-6961B163E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03A94FF-E29F-41BF-A5E9-8A3D1681B1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DB64A16-2D86-4152-BEF3-07F9C55B779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56</a:t>
            </a:fld>
            <a:endParaRPr lang="hr-HR" altLang="sr-Latn-RS"/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7856FDF9-B13D-4563-AC2B-2C929D2B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C80423-9891-4A28-8511-7910A38449B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9B7F7CB6-4017-4C3A-90EC-A43823F59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30018F78-1123-412D-B624-E2002DADF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88070" name="Text Box 4">
            <a:extLst>
              <a:ext uri="{FF2B5EF4-FFF2-40B4-BE49-F238E27FC236}">
                <a16:creationId xmlns:a16="http://schemas.microsoft.com/office/drawing/2014/main" id="{D15AF43E-5789-4F50-A409-14171A8E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6DC0AB0-6C7F-4330-8D51-B3C496ED6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D87846A-1FF1-40EA-A42F-B21246BF6D9B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57</a:t>
            </a:fld>
            <a:endParaRPr lang="hr-HR" altLang="sr-Latn-RS"/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CD504267-977A-48BB-AA2C-F583A859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2DDAB3C-63A8-465E-BF69-CE88C475B802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3D22DFC9-F03F-40FA-8403-194F3DB7D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2AFF11E6-0B1A-4329-AE99-DBD62194C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0118" name="Text Box 4">
            <a:extLst>
              <a:ext uri="{FF2B5EF4-FFF2-40B4-BE49-F238E27FC236}">
                <a16:creationId xmlns:a16="http://schemas.microsoft.com/office/drawing/2014/main" id="{1EB1FEE1-5880-41CB-ACAA-20C138D5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FF4AB31-EF8F-4D78-8A4D-98974E3FE9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EC4E235-72C4-4E44-A6C6-E6CB48021A1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58</a:t>
            </a:fld>
            <a:endParaRPr lang="hr-HR" altLang="sr-Latn-RS"/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B68A7291-D44D-4855-A46B-5240746F5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7DCAE7-341B-4ABF-8B62-9416A857224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CAF01C9B-B0A8-47B9-A4D7-4505B432D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914DEF17-01FC-41B8-84D8-57C6B2296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2166" name="Text Box 4">
            <a:extLst>
              <a:ext uri="{FF2B5EF4-FFF2-40B4-BE49-F238E27FC236}">
                <a16:creationId xmlns:a16="http://schemas.microsoft.com/office/drawing/2014/main" id="{E1C356E4-2059-438E-A73C-0DF23B1F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3510C9D-7DF3-4EB2-B2F7-ADDF144E43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BE005FD-8693-438E-8188-9FBAED58CD6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60</a:t>
            </a:fld>
            <a:endParaRPr lang="hr-HR" altLang="sr-Latn-RS"/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673B6381-E893-4AF3-A9B1-1FB8AC5A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347FF73-BFC5-4564-B822-238424A7A93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F8EC543-E574-4D39-98E1-8BC3A91D0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E2D67A5-3C6C-4A70-979D-2C9CD3492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4214" name="Text Box 4">
            <a:extLst>
              <a:ext uri="{FF2B5EF4-FFF2-40B4-BE49-F238E27FC236}">
                <a16:creationId xmlns:a16="http://schemas.microsoft.com/office/drawing/2014/main" id="{7D8AA14A-D987-4DC9-9D71-5B7DF78D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AD156E5F-B44E-4B78-98AD-418394DDB1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C933D5F-2607-44CE-AE06-A7AEEF0035E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61</a:t>
            </a:fld>
            <a:endParaRPr lang="hr-HR" altLang="sr-Latn-RS"/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C1149AF4-C6E7-428B-A17B-74888ED0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E7841C-6BD7-4457-9E4A-F1855ADEB69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384A79BE-ED0F-4CE3-ACCD-90339901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ED5AA1BB-CE0F-41BC-A746-4AA8CAE5E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46CFDCA4-D6D7-461A-AA5A-2DA5E5B8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E07C685-EC11-40BC-8BC4-B3C7D96B04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15D4B94-8452-4C1D-AA6A-58D23367943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62</a:t>
            </a:fld>
            <a:endParaRPr lang="hr-HR" altLang="sr-Latn-RS"/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5F9E94C1-80D8-4C8D-AAAA-F6BEF4122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1AAE46B-5001-4374-BE11-8EC37F088D8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73B900F6-28EA-46D0-83A9-AB3CAC442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10CAA748-361B-4F70-AC9E-5F26993A3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98310" name="Text Box 4">
            <a:extLst>
              <a:ext uri="{FF2B5EF4-FFF2-40B4-BE49-F238E27FC236}">
                <a16:creationId xmlns:a16="http://schemas.microsoft.com/office/drawing/2014/main" id="{0DD2A129-B096-41D1-8C5C-167DBA44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E5D6087-2339-433A-A093-ACBE7B4F1E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6F8375F0-E850-4AB4-B2E4-08770FB0C84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64</a:t>
            </a:fld>
            <a:endParaRPr lang="hr-HR" altLang="sr-Latn-RS"/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5F746001-3606-4FD3-9C01-F0B79024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349BE2-A00C-468A-B845-DB225C4F611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64F34F3B-2F21-4A2F-884D-4B42F2529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55CE96A5-5CA9-43CB-9875-1B107CE93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216905F2-FF8C-4817-A119-F8844743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B76F86A7-2E17-48C1-ACD8-082C0B617F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84DEC65-3CE8-4096-82F0-F6EFEF83AA9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65</a:t>
            </a:fld>
            <a:endParaRPr lang="hr-HR" altLang="sr-Latn-RS"/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25C2AECE-17BA-4AB8-9BC2-C039DD04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08311CB-59A7-4A97-8FA7-0F9B97994E0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5918D9AB-E66E-48FD-B53B-018A0FE9E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95CA460D-65B0-4118-906B-67871762A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2406" name="Text Box 4">
            <a:extLst>
              <a:ext uri="{FF2B5EF4-FFF2-40B4-BE49-F238E27FC236}">
                <a16:creationId xmlns:a16="http://schemas.microsoft.com/office/drawing/2014/main" id="{D658666D-CFB1-47B2-B239-A8929B85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830B9AA-0DFE-4182-89F0-9B7DAA9C60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F24ED3B2-B3C1-4313-8BAB-7FCF2BCBF36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67</a:t>
            </a:fld>
            <a:endParaRPr lang="hr-HR" altLang="sr-Latn-RS"/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40B3584C-5D14-452F-B2DE-24276750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C7D84C-DA04-41BA-A17C-4B9D55ADE5A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A18858D8-4E48-4910-9F56-75C0B294C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3947E9D9-D9E2-44C7-BDC4-DBC45E565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4454" name="Text Box 4">
            <a:extLst>
              <a:ext uri="{FF2B5EF4-FFF2-40B4-BE49-F238E27FC236}">
                <a16:creationId xmlns:a16="http://schemas.microsoft.com/office/drawing/2014/main" id="{97D81E95-DD59-4463-B110-4EFAB3F0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C6E9C97-8F40-4347-8DFD-DE16779AD3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BEEB573-9EFE-47EB-9361-ECD71F0D87D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68</a:t>
            </a:fld>
            <a:endParaRPr lang="hr-HR" altLang="sr-Latn-RS"/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ABF90E5B-1948-4B6B-901E-0C018098A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3CBEF4-BE37-4B42-857E-FC29B3C645D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B15CC07B-C473-4303-B1FE-FCF04D875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719C1106-905F-457C-8456-851AD2C8B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6502" name="Text Box 4">
            <a:extLst>
              <a:ext uri="{FF2B5EF4-FFF2-40B4-BE49-F238E27FC236}">
                <a16:creationId xmlns:a16="http://schemas.microsoft.com/office/drawing/2014/main" id="{0C155313-54B6-40E4-8E51-BEDFC2DC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AC8634-B3FA-4914-B918-9AEC13F77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70961BD-5F68-4216-A80D-D3F4D49D02E2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hr-HR" altLang="sr-Latn-R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D022663-4546-4E05-B5FB-AF3016631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67846D-2422-47CA-91EE-FDDDB96FDB9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D3C2C25-57C4-47C6-8F74-156521CD6D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A9F72D7D-E6A3-43D3-B1E5-1A9EBF5DE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71DC35BB-31D0-4F92-B6C7-B678D7DA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2472DD3-5791-4638-9740-4B9FFF0DD1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2CB31A2-7AFE-4D3C-9471-34789F10672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69</a:t>
            </a:fld>
            <a:endParaRPr lang="hr-HR" altLang="sr-Latn-RS"/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47DF4FF-FC37-4E8F-AF75-B0A3B829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75C36-BD18-43A8-99A1-899660C560E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02BC05B6-8BA2-40B3-AD9C-809E3926E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4ACF4D42-5CAE-4ABE-A652-2ACFF768F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4BC65C4C-7E85-4633-A3B3-0D3819DAD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364BF84-CC19-4C65-A282-6680257777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D6D1284-9BF7-4EAF-B04A-7C8686CD3F8F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71</a:t>
            </a:fld>
            <a:endParaRPr lang="hr-HR" altLang="sr-Latn-RS"/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7EF3ED30-4F16-4DE1-95C3-5FDB0CD3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8EA3BC-CD3B-44F1-BA9C-F6FEC791371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C4A24C2A-C956-44E8-B017-52B73772D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B18B2ACA-A6F5-44C7-98AC-13939E36C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7384BEE5-914C-4E58-B68A-10B84291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05B275A6-06BE-45E9-B193-8A388DA99C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66DFDF9-E820-46E1-8054-D0966847A57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72</a:t>
            </a:fld>
            <a:endParaRPr lang="hr-HR" altLang="sr-Latn-RS"/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4FEF1F3D-6B29-49DD-84C4-7D8E5758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117540-1515-4ACD-BA08-874E2E88481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D95E410-D790-4821-B958-32A7AC250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5E56F1DE-06EC-43BE-B891-A41188746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2646" name="Text Box 4">
            <a:extLst>
              <a:ext uri="{FF2B5EF4-FFF2-40B4-BE49-F238E27FC236}">
                <a16:creationId xmlns:a16="http://schemas.microsoft.com/office/drawing/2014/main" id="{091F0C11-72CF-4BB4-A1A2-0CB238D0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6C71EF96-58A5-43C5-BDB2-2A361BE92B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89FF290-2ED4-4964-B9A2-2FEE67752B1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74</a:t>
            </a:fld>
            <a:endParaRPr lang="hr-HR" altLang="sr-Latn-RS"/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52B3C179-F472-429F-BCE6-CFA4F53CC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674E222-5A2A-415B-9FE4-9A897CBFC8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47C0B959-5061-4D1A-BEF9-8660EE309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79187EB3-9D44-4848-AF79-01C196836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4694" name="Text Box 4">
            <a:extLst>
              <a:ext uri="{FF2B5EF4-FFF2-40B4-BE49-F238E27FC236}">
                <a16:creationId xmlns:a16="http://schemas.microsoft.com/office/drawing/2014/main" id="{0136C15D-D8E5-4E88-ADD6-387B1268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968A767-EA96-4271-BD2F-245F4BE526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9F8425F-9C20-42C7-9255-F07F1286FFD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75</a:t>
            </a:fld>
            <a:endParaRPr lang="hr-HR" altLang="sr-Latn-RS"/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8DAE7352-6F86-49C1-B8F1-F28C46EF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D6DB0-4653-4EAE-B95D-AD4361A351D1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DDC939A1-A4B6-46EF-AB46-EB812109BF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B1D6256A-A5E6-4D49-A1A2-C9A8F4833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6742" name="Text Box 4">
            <a:extLst>
              <a:ext uri="{FF2B5EF4-FFF2-40B4-BE49-F238E27FC236}">
                <a16:creationId xmlns:a16="http://schemas.microsoft.com/office/drawing/2014/main" id="{BE537772-2E35-4FC7-B906-DA611D7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937AAB82-531F-4F1E-8207-3AB5458493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45B976-18B4-4187-AC4F-3A4AFAADE709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76</a:t>
            </a:fld>
            <a:endParaRPr lang="hr-HR" altLang="sr-Latn-RS"/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16879FCD-E00D-423C-A38C-90FD28E5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7CB4D9E-34CB-4E29-A9EA-E2764562F79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CE983D9E-D0E6-4E05-804C-07D15C460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D615D113-6A48-4A08-ABD9-40DA7DD89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18790" name="Text Box 4">
            <a:extLst>
              <a:ext uri="{FF2B5EF4-FFF2-40B4-BE49-F238E27FC236}">
                <a16:creationId xmlns:a16="http://schemas.microsoft.com/office/drawing/2014/main" id="{28144E23-4875-4227-BCD9-28343A25E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BBE5BC2A-D708-41E5-9F74-5C32312BA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47C8D78-B4B6-4D78-BCFD-3C69C8AB312D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78</a:t>
            </a:fld>
            <a:endParaRPr lang="hr-HR" altLang="sr-Latn-RS"/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E4766FC4-4987-4AA3-AC58-179AEBDE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CFF66EF-A309-46C3-8762-B93528FA3CC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D2AAAA75-142C-400D-BFD9-336D6A3C3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D9071242-489F-4E95-AA2B-28CD03A1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0838" name="Text Box 4">
            <a:extLst>
              <a:ext uri="{FF2B5EF4-FFF2-40B4-BE49-F238E27FC236}">
                <a16:creationId xmlns:a16="http://schemas.microsoft.com/office/drawing/2014/main" id="{3784A4B5-FEB0-4C03-8E43-249DBD11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71290D6-805D-41D7-9D89-00833CE7D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540DA1C-9CC7-4DD9-912E-E9D7741E1C3A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79</a:t>
            </a:fld>
            <a:endParaRPr lang="hr-HR" altLang="sr-Latn-RS"/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03415A0E-CB82-4AF7-90F2-4814C6F0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AE8F68-D9B6-4F11-BBC7-DEE63DB9986C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Rectangle 2">
            <a:extLst>
              <a:ext uri="{FF2B5EF4-FFF2-40B4-BE49-F238E27FC236}">
                <a16:creationId xmlns:a16="http://schemas.microsoft.com/office/drawing/2014/main" id="{342D48FE-1DBC-42D8-A3EC-194589314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DA2E86B0-0ED7-43B8-A986-7428CE5FA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2886" name="Text Box 4">
            <a:extLst>
              <a:ext uri="{FF2B5EF4-FFF2-40B4-BE49-F238E27FC236}">
                <a16:creationId xmlns:a16="http://schemas.microsoft.com/office/drawing/2014/main" id="{93677E77-4933-4367-AE76-46ACE815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2E0B4E75-6EE6-4BAB-83C4-5691FBE875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961213D-78D1-496A-8CCE-F9167837D82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81</a:t>
            </a:fld>
            <a:endParaRPr lang="hr-HR" altLang="sr-Latn-RS"/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0CF7D30E-C2DF-4439-AE06-249911BE0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AEAEC01-613F-4611-B1EC-E96C6DCD44DB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Rectangle 2">
            <a:extLst>
              <a:ext uri="{FF2B5EF4-FFF2-40B4-BE49-F238E27FC236}">
                <a16:creationId xmlns:a16="http://schemas.microsoft.com/office/drawing/2014/main" id="{02724132-FEE6-4012-AFDB-492BEA689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CA1A120D-1159-4AE0-809A-D3BE4E6B7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4934" name="Text Box 4">
            <a:extLst>
              <a:ext uri="{FF2B5EF4-FFF2-40B4-BE49-F238E27FC236}">
                <a16:creationId xmlns:a16="http://schemas.microsoft.com/office/drawing/2014/main" id="{B5C639F3-54AF-4D91-8D03-508C93D1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00EBA0FB-A9C1-4028-A86C-46DBB2EFC0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DC7C86C-60AB-4DCE-879D-93F3EDD182C3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82</a:t>
            </a:fld>
            <a:endParaRPr lang="hr-HR" altLang="sr-Latn-RS"/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12FEAA5E-25A4-47B5-93E0-B24FD4B7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361406-97C8-411E-A063-9A8B9F8E8E96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A6C17FB7-5740-498C-938B-A6F8E9D76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B721CEF6-43CE-4E2F-B61C-1E470F325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6982" name="Text Box 4">
            <a:extLst>
              <a:ext uri="{FF2B5EF4-FFF2-40B4-BE49-F238E27FC236}">
                <a16:creationId xmlns:a16="http://schemas.microsoft.com/office/drawing/2014/main" id="{91C2E4D8-87E6-4281-98DB-DEFF5334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3311D7-3C4B-43E4-8D5D-F3F377B0E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53C6B334-E72E-4CE7-8016-300C460A33F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hr-HR" altLang="sr-Latn-RS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8EF0F5BB-9712-4F3A-A8CF-151DCEC13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66ADB57-2BE9-49F6-95F3-D766F9C8E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8F53D642-B6CE-426C-B2EE-C5C0E4363A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1E47C4A-4DE8-4E97-B3E4-D0E0DB37227B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84</a:t>
            </a:fld>
            <a:endParaRPr lang="hr-HR" altLang="sr-Latn-RS"/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C41DCB68-AA44-43B6-A14C-6045BF96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B6D53E5-E2DA-4A69-AAAC-B38412071BF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3190494E-1B02-43D3-A308-F2C0E4E9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9A79CA2F-7074-4310-BA22-F7826D806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29030" name="Text Box 4">
            <a:extLst>
              <a:ext uri="{FF2B5EF4-FFF2-40B4-BE49-F238E27FC236}">
                <a16:creationId xmlns:a16="http://schemas.microsoft.com/office/drawing/2014/main" id="{99B58C86-5703-4AE5-82A2-0304560F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EACAB63-9AE9-492C-8C1D-21B18331CD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0DC8C4D-388D-4992-B7D0-C459D6DEE52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85</a:t>
            </a:fld>
            <a:endParaRPr lang="hr-HR" altLang="sr-Latn-RS"/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9222E03-DEA5-411C-B414-59ECD73C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86B0E1-B90E-4CE6-BAEC-B60E592A95D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ED7A52C2-2C0B-4381-8FCC-76A40EF27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81AE4255-7A08-432C-9814-0EF136335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31078" name="Text Box 4">
            <a:extLst>
              <a:ext uri="{FF2B5EF4-FFF2-40B4-BE49-F238E27FC236}">
                <a16:creationId xmlns:a16="http://schemas.microsoft.com/office/drawing/2014/main" id="{AA1A1B8F-D356-466E-8E55-119F8286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E6B74B5D-A701-4E75-9318-CE8C89D01E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2076A02-C241-457A-9BDB-135C17BE4BB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88</a:t>
            </a:fld>
            <a:endParaRPr lang="hr-HR" altLang="sr-Latn-RS"/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28496ECF-D340-404A-A19F-89EAE0553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B2943AE1-244D-4353-A9AF-013BCF21F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D2D69484-E523-4221-B072-B218774FE5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D250ACC-ABF9-44E1-A651-EFAC0F468038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89</a:t>
            </a:fld>
            <a:endParaRPr lang="hr-HR" altLang="sr-Latn-RS"/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9A63E5E7-AB1E-49D0-AE23-A4298893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2ACFD7B1-E4C9-44DB-AB66-BF639956D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67C5C73C-257E-49B0-AC77-A7B8A20C0B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186F0F1-A81C-4859-8F65-93CEEC0F6997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90</a:t>
            </a:fld>
            <a:endParaRPr lang="hr-HR" altLang="sr-Latn-RS"/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7B1B584F-8050-465A-B7A0-FFFF0F3E0C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45C43881-CCE0-47AE-BF97-7DDAAD084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4A7CEE7D-2D0E-4F30-A438-DA20FF1B47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F58BFE8-A1E9-4F18-B334-2E6F84D5488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91</a:t>
            </a:fld>
            <a:endParaRPr lang="hr-HR" altLang="sr-Latn-RS"/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52AD2285-D85B-4A96-8546-172748FDA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D971103-D772-43F8-991E-42288681867F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E2536803-1755-41C0-B55F-36FEBDC63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8D7940B0-5EBA-40A9-A3EA-66FB8B84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0294" name="Text Box 4">
            <a:extLst>
              <a:ext uri="{FF2B5EF4-FFF2-40B4-BE49-F238E27FC236}">
                <a16:creationId xmlns:a16="http://schemas.microsoft.com/office/drawing/2014/main" id="{A12ABA75-FBFC-4D75-ACC0-AEEB370EF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CE14E455-5222-4D79-83A0-A498BC131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F0027E4-D6AF-4300-A549-8B49BE02354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92</a:t>
            </a:fld>
            <a:endParaRPr lang="hr-HR" altLang="sr-Latn-RS"/>
          </a:p>
        </p:txBody>
      </p:sp>
      <p:sp>
        <p:nvSpPr>
          <p:cNvPr id="142339" name="Text Box 1">
            <a:extLst>
              <a:ext uri="{FF2B5EF4-FFF2-40B4-BE49-F238E27FC236}">
                <a16:creationId xmlns:a16="http://schemas.microsoft.com/office/drawing/2014/main" id="{CFC08769-1CA2-4CCD-83E2-CF1879C5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40A1671-975E-4334-9F93-B27C23102F04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317EB3AB-BA50-46C3-9BD8-AE2ECE950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B4C3AFF4-B14F-438F-8460-F20A74948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2342" name="Text Box 4">
            <a:extLst>
              <a:ext uri="{FF2B5EF4-FFF2-40B4-BE49-F238E27FC236}">
                <a16:creationId xmlns:a16="http://schemas.microsoft.com/office/drawing/2014/main" id="{04A49EB3-071B-4504-A0BB-216A689B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457A3880-8462-4EF3-954A-859B0A0E31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1EC367E-27F5-42D8-9906-8D26DB9A311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93</a:t>
            </a:fld>
            <a:endParaRPr lang="hr-HR" altLang="sr-Latn-RS"/>
          </a:p>
        </p:txBody>
      </p:sp>
      <p:sp>
        <p:nvSpPr>
          <p:cNvPr id="144387" name="Text Box 1">
            <a:extLst>
              <a:ext uri="{FF2B5EF4-FFF2-40B4-BE49-F238E27FC236}">
                <a16:creationId xmlns:a16="http://schemas.microsoft.com/office/drawing/2014/main" id="{476F5DFF-37F5-4BA1-8D5E-DDEFAEDA8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9E6B46-4F0F-458F-9A54-9357B8D6DA6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5AE411E3-E142-4761-9F8D-48275823D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9" name="Rectangle 3">
            <a:extLst>
              <a:ext uri="{FF2B5EF4-FFF2-40B4-BE49-F238E27FC236}">
                <a16:creationId xmlns:a16="http://schemas.microsoft.com/office/drawing/2014/main" id="{D23FEE66-CBAE-4F60-8FDE-1DA29CA40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4390" name="Text Box 4">
            <a:extLst>
              <a:ext uri="{FF2B5EF4-FFF2-40B4-BE49-F238E27FC236}">
                <a16:creationId xmlns:a16="http://schemas.microsoft.com/office/drawing/2014/main" id="{6DCB7B36-71D1-4F2A-864C-0C84AE5A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F1A32D1E-14D9-4A0A-AFFF-FE3396364C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3FDDD0B-5C42-48B4-A5E7-23489FCE9EC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94</a:t>
            </a:fld>
            <a:endParaRPr lang="hr-HR" altLang="sr-Latn-RS"/>
          </a:p>
        </p:txBody>
      </p:sp>
      <p:sp>
        <p:nvSpPr>
          <p:cNvPr id="146435" name="Text Box 1">
            <a:extLst>
              <a:ext uri="{FF2B5EF4-FFF2-40B4-BE49-F238E27FC236}">
                <a16:creationId xmlns:a16="http://schemas.microsoft.com/office/drawing/2014/main" id="{D853CCA3-2B5F-44D4-B2AD-F2BCAD55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674A992-D3B9-423E-A7D3-159FF4BC5DE2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187FF259-D92D-470A-9FE6-37783140C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7" name="Rectangle 3">
            <a:extLst>
              <a:ext uri="{FF2B5EF4-FFF2-40B4-BE49-F238E27FC236}">
                <a16:creationId xmlns:a16="http://schemas.microsoft.com/office/drawing/2014/main" id="{B1D1C160-559E-4203-B639-4AA76109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6438" name="Text Box 4">
            <a:extLst>
              <a:ext uri="{FF2B5EF4-FFF2-40B4-BE49-F238E27FC236}">
                <a16:creationId xmlns:a16="http://schemas.microsoft.com/office/drawing/2014/main" id="{0C570367-64B0-43BD-9FA9-5572D224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7152102C-6574-48A4-81E0-068D1940FD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47F5A1-CFC7-4C58-997D-3AFFFA93B06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95</a:t>
            </a:fld>
            <a:endParaRPr lang="hr-HR" altLang="sr-Latn-RS"/>
          </a:p>
        </p:txBody>
      </p:sp>
      <p:sp>
        <p:nvSpPr>
          <p:cNvPr id="148483" name="Text Box 1">
            <a:extLst>
              <a:ext uri="{FF2B5EF4-FFF2-40B4-BE49-F238E27FC236}">
                <a16:creationId xmlns:a16="http://schemas.microsoft.com/office/drawing/2014/main" id="{CFA5B251-04F2-4FDF-BDC1-1331CD5D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7C72D-FD7A-48EB-94AC-3DB1E80ED23D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A887A6F5-9C43-49E0-BD98-9A47E4829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5" name="Rectangle 3">
            <a:extLst>
              <a:ext uri="{FF2B5EF4-FFF2-40B4-BE49-F238E27FC236}">
                <a16:creationId xmlns:a16="http://schemas.microsoft.com/office/drawing/2014/main" id="{DBE34490-4237-401C-B0F7-856A135F5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48486" name="Text Box 4">
            <a:extLst>
              <a:ext uri="{FF2B5EF4-FFF2-40B4-BE49-F238E27FC236}">
                <a16:creationId xmlns:a16="http://schemas.microsoft.com/office/drawing/2014/main" id="{77530959-54EF-4382-9BB8-43D11B0F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2976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5A615400-F879-45F9-B508-7B33F5B83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B8CD596-E893-43F0-927F-074AE6C18861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96</a:t>
            </a:fld>
            <a:endParaRPr lang="hr-HR" altLang="sr-Latn-RS"/>
          </a:p>
        </p:txBody>
      </p:sp>
      <p:sp>
        <p:nvSpPr>
          <p:cNvPr id="150531" name="Text Box 1">
            <a:extLst>
              <a:ext uri="{FF2B5EF4-FFF2-40B4-BE49-F238E27FC236}">
                <a16:creationId xmlns:a16="http://schemas.microsoft.com/office/drawing/2014/main" id="{0A7B90BA-5803-4D08-8221-7AE98C4B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B778716-C7E9-4BAC-8693-882175448A1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D920B56D-3F68-4A4B-B898-F5307BCC8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73F5A04D-520C-44AF-BA35-0174D111E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0534" name="Text Box 4">
            <a:extLst>
              <a:ext uri="{FF2B5EF4-FFF2-40B4-BE49-F238E27FC236}">
                <a16:creationId xmlns:a16="http://schemas.microsoft.com/office/drawing/2014/main" id="{658D6B14-7247-42EB-AAE5-C19E55A26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265A16DB-DA1D-40F3-A4B1-21419DE703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38CCA8EC-EA27-4F6A-9F0E-4252D4214CFC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97</a:t>
            </a:fld>
            <a:endParaRPr lang="hr-HR" altLang="sr-Latn-RS"/>
          </a:p>
        </p:txBody>
      </p:sp>
      <p:sp>
        <p:nvSpPr>
          <p:cNvPr id="152579" name="Text Box 1">
            <a:extLst>
              <a:ext uri="{FF2B5EF4-FFF2-40B4-BE49-F238E27FC236}">
                <a16:creationId xmlns:a16="http://schemas.microsoft.com/office/drawing/2014/main" id="{BA859CDA-6666-4374-86A0-6BFD35F93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EA766B-994B-4B54-A029-C85258CAF47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DF7B359F-4CA5-4BB3-8362-1D0098A8E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52D31B61-BF65-43FE-9C83-1FD31A0F0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2582" name="Text Box 4">
            <a:extLst>
              <a:ext uri="{FF2B5EF4-FFF2-40B4-BE49-F238E27FC236}">
                <a16:creationId xmlns:a16="http://schemas.microsoft.com/office/drawing/2014/main" id="{B010F8CC-DFF0-4738-9314-A2947DA3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67E53387-8E44-4D4E-81BF-723A2274EC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DD1BA2F-60E6-4D48-A9EA-6DF81852A2E4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98</a:t>
            </a:fld>
            <a:endParaRPr lang="hr-HR" altLang="sr-Latn-RS"/>
          </a:p>
        </p:txBody>
      </p:sp>
      <p:sp>
        <p:nvSpPr>
          <p:cNvPr id="154627" name="Text Box 1">
            <a:extLst>
              <a:ext uri="{FF2B5EF4-FFF2-40B4-BE49-F238E27FC236}">
                <a16:creationId xmlns:a16="http://schemas.microsoft.com/office/drawing/2014/main" id="{D3091EC7-761D-46F4-BC27-F153ECF1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734866-8518-46FD-B90C-3AC56546E358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50D9EC97-564F-4BD2-9A12-D2387AC81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9" name="Rectangle 3">
            <a:extLst>
              <a:ext uri="{FF2B5EF4-FFF2-40B4-BE49-F238E27FC236}">
                <a16:creationId xmlns:a16="http://schemas.microsoft.com/office/drawing/2014/main" id="{2BA1E4F0-486C-4082-8E92-5A36F9D25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4630" name="Text Box 4">
            <a:extLst>
              <a:ext uri="{FF2B5EF4-FFF2-40B4-BE49-F238E27FC236}">
                <a16:creationId xmlns:a16="http://schemas.microsoft.com/office/drawing/2014/main" id="{601C44F5-AC6B-4CEB-BC3F-DB7DDB7E2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86A8D9D-6248-48A4-B800-6435E3DBA8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A41F1FA-DDA3-4C03-B195-BE81C1C828D0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99</a:t>
            </a:fld>
            <a:endParaRPr lang="hr-HR" altLang="sr-Latn-RS"/>
          </a:p>
        </p:txBody>
      </p:sp>
      <p:sp>
        <p:nvSpPr>
          <p:cNvPr id="156675" name="Text Box 1">
            <a:extLst>
              <a:ext uri="{FF2B5EF4-FFF2-40B4-BE49-F238E27FC236}">
                <a16:creationId xmlns:a16="http://schemas.microsoft.com/office/drawing/2014/main" id="{D4E7A89D-1787-4AE0-A047-207A8A76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F09493-8922-4A45-83A6-D11DBC267A45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A5E75662-EC5D-4B91-8D8A-F46B01143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7" name="Rectangle 3">
            <a:extLst>
              <a:ext uri="{FF2B5EF4-FFF2-40B4-BE49-F238E27FC236}">
                <a16:creationId xmlns:a16="http://schemas.microsoft.com/office/drawing/2014/main" id="{C6EE2800-DFA0-4B05-8118-337DD18A7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6678" name="Text Box 4">
            <a:extLst>
              <a:ext uri="{FF2B5EF4-FFF2-40B4-BE49-F238E27FC236}">
                <a16:creationId xmlns:a16="http://schemas.microsoft.com/office/drawing/2014/main" id="{469C2C97-6D65-4F52-ACB8-DC88E3CB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0D2525D0-D436-4EEE-8852-A748BE653D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E7DC90E3-8A78-4554-AC98-A7AF17F4B185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100</a:t>
            </a:fld>
            <a:endParaRPr lang="hr-HR" altLang="sr-Latn-RS"/>
          </a:p>
        </p:txBody>
      </p:sp>
      <p:sp>
        <p:nvSpPr>
          <p:cNvPr id="158723" name="Text Box 1">
            <a:extLst>
              <a:ext uri="{FF2B5EF4-FFF2-40B4-BE49-F238E27FC236}">
                <a16:creationId xmlns:a16="http://schemas.microsoft.com/office/drawing/2014/main" id="{83FF7F9D-2430-406C-BF65-7C3E98F73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E6F6652-92EC-473E-B21D-A305FD237ABA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4F5F5E05-9129-4C6B-BA6D-0D8124FE6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5" name="Rectangle 3">
            <a:extLst>
              <a:ext uri="{FF2B5EF4-FFF2-40B4-BE49-F238E27FC236}">
                <a16:creationId xmlns:a16="http://schemas.microsoft.com/office/drawing/2014/main" id="{C5085BA0-E50B-4B91-98BD-54E533B80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58726" name="Text Box 4">
            <a:extLst>
              <a:ext uri="{FF2B5EF4-FFF2-40B4-BE49-F238E27FC236}">
                <a16:creationId xmlns:a16="http://schemas.microsoft.com/office/drawing/2014/main" id="{E89B9A65-26C3-41DB-AA7F-3AFB1593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CA7D441E-9BF3-4C75-AF1C-DAFC660490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B58A9366-731E-48DB-89BF-B3D8E922D586}" type="slidenum">
              <a:rPr lang="hr-HR" altLang="sr-Latn-RS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101</a:t>
            </a:fld>
            <a:endParaRPr lang="hr-HR" altLang="sr-Latn-RS"/>
          </a:p>
        </p:txBody>
      </p:sp>
      <p:sp>
        <p:nvSpPr>
          <p:cNvPr id="160771" name="Text Box 1">
            <a:extLst>
              <a:ext uri="{FF2B5EF4-FFF2-40B4-BE49-F238E27FC236}">
                <a16:creationId xmlns:a16="http://schemas.microsoft.com/office/drawing/2014/main" id="{64A79A68-2EA0-4DFB-9CC9-0F9966456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3AD87B-547C-4874-BE26-2ABEA6E8EF00}" type="slidenum">
              <a:rPr lang="hr-HR" altLang="sr-Latn-RS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hr-HR" altLang="sr-Latn-R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12CC105D-CDB1-439A-9CF6-32F473D51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3" name="Rectangle 3">
            <a:extLst>
              <a:ext uri="{FF2B5EF4-FFF2-40B4-BE49-F238E27FC236}">
                <a16:creationId xmlns:a16="http://schemas.microsoft.com/office/drawing/2014/main" id="{E0C76181-E473-45CC-A323-FF59A842B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  <p:sp>
        <p:nvSpPr>
          <p:cNvPr id="160774" name="Text Box 4">
            <a:extLst>
              <a:ext uri="{FF2B5EF4-FFF2-40B4-BE49-F238E27FC236}">
                <a16:creationId xmlns:a16="http://schemas.microsoft.com/office/drawing/2014/main" id="{422812C3-8D41-432A-AFEA-5C920E00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5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ACD6F-C18E-4F03-94B3-7C05D866E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AD5A1-3D6A-4D74-8374-DFE73D906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F2DC7C-FCFD-47A5-BB98-FC58D63B0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2BA3B8-80C7-4872-B157-29D6BCB32A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9B4D22-D27B-4775-9633-A0546F2CF1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2C7-A8E8-48CA-8F6A-7BB61C0C0C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0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C745C6-1FA5-4EDE-9196-AC5FA89B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6D28A1D-64B6-4705-BE5F-32DCC6E78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51DC95F-56BE-4287-BA2F-3B40B4CD762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91F474-2A83-44A8-84C1-0F4989DCC2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6031-0CC4-432D-B083-62AF42385B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974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0C8602F-D689-482C-97D7-750130EA3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197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8ECA232-9AE5-4EBC-8CE6-849F74ED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97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DC047F-E195-462A-A065-D81B364DFE6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30CF4CA-50BC-41A0-B9AF-DE6ED32F19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DEBA-B38C-4721-BF8B-7331C44ABA7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6256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F5C6CB-7BD2-478E-8C26-96F4077CE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CCA140-4F1A-4209-93D9-83CD56EE9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9FEA72-5EC9-486D-ACEC-25520F41354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93922D-7F98-4CAB-AC4C-09E487F5E7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D641-1CE5-478B-AC9C-1F284897B3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54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61399-A4CF-41BA-8F23-BCB9B04F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B6689-A72E-4339-9CB9-4EC3F1F7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76A891C-E91E-486A-8871-D44E8CD4EA8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244ED8-A943-44E1-B11C-D8FA0BBA44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1F25-CE67-4D4F-83F1-C05B3DE279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70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53F8B-3EE4-4D09-8B1D-812447FA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613516-08A9-4F2B-8AA0-C5C09CD4F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F3C8850-2494-4460-AEB9-AEA399891BB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738339B-4E93-42EC-B1A2-77C416B66B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F4AF-2164-40CA-9F01-63AE0C890FC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006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FF5B7-B25D-40AF-AA94-EAEC5C58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AEDD42-B4A1-4502-988B-A7E7981AD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1C1EF4-8356-4C24-A281-3F2324AEC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5CD051-47DD-4F45-AA0D-A2A2152CB8D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D6BF51-1A0C-4C14-9894-F1D4124BCF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8855-347F-4A77-9D7C-B026BADC293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910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9D702-C927-421B-8AF1-55F9F8E2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87D292-3D94-4000-9B81-6260EC6E1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558901-7F2A-425E-B168-64011FF61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88E07D2-0C9D-4DCC-9660-5E2C6FBA9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6A375A3-9405-45B4-9BAF-45A60A88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1E9543E-9A80-418F-97AD-B983594ED74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5ADB7A3-D1FB-4C89-97A2-3D76F2D3B2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78B7-3DDD-48AD-BCB7-2A9BB39E540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496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08F30-FD35-4607-B87B-E607C77D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D8D8440-F17F-4258-8840-811F24FC649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524D04C-841C-4964-A7C4-0B6B49EB1D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25BE-3F88-4B18-98AB-DC301C71315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5724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87E9594-55EE-46F1-BF3E-7381274A875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9178B9D-21C2-45AF-8D73-1C7A27ED13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B49E-2272-4469-8DA3-45F5BE33980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740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F24F7-66B9-45AF-9675-F3B6A354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1440B7-5FFB-4EDC-915B-B9584A72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DF7A2C4-8E17-48F7-9AD7-B89CFF62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631763-FC6D-456A-A830-6D4D3D81BC8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43316C7-41D7-44A5-B3D2-2DBE23841B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4A94-0BF8-4EC5-BB8A-7FC9CC5600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06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F0533-460B-4D0A-8A3C-B2D52B1E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23221A-CA6E-4928-A959-6280DED0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F21856-9EF4-476F-974E-5DC1F27AA6E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9BA22BC-EA36-4B73-965F-057F4F3A58B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3B40-93D3-4B0D-BC77-94971959A69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03981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27C1BB-336A-4704-B4B7-56E2FC07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3E1FB8F-4C88-4061-A467-2642371A6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E3172D9-B43D-48C2-971B-0A439D9E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B5CD15-5E7D-4008-BDB6-A9E7A664401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AA4DC4-F8BA-4CDA-A6F4-EB613C20BC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1904-E13F-4B8B-A132-96CB545BDF7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045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BC144-8667-4AAA-88DA-B67F9F74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FE3F39-97A4-40A7-B992-A6316470C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1BF3C82-6989-4133-ACC2-709733BF7E2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48C38FE-0D55-4564-B3CB-C8EAAC3BF5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3DB3B-62EF-4FFF-9862-8F08C1C269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4102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2C84DE-E820-460A-85E1-39580F28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197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DE2A49F-7C44-4593-A565-8250A19C8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97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CB303E0-BC6E-4C0A-BCA1-87E389D67BC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9A87BF-4B5C-43C7-A46D-F1EC28CB80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8A57-4810-420C-8148-FE14D6DB69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909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FF8A0-0B20-4D22-AD43-9FD70A7E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E8A9518-47B7-41CF-B128-E52450B4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9121D96-F09B-487A-93F0-60771A26F7A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9F8A373-4464-493D-BBC6-2C618C8268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25D8-EADA-425E-AFC7-EDE8D4D779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61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40CD96-7B9D-4602-90B7-FA9C3E0A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851F98-F6FB-4263-A519-731081C22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1FD17F-1348-435D-9FA4-BECB2B19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4942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C788CA-17AF-46B3-A621-E168EF4167F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E7F46AB-568F-40E8-A5C5-79AA1527AE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427-108A-4E72-A309-0736536C9E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4946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B3EA8-5298-479B-9040-C95C80FC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A4BA46-90F8-4700-85EB-6FE10BB7A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EFE4B7-10E9-41A7-9012-038817EC7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BD20965-AD7D-455F-B8E6-CCC9BB305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BFD59D-A452-43D6-A885-412182256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14ABB3-F2CB-4434-9FC4-B3DCA657643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C33E2FF-1F0A-49A8-855D-B4923A2EE1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CABB-101E-4560-BE93-421A563AC52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675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CE2F3-0C4C-4FA0-AB00-17ECD373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0BBB1AB-6E5D-468F-894D-BEE1031C0FE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A287B48-6D8E-414C-8F1E-5BBD96752F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26A3-26D2-47C5-8A94-733A42F21D7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361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048A26B-EFD8-4C84-B584-9F1D3BFE9D5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07D20AE-2C1F-4A55-9726-E59F161B67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855B-D486-4BD6-BE33-E2FAB0A4C71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697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1CD5F-DE06-4B98-AE70-E9890C9A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477527-C886-4422-8006-C847E05A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F65F7E8-25DB-49B7-9A4F-3549FC92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A11615-E1B4-418E-BDDB-5A32CDE4A5F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D2EAFF-9644-4CA3-8039-FC96440801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BDBA-5BF7-4C17-9588-C7F93500A97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86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840D6-561E-438E-BCCE-BF766504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D581ECA-D8FF-471C-8F17-EAE6523B3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9FA7602-441C-4990-A9C3-82E190951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B744716-E67D-4817-BB49-1AB6CCBA75D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C91597-E28B-42B6-A70B-F872FA0442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1A40-0007-46B9-9648-388CE58CC4F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13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9CBDF937-0E0E-4A70-A13F-3EE770DB57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0588" cy="1979613"/>
            <a:chOff x="0" y="0"/>
            <a:chExt cx="4561" cy="1247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97DA08B1-707E-4E77-ADEB-0A5B46078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83"/>
              <a:ext cx="4486" cy="664"/>
            </a:xfrm>
            <a:custGeom>
              <a:avLst/>
              <a:gdLst>
                <a:gd name="T0" fmla="*/ 4182 w 4806"/>
                <a:gd name="T1" fmla="*/ 299 h 665"/>
                <a:gd name="T2" fmla="*/ 0 w 4806"/>
                <a:gd name="T3" fmla="*/ 663 h 665"/>
                <a:gd name="T4" fmla="*/ 0 w 4806"/>
                <a:gd name="T5" fmla="*/ 0 h 665"/>
                <a:gd name="T6" fmla="*/ 4187 w 4806"/>
                <a:gd name="T7" fmla="*/ 1 h 665"/>
                <a:gd name="T8" fmla="*/ 4182 w 4806"/>
                <a:gd name="T9" fmla="*/ 153 h 665"/>
                <a:gd name="T10" fmla="*/ 4182 w 4806"/>
                <a:gd name="T11" fmla="*/ 299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B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08B4CF98-0936-414F-A1B8-45C5186B6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561" cy="1198"/>
            </a:xfrm>
            <a:custGeom>
              <a:avLst/>
              <a:gdLst>
                <a:gd name="T0" fmla="*/ 4558 w 4562"/>
                <a:gd name="T1" fmla="*/ 930 h 1199"/>
                <a:gd name="T2" fmla="*/ 0 w 4562"/>
                <a:gd name="T3" fmla="*/ 1197 h 1199"/>
                <a:gd name="T4" fmla="*/ 0 w 4562"/>
                <a:gd name="T5" fmla="*/ 0 h 1199"/>
                <a:gd name="T6" fmla="*/ 4560 w 4562"/>
                <a:gd name="T7" fmla="*/ 0 h 1199"/>
                <a:gd name="T8" fmla="*/ 4558 w 4562"/>
                <a:gd name="T9" fmla="*/ 930 h 1199"/>
                <a:gd name="T10" fmla="*/ 4558 w 4562"/>
                <a:gd name="T11" fmla="*/ 930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145AA359-FA2B-40BF-9EA2-C7715F59D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naslova teksta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5D15078E-4085-4153-80EC-B9006074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teksta</a:t>
            </a:r>
          </a:p>
          <a:p>
            <a:pPr lvl="1"/>
            <a:r>
              <a:rPr lang="en-GB" altLang="sr-Latn-RS"/>
              <a:t>Druga razina konture</a:t>
            </a:r>
          </a:p>
          <a:p>
            <a:pPr lvl="2"/>
            <a:r>
              <a:rPr lang="en-GB" altLang="sr-Latn-RS"/>
              <a:t>Treća razina konture</a:t>
            </a:r>
          </a:p>
          <a:p>
            <a:pPr lvl="3"/>
            <a:r>
              <a:rPr lang="en-GB" altLang="sr-Latn-RS"/>
              <a:t>Četvrta razina kontura</a:t>
            </a:r>
          </a:p>
          <a:p>
            <a:pPr lvl="4"/>
            <a:r>
              <a:rPr lang="en-GB" altLang="sr-Latn-RS"/>
              <a:t>Peta razina kontura</a:t>
            </a:r>
          </a:p>
          <a:p>
            <a:pPr lvl="4"/>
            <a:r>
              <a:rPr lang="en-GB" altLang="sr-Latn-RS"/>
              <a:t>Šesta razina kontura</a:t>
            </a:r>
          </a:p>
          <a:p>
            <a:pPr lvl="4"/>
            <a:r>
              <a:rPr lang="en-GB" altLang="sr-Latn-RS"/>
              <a:t>Sedma razina konture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BB532F14-A080-49C0-8880-9210BCB2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903DDB3-F6B8-415F-98B8-2251F058AC1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1790993-A79A-42CB-9911-4E02BCAA6F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0A6422C-E052-4BC0-84FE-4F286D85CB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1632F62A-B37C-425B-8FA2-3FE6FD1F5B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6613" cy="5942013"/>
            <a:chOff x="0" y="0"/>
            <a:chExt cx="5327" cy="374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2D4D65AD-DF52-40DE-8FAD-13AEACD93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0"/>
              <a:ext cx="5154" cy="2303"/>
            </a:xfrm>
            <a:custGeom>
              <a:avLst/>
              <a:gdLst>
                <a:gd name="T0" fmla="*/ 5152 w 5155"/>
                <a:gd name="T1" fmla="*/ 1767 h 2304"/>
                <a:gd name="T2" fmla="*/ 0 w 5155"/>
                <a:gd name="T3" fmla="*/ 2302 h 2304"/>
                <a:gd name="T4" fmla="*/ 0 w 5155"/>
                <a:gd name="T5" fmla="*/ 1250 h 2304"/>
                <a:gd name="T6" fmla="*/ 5153 w 5155"/>
                <a:gd name="T7" fmla="*/ 0 h 2304"/>
                <a:gd name="T8" fmla="*/ 5153 w 5155"/>
                <a:gd name="T9" fmla="*/ 1414 h 2304"/>
                <a:gd name="T10" fmla="*/ 5152 w 5155"/>
                <a:gd name="T11" fmla="*/ 1767 h 2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1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3">
              <a:extLst>
                <a:ext uri="{FF2B5EF4-FFF2-40B4-BE49-F238E27FC236}">
                  <a16:creationId xmlns:a16="http://schemas.microsoft.com/office/drawing/2014/main" id="{5FFF6F16-CF27-4985-87B8-7E6943F4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327" cy="3688"/>
            </a:xfrm>
            <a:custGeom>
              <a:avLst/>
              <a:gdLst>
                <a:gd name="T0" fmla="*/ 5309 w 5328"/>
                <a:gd name="T1" fmla="*/ 3207 h 3689"/>
                <a:gd name="T2" fmla="*/ 0 w 5328"/>
                <a:gd name="T3" fmla="*/ 3687 h 3689"/>
                <a:gd name="T4" fmla="*/ 0 w 5328"/>
                <a:gd name="T5" fmla="*/ 9 h 3689"/>
                <a:gd name="T6" fmla="*/ 5326 w 5328"/>
                <a:gd name="T7" fmla="*/ 0 h 3689"/>
                <a:gd name="T8" fmla="*/ 5309 w 5328"/>
                <a:gd name="T9" fmla="*/ 3207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Rectangle 4">
            <a:extLst>
              <a:ext uri="{FF2B5EF4-FFF2-40B4-BE49-F238E27FC236}">
                <a16:creationId xmlns:a16="http://schemas.microsoft.com/office/drawing/2014/main" id="{47631A88-C0BE-4293-AD8E-76356067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naslova teksta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5F3F9581-C29D-409D-857D-817B7BC31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Kliknite za uređivanje oblika teksta</a:t>
            </a:r>
          </a:p>
          <a:p>
            <a:pPr lvl="1"/>
            <a:r>
              <a:rPr lang="en-GB" altLang="sr-Latn-RS"/>
              <a:t>Druga razina konture</a:t>
            </a:r>
          </a:p>
          <a:p>
            <a:pPr lvl="2"/>
            <a:r>
              <a:rPr lang="en-GB" altLang="sr-Latn-RS"/>
              <a:t>Treća razina konture</a:t>
            </a:r>
          </a:p>
          <a:p>
            <a:pPr lvl="3"/>
            <a:r>
              <a:rPr lang="en-GB" altLang="sr-Latn-RS"/>
              <a:t>Četvrta razina kontura</a:t>
            </a:r>
          </a:p>
          <a:p>
            <a:pPr lvl="4"/>
            <a:r>
              <a:rPr lang="en-GB" altLang="sr-Latn-RS"/>
              <a:t>Peta razina kontura</a:t>
            </a:r>
          </a:p>
          <a:p>
            <a:pPr lvl="4"/>
            <a:r>
              <a:rPr lang="en-GB" altLang="sr-Latn-RS"/>
              <a:t>Šesta razina kontura</a:t>
            </a:r>
          </a:p>
          <a:p>
            <a:pPr lvl="4"/>
            <a:r>
              <a:rPr lang="en-GB" altLang="sr-Latn-RS"/>
              <a:t>Sedma razina konture</a:t>
            </a:r>
          </a:p>
        </p:txBody>
      </p:sp>
      <p:sp>
        <p:nvSpPr>
          <p:cNvPr id="2053" name="Text Box 6">
            <a:extLst>
              <a:ext uri="{FF2B5EF4-FFF2-40B4-BE49-F238E27FC236}">
                <a16:creationId xmlns:a16="http://schemas.microsoft.com/office/drawing/2014/main" id="{016AB44A-5CA2-4A07-83F1-10226C101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DB22A98-5479-4780-884C-B61E15577A4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D6BEB25-47CB-4890-A00A-48D7BAB3E2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8F9F337-E342-4045-8EAC-8A5A0DD6F7F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s-visnjevac.skole.hr/upisi_u_srednj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app/uploads/2022/09/slavonska_brosura_2022-202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prva-os.skole.h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gimnazija-prva-os.skole.hr/upisi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Predanke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druga-os.skole.h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ja-druga-os.skole.hr/upload/gimnazija-druga-os/images/newsimg/1230/File/0-02-0a-8c7cc46a08cd020a78dfc50fae66db1dfbd8e4c202d79a8eca34dcd321f62625_9f443786bc8aa597.mp4" TargetMode="External"/><Relationship Id="rId2" Type="http://schemas.openxmlformats.org/officeDocument/2006/relationships/hyperlink" Target="http://www.gimnazija-druga-os.skole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mnazija-druga-os.skole.hr/upload/gimnazija-druga-os/images/newsimg/1230/File/Bro%C5%A1ura_03.pdf" TargetMode="Externa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treca-os.skole.hr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nazija-treca-os.skole.hr/upisi" TargetMode="External"/><Relationship Id="rId2" Type="http://schemas.openxmlformats.org/officeDocument/2006/relationships/hyperlink" Target="http://www.gimnazija-trec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sfk-osijek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gsfk-osijek.hr/category/upisi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g.h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upis-u-prvi-razred-srednje-skole-osjecko-baranjska-zupanij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g.hr/" TargetMode="External"/><Relationship Id="rId2" Type="http://schemas.openxmlformats.org/officeDocument/2006/relationships/hyperlink" Target="https://www.youtube.com/watch?v=mPKMzLj8Mn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kg.hr/upisi/" TargetMode="Externa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udeamus.hr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udeamus.hr/" TargetMode="External"/><Relationship Id="rId2" Type="http://schemas.openxmlformats.org/officeDocument/2006/relationships/hyperlink" Target="https://www.youtube.com/watch?v=krv3vMLvDu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udeamus.hr/gaudeamus/upisi/redovni-upisi/" TargetMode="Externa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mnazija.edukos.h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upravna-os.skole.h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upravna-os.skole.hr/?news_hk=1&amp;news_id=848&amp;mshow=2129#mod_news" TargetMode="External"/><Relationship Id="rId2" Type="http://schemas.openxmlformats.org/officeDocument/2006/relationships/hyperlink" Target="http://ss-ekonomska-upravn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lpros.ne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lpros.net/wp-content/uploads/2015/05/Letak-ELPROS.pdf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elpr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pros.net/upisi-2017-2018/" TargetMode="External"/><Relationship Id="rId5" Type="http://schemas.openxmlformats.org/officeDocument/2006/relationships/hyperlink" Target="https://spark.adobe.com/page/3ctRTUUowstff/" TargetMode="External"/><Relationship Id="rId4" Type="http://schemas.openxmlformats.org/officeDocument/2006/relationships/hyperlink" Target="https://www.youtube.com/watch?v=S3HC78L-SAE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s-strojarska-tehnicka-os.skole.hr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ss-strojarska-tehnicka-os.skole.hr/upisi_2020_2021_" TargetMode="External"/><Relationship Id="rId2" Type="http://schemas.openxmlformats.org/officeDocument/2006/relationships/hyperlink" Target="http://ss-strojarska-tehnicka-os.skole.hr/upisi_2023_2024_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ss-graditeljsko-geodetska-os.skole.h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s-graditeljsko-geodetska-os.skole.hr/" TargetMode="External"/><Relationship Id="rId2" Type="http://schemas.openxmlformats.org/officeDocument/2006/relationships/hyperlink" Target="http://os-visnjevac.skole.hr/upload/os-visnjevac/images/static3/1276/File/upisi_leta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-graditeljsko-geodetska-os.skole.hr/upisi2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ss-medicinska-os.skole.hr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www.ss-medicinska-os.skole.hr/" TargetMode="External"/><Relationship Id="rId4" Type="http://schemas.openxmlformats.org/officeDocument/2006/relationships/image" Target="../media/image4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ss-medicinska-os.skole.hr/" TargetMode="External"/><Relationship Id="rId2" Type="http://schemas.openxmlformats.org/officeDocument/2006/relationships/hyperlink" Target="http://os-visnjevac.skole.hr/upload/os-visnjevac/images/static3/1276/File/Medicinska%20%C5%A1kola%20Osijek%20PROM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-medicinska-os.skole.hr/upisi_2020" TargetMode="External"/><Relationship Id="rId4" Type="http://schemas.openxmlformats.org/officeDocument/2006/relationships/image" Target="../media/image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ss-poljoprivredna-veterinarska-os.skole.hr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s-poljoprivredna-veterinarska-os.skole.hr/nastava/upisi_2020_2021_" TargetMode="External"/><Relationship Id="rId2" Type="http://schemas.openxmlformats.org/officeDocument/2006/relationships/hyperlink" Target="http://ss-poljoprivredna-veterinarska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ss-tehnicka-rboskovica-os.skole.hr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me.przime@skole.h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rudjerica.com/" TargetMode="External"/><Relationship Id="rId2" Type="http://schemas.openxmlformats.org/officeDocument/2006/relationships/hyperlink" Target="https://www.youtube.com/watch?v=gUKzQ1xFRZ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ss-obrtnicka-os.skole.hr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hql7hC3g8" TargetMode="External"/><Relationship Id="rId2" Type="http://schemas.openxmlformats.org/officeDocument/2006/relationships/hyperlink" Target="https://www.youtube.com/watch?v=hJrHWdyLLB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ss-obrtnicka-os.skole.hr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jetnicka-skola-osijek.hr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jetnicka-skola-osijek.hr/" TargetMode="External"/><Relationship Id="rId2" Type="http://schemas.openxmlformats.org/officeDocument/2006/relationships/hyperlink" Target="https://www.youtube.com/watch?v=ObybGn3At5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ss-trg-kom-dmilas-os.skole.hr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ss-trg-kom-dmilas-os.skole.hr/upisi" TargetMode="External"/><Relationship Id="rId2" Type="http://schemas.openxmlformats.org/officeDocument/2006/relationships/hyperlink" Target="http://ss-trg-kom-dmilas-os.skol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ss-ugostiteljsko-turisticka-os.skole.hr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oroXmoSd4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rck-uts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s-ugostiteljsko-turisticka-os.skole.hr/upisi_2020_2021_" TargetMode="External"/><Relationship Id="rId5" Type="http://schemas.openxmlformats.org/officeDocument/2006/relationships/hyperlink" Target="https://www.youtube.com/watch?v=h5Bp-tbNG-0" TargetMode="External"/><Relationship Id="rId4" Type="http://schemas.openxmlformats.org/officeDocument/2006/relationships/hyperlink" Target="https://www.youtube.com/watch?v=FA-WKpPOAls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A34CD68A-DCD5-4C7A-9DAE-BC314D5D5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642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br>
              <a:rPr lang="hr-HR" altLang="sr-Latn-R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UPISI U SREDNJU ŠKOLU (informativna prezentacija)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FF9B05E-4443-4DA9-9C64-F3B4BD21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4020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3C72D606-4FEB-4EAD-B248-474F35E2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900113" y="2349500"/>
            <a:ext cx="3059112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44317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688" y="25218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7" y="252183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340752-0CFF-49A0-FD6E-5118AED1D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7" y="1700808"/>
            <a:ext cx="8312397" cy="4392488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C9F2110B-B64A-A047-8DB2-56B823989B37}"/>
              </a:ext>
            </a:extLst>
          </p:cNvPr>
          <p:cNvSpPr txBox="1">
            <a:spLocks/>
          </p:cNvSpPr>
          <p:nvPr/>
        </p:nvSpPr>
        <p:spPr>
          <a:xfrm>
            <a:off x="251647" y="841502"/>
            <a:ext cx="7886700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  <a:endParaRPr lang="hr-HR" sz="1800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4B4E643-5D9D-4993-B748-F56C8BD76CAB}"/>
              </a:ext>
            </a:extLst>
          </p:cNvPr>
          <p:cNvSpPr/>
          <p:nvPr/>
        </p:nvSpPr>
        <p:spPr bwMode="auto">
          <a:xfrm>
            <a:off x="1763688" y="5157192"/>
            <a:ext cx="1872208" cy="6418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8758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>
            <a:extLst>
              <a:ext uri="{FF2B5EF4-FFF2-40B4-BE49-F238E27FC236}">
                <a16:creationId xmlns:a16="http://schemas.microsoft.com/office/drawing/2014/main" id="{408D3AB2-A5B0-4669-8CDE-64F71902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3CD3C7E-4410-47D8-93EF-F2355D4262B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100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A73D9044-39FE-42E8-91B0-1D408701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3350"/>
            <a:ext cx="8229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FAKULTETI U OSIJEKU (14)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4547DE9-3256-4D92-82F3-02CF8200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836613"/>
            <a:ext cx="89106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79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Sveučilšte Josipa Jurja Strossmayera Osijek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Akademija za umjetnost i kulturu</a:t>
            </a:r>
          </a:p>
          <a:p>
            <a:pPr lvl="1" indent="0" eaLnBrk="1" hangingPunct="1">
              <a:lnSpc>
                <a:spcPct val="80000"/>
              </a:lnSpc>
              <a:spcBef>
                <a:spcPts val="5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elektrotehnike, računarstva i </a:t>
            </a:r>
            <a:r>
              <a:rPr lang="hr-HR" altLang="sr-Latn-RS" sz="2000">
                <a:solidFill>
                  <a:srgbClr val="FFFFFF"/>
                </a:solidFill>
                <a:latin typeface="Tahoma" panose="020B0604030504040204" pitchFamily="34" charset="0"/>
              </a:rPr>
              <a:t>informacijskih tehnologija 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za dentalnu medicinu i zdravstvo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Filozofski fakultet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Građevinski i arhitektonski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Medicinski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biologiju 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fiziku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kemiju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Odjel za matematiku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agrobiotehničkih znanosti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Pravni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Prehrambeno-tehnološki fakultet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Fakultet za odgojne i obrazovne znanosti</a:t>
            </a:r>
          </a:p>
          <a:p>
            <a:pPr lvl="1" indent="0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</a:pPr>
            <a:endParaRPr lang="hr-HR" altLang="sr-Latn-R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3A548026-3B9A-4913-A822-78FADAE8E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>
            <a:extLst>
              <a:ext uri="{FF2B5EF4-FFF2-40B4-BE49-F238E27FC236}">
                <a16:creationId xmlns:a16="http://schemas.microsoft.com/office/drawing/2014/main" id="{97A9DBB3-8D43-404C-BC57-56544AA5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7E6FACA-660F-4596-9EC9-E76F5E0C661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101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12C1BD7B-755C-4242-B6E1-8A648CF92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4321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Želim vam uspjeh i zadovoljstvo</a:t>
            </a:r>
          </a:p>
          <a:p>
            <a:pPr algn="ctr" eaLnBrk="1" hangingPunct="1">
              <a:spcBef>
                <a:spcPts val="800"/>
              </a:spcBef>
              <a:buSzPct val="80000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odabranoj školi i budućem zanimanju</a:t>
            </a:r>
          </a:p>
        </p:txBody>
      </p:sp>
      <p:pic>
        <p:nvPicPr>
          <p:cNvPr id="159748" name="Picture 3">
            <a:extLst>
              <a:ext uri="{FF2B5EF4-FFF2-40B4-BE49-F238E27FC236}">
                <a16:creationId xmlns:a16="http://schemas.microsoft.com/office/drawing/2014/main" id="{BF4BFCE6-107A-4BFD-9514-D43DB93D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051175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Text Box 4">
            <a:extLst>
              <a:ext uri="{FF2B5EF4-FFF2-40B4-BE49-F238E27FC236}">
                <a16:creationId xmlns:a16="http://schemas.microsoft.com/office/drawing/2014/main" id="{4B47EA14-6B2E-4F50-B954-0945935CD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5A38D7-BECD-2800-E0F8-76DCFFAA4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82129"/>
              </p:ext>
            </p:extLst>
          </p:nvPr>
        </p:nvGraphicFramePr>
        <p:xfrm>
          <a:off x="3419872" y="980728"/>
          <a:ext cx="3870821" cy="547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4" imgW="5667178" imgH="8019733" progId="Acrobat.Document.DC">
                  <p:embed/>
                </p:oleObj>
              </mc:Choice>
              <mc:Fallback>
                <p:oleObj name="Acrobat Document" r:id="rId4" imgW="5667178" imgH="801973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5A38D7-BECD-2800-E0F8-76DCFFAA4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980728"/>
                        <a:ext cx="3870821" cy="547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MZO">
            <a:extLst>
              <a:ext uri="{FF2B5EF4-FFF2-40B4-BE49-F238E27FC236}">
                <a16:creationId xmlns:a16="http://schemas.microsoft.com/office/drawing/2014/main" id="{0E63A10D-0B2F-3852-4991-9B8259420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477" y="233204"/>
            <a:ext cx="2148886" cy="594104"/>
          </a:xfrm>
          <a:prstGeom prst="rect">
            <a:avLst/>
          </a:prstGeom>
        </p:spPr>
      </p:pic>
      <p:pic>
        <p:nvPicPr>
          <p:cNvPr id="14" name="CARNET">
            <a:extLst>
              <a:ext uri="{FF2B5EF4-FFF2-40B4-BE49-F238E27FC236}">
                <a16:creationId xmlns:a16="http://schemas.microsoft.com/office/drawing/2014/main" id="{DD96FAE6-4163-21E9-A739-218180778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5696" y="278312"/>
            <a:ext cx="1321594" cy="235744"/>
          </a:xfrm>
          <a:prstGeom prst="rect">
            <a:avLst/>
          </a:prstGeom>
        </p:spPr>
      </p:pic>
      <p:pic>
        <p:nvPicPr>
          <p:cNvPr id="15" name="e-Upisi">
            <a:extLst>
              <a:ext uri="{FF2B5EF4-FFF2-40B4-BE49-F238E27FC236}">
                <a16:creationId xmlns:a16="http://schemas.microsoft.com/office/drawing/2014/main" id="{231DC705-8C92-24D1-E9ED-54A1BDB5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5" y="216912"/>
            <a:ext cx="1129645" cy="5862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CC7150C-F341-C37F-07CB-DBB0994176F2}"/>
              </a:ext>
            </a:extLst>
          </p:cNvPr>
          <p:cNvSpPr txBox="1">
            <a:spLocks/>
          </p:cNvSpPr>
          <p:nvPr/>
        </p:nvSpPr>
        <p:spPr>
          <a:xfrm>
            <a:off x="208327" y="1700627"/>
            <a:ext cx="3398291" cy="6418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Source Sans Pro" panose="020B0503030403020204" pitchFamily="34" charset="0"/>
                <a:ea typeface="Source Sans Pro" panose="020B0503030403020204" pitchFamily="34" charset="0"/>
              </a:rPr>
              <a:t>Izgled upisnice dobivene sa https://srednje.e-upisi.hr:</a:t>
            </a:r>
            <a:endParaRPr lang="hr-H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596781-8AEA-436E-A29C-A19969EC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904656"/>
          </a:xfrm>
        </p:spPr>
        <p:txBody>
          <a:bodyPr/>
          <a:lstStyle/>
          <a:p>
            <a:r>
              <a:rPr lang="hr-HR" dirty="0"/>
              <a:t>Ocjene će biti vidljive od 26.6.2024.</a:t>
            </a:r>
          </a:p>
          <a:p>
            <a:r>
              <a:rPr lang="hr-HR" dirty="0"/>
              <a:t>Svjedodžbe podići u školi 3.7.2024. u 9:00</a:t>
            </a:r>
          </a:p>
          <a:p>
            <a:r>
              <a:rPr lang="hr-HR" dirty="0"/>
              <a:t>Provjeriti treba li za upis zdravstvena potvrda</a:t>
            </a:r>
          </a:p>
          <a:p>
            <a:pPr marL="457200" indent="-457200">
              <a:buFontTx/>
              <a:buChar char="-"/>
            </a:pPr>
            <a:r>
              <a:rPr lang="hr-HR" dirty="0"/>
              <a:t>Školska liječnica dr. Vesna Bilić-Kirin 225-753</a:t>
            </a:r>
          </a:p>
          <a:p>
            <a:pPr marL="457200" indent="-457200">
              <a:buFontTx/>
              <a:buChar char="-"/>
            </a:pPr>
            <a:r>
              <a:rPr lang="hr-HR" dirty="0"/>
              <a:t>Medicina rada – bilo koja</a:t>
            </a:r>
          </a:p>
          <a:p>
            <a:pPr marL="457200" indent="-457200">
              <a:buFontTx/>
              <a:buChar char="-"/>
            </a:pPr>
            <a:r>
              <a:rPr lang="hr-HR" dirty="0"/>
              <a:t>10.7.2024. (srijeda) od 8-10 sati dežurstvo za upisnice u školi. Roditelj i učenik. Ponijeti korisničke podatke</a:t>
            </a:r>
          </a:p>
          <a:p>
            <a:pPr marL="0" indent="0"/>
            <a:r>
              <a:rPr lang="hr-HR" dirty="0"/>
              <a:t>- Slobodno kontaktirati pedagoginju na telefon (mob 0912426104) ili u školi u vezi upisa 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A1D396-F70D-44DE-9AF8-C062C30AF7B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1548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48" y="2533037"/>
            <a:ext cx="7886700" cy="3027889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Nekad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svibnju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ili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početkom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lipnja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biti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srednje.e-upisi.hr.</a:t>
            </a:r>
            <a:endParaRPr lang="hr-HR" sz="18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/>
            <a:endParaRPr lang="hr-H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77906"/>
            <a:ext cx="7886700" cy="64187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hr-HR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ajava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webinara</a:t>
            </a:r>
            <a:r>
              <a:rPr lang="hr-HR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roditelje i kandidate</a:t>
            </a: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57" y="300491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1088" y="446922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7" y="447641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338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2B57A9EC-7328-474D-AE9D-248D0E97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4638"/>
            <a:ext cx="842486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Elementi i kriteriji za upis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62B9E7CE-3F2B-4C2B-82BD-C6109B3D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3597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Stjecanje strukovne kvalifikacije u trajanju manjem od tri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(najviše 20 bodova)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Strukovne i obrtničke u trajanju od 3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Hj, M, i SJ u 7. i 8.r  (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najviše 50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Gimnazije i strukovne u trajanju od 4 godine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Prosjeci ocjena od 5.-8.r. na dvije decimale + 2 predmeta iz Popisa važnih predmeta + 1 koji samostalno određuje škola u 7. i 8.r  (najviše </a:t>
            </a:r>
            <a:r>
              <a:rPr lang="hr-HR" altLang="sr-Latn-RS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80 bodova</a:t>
            </a: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Dodatni element: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Provjera vještina i sposobnosti (likovne, glazbene, plesne)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u znanju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Rezultati natjecanja školskih sportskih društva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VLADANJE SE NE VREDNUJE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D0438157-D2D9-4D87-BD30-B29FDE0B4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9676314-CF8A-4449-BED9-68FA72EE831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97461D7-28B1-42E8-BACD-F796247D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127930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7A9CCC64-DD91-4B17-B11D-FC859BF74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– opća gimnazija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5D4654BC-C4EE-4E16-B1E2-898BCD78A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5960"/>
              </p:ext>
            </p:extLst>
          </p:nvPr>
        </p:nvGraphicFramePr>
        <p:xfrm>
          <a:off x="323850" y="1557338"/>
          <a:ext cx="1946275" cy="3289301"/>
        </p:xfrm>
        <a:graphic>
          <a:graphicData uri="http://schemas.openxmlformats.org/drawingml/2006/table">
            <a:tbl>
              <a:tblPr/>
              <a:tblGrid>
                <a:gridCol w="831850">
                  <a:extLst>
                    <a:ext uri="{9D8B030D-6E8A-4147-A177-3AD203B41FA5}">
                      <a16:colId xmlns:a16="http://schemas.microsoft.com/office/drawing/2014/main" val="339452709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3365829099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82197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4,69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235266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36743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4,73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9854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4,87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504427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53642"/>
                  </a:ext>
                </a:extLst>
              </a:tr>
            </a:tbl>
          </a:graphicData>
        </a:graphic>
      </p:graphicFrame>
      <p:graphicFrame>
        <p:nvGraphicFramePr>
          <p:cNvPr id="15407" name="Group 47">
            <a:extLst>
              <a:ext uri="{FF2B5EF4-FFF2-40B4-BE49-F238E27FC236}">
                <a16:creationId xmlns:a16="http://schemas.microsoft.com/office/drawing/2014/main" id="{C4629572-105E-492B-B7D7-1C54B2893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89072"/>
              </p:ext>
            </p:extLst>
          </p:nvPr>
        </p:nvGraphicFramePr>
        <p:xfrm>
          <a:off x="2339975" y="1389063"/>
          <a:ext cx="3817938" cy="4570414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3153576066"/>
                    </a:ext>
                  </a:extLst>
                </a:gridCol>
                <a:gridCol w="1062038">
                  <a:extLst>
                    <a:ext uri="{9D8B030D-6E8A-4147-A177-3AD203B41FA5}">
                      <a16:colId xmlns:a16="http://schemas.microsoft.com/office/drawing/2014/main" val="285242057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333995051"/>
                    </a:ext>
                  </a:extLst>
                </a:gridCol>
              </a:tblGrid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849034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2859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583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61303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Povijest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6849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Geografija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91494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Biologija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7966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53748"/>
                  </a:ext>
                </a:extLst>
              </a:tr>
            </a:tbl>
          </a:graphicData>
        </a:graphic>
      </p:graphicFrame>
      <p:graphicFrame>
        <p:nvGraphicFramePr>
          <p:cNvPr id="15491" name="Group 131">
            <a:extLst>
              <a:ext uri="{FF2B5EF4-FFF2-40B4-BE49-F238E27FC236}">
                <a16:creationId xmlns:a16="http://schemas.microsoft.com/office/drawing/2014/main" id="{420BD692-E6CE-4A51-90B4-E28B06F7E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44434"/>
              </p:ext>
            </p:extLst>
          </p:nvPr>
        </p:nvGraphicFramePr>
        <p:xfrm>
          <a:off x="6443663" y="1484313"/>
          <a:ext cx="2306637" cy="4295777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2178897048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3076085081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42104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19,06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382644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18106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1091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75,06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333142"/>
                  </a:ext>
                </a:extLst>
              </a:tr>
            </a:tbl>
          </a:graphicData>
        </a:graphic>
      </p:graphicFrame>
      <p:sp>
        <p:nvSpPr>
          <p:cNvPr id="15529" name="Text Box 169">
            <a:extLst>
              <a:ext uri="{FF2B5EF4-FFF2-40B4-BE49-F238E27FC236}">
                <a16:creationId xmlns:a16="http://schemas.microsoft.com/office/drawing/2014/main" id="{9332E049-F358-412E-9365-066C5710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FC19A24-6AA9-4D77-81EF-6542DC6D7A5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5530" name="Text Box 170">
            <a:extLst>
              <a:ext uri="{FF2B5EF4-FFF2-40B4-BE49-F238E27FC236}">
                <a16:creationId xmlns:a16="http://schemas.microsoft.com/office/drawing/2014/main" id="{0A5A9077-1105-46A3-9026-5B485542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6710" name="Text Box 171">
            <a:extLst>
              <a:ext uri="{FF2B5EF4-FFF2-40B4-BE49-F238E27FC236}">
                <a16:creationId xmlns:a16="http://schemas.microsoft.com/office/drawing/2014/main" id="{53BB57DF-454A-489F-92BA-ABF9664C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FC899D17-575B-40B9-97CA-B0D3759E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Primjer - vozač</a:t>
            </a:r>
          </a:p>
        </p:txBody>
      </p:sp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52A782FA-0E77-4052-BEC4-C16DD064A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4224"/>
              </p:ext>
            </p:extLst>
          </p:nvPr>
        </p:nvGraphicFramePr>
        <p:xfrm>
          <a:off x="179388" y="1916113"/>
          <a:ext cx="2017712" cy="3290889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1431067848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54866473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Razred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82164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34297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3,58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9214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3,14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62137"/>
                  </a:ext>
                </a:extLst>
              </a:tr>
              <a:tr h="4587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8. r.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3,35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310243"/>
                  </a:ext>
                </a:extLst>
              </a:tr>
              <a:tr h="820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082577"/>
                  </a:ext>
                </a:extLst>
              </a:tr>
            </a:tbl>
          </a:graphicData>
        </a:graphic>
      </p:graphicFrame>
      <p:graphicFrame>
        <p:nvGraphicFramePr>
          <p:cNvPr id="16431" name="Group 47">
            <a:extLst>
              <a:ext uri="{FF2B5EF4-FFF2-40B4-BE49-F238E27FC236}">
                <a16:creationId xmlns:a16="http://schemas.microsoft.com/office/drawing/2014/main" id="{84C9B46D-A03B-4FE7-A61D-8157622BB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87644"/>
              </p:ext>
            </p:extLst>
          </p:nvPr>
        </p:nvGraphicFramePr>
        <p:xfrm>
          <a:off x="2411413" y="1916113"/>
          <a:ext cx="3746500" cy="3198813"/>
        </p:xfrm>
        <a:graphic>
          <a:graphicData uri="http://schemas.openxmlformats.org/drawingml/2006/table">
            <a:tbl>
              <a:tblPr/>
              <a:tblGrid>
                <a:gridCol w="1695450">
                  <a:extLst>
                    <a:ext uri="{9D8B030D-6E8A-4147-A177-3AD203B41FA5}">
                      <a16:colId xmlns:a16="http://schemas.microsoft.com/office/drawing/2014/main" val="12369291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4910398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3459768535"/>
                    </a:ext>
                  </a:extLst>
                </a:gridCol>
              </a:tblGrid>
              <a:tr h="10048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46142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Hrvatski jezik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51006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Strani jezik (EJ)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9013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Matematika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3466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557244"/>
                  </a:ext>
                </a:extLst>
              </a:tr>
            </a:tbl>
          </a:graphicData>
        </a:graphic>
      </p:graphicFrame>
      <p:graphicFrame>
        <p:nvGraphicFramePr>
          <p:cNvPr id="16485" name="Group 101">
            <a:extLst>
              <a:ext uri="{FF2B5EF4-FFF2-40B4-BE49-F238E27FC236}">
                <a16:creationId xmlns:a16="http://schemas.microsoft.com/office/drawing/2014/main" id="{6CFE8360-DC51-4174-A943-D2A6729F1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9619"/>
              </p:ext>
            </p:extLst>
          </p:nvPr>
        </p:nvGraphicFramePr>
        <p:xfrm>
          <a:off x="6372225" y="1700213"/>
          <a:ext cx="2449513" cy="4297364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32349441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20939238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Elementi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8190"/>
                  </a:ext>
                </a:extLst>
              </a:tr>
              <a:tr h="8239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Prosjeci 5.-8.r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13,40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16519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7.r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53290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Zaključne ocjene važnih predmeta 8.r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27500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Ukupno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70414"/>
                  </a:ext>
                </a:extLst>
              </a:tr>
            </a:tbl>
          </a:graphicData>
        </a:graphic>
      </p:graphicFrame>
      <p:sp>
        <p:nvSpPr>
          <p:cNvPr id="16523" name="Text Box 139">
            <a:extLst>
              <a:ext uri="{FF2B5EF4-FFF2-40B4-BE49-F238E27FC236}">
                <a16:creationId xmlns:a16="http://schemas.microsoft.com/office/drawing/2014/main" id="{18828B67-6F33-4D1D-8185-89E340B0E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D88B840-2158-4C73-871D-D4A50126CEF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524" name="Text Box 140">
            <a:extLst>
              <a:ext uri="{FF2B5EF4-FFF2-40B4-BE49-F238E27FC236}">
                <a16:creationId xmlns:a16="http://schemas.microsoft.com/office/drawing/2014/main" id="{330BDA64-78DC-4150-807B-29C06C93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8746" name="Text Box 141">
            <a:extLst>
              <a:ext uri="{FF2B5EF4-FFF2-40B4-BE49-F238E27FC236}">
                <a16:creationId xmlns:a16="http://schemas.microsoft.com/office/drawing/2014/main" id="{527AC7CC-95AF-4048-BDA5-27586661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b="1">
                <a:latin typeface="Arial" panose="020B0604020202020204" pitchFamily="34" charset="0"/>
              </a:rPr>
              <a:t>+ dodatni bodovi 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52908E5-060C-41B2-9582-63FAD3B8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88913"/>
            <a:ext cx="8964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natjecanjima u znanju  (samo državna i međunarodna)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28463686-B15A-42C4-B052-746E65A2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8D9E14A8-48BD-4808-A90F-2134874C4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14F3D95-49D4-464B-B7B8-2718099A726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93A78269-861E-48A8-A2B5-E62D1F5C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561262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AC76DF4-EC48-49F9-9973-9B4A0564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Vrednovanje rezultata postignutih na sportskim natjecanjima (samo državna i međunarodna ŠŠK)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A0BCF24A-9A2B-49DA-A6F6-541915871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4DD9B1B-3220-4EDB-90F4-CB1DBDA6EFF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22BD7B5-EEC0-449F-99A6-BF364645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78F6EAF8-5C2E-4EAE-AFCD-2D99DCA9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296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D84BAED4-F67E-4A95-B0A6-3E4FA6E9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</a:t>
            </a:r>
            <a:b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hr-HR" altLang="sr-Latn-R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B38C0BFC-42C2-4954-8B53-C9486F64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229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vi-VN" altLang="sr-Latn-RS" sz="27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3E69464-66B0-40E9-8564-CA2D829D6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D5D6007-1CA7-4439-AF2B-0D3CC7A0682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19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D4C7403-DC9E-4E03-A880-A665A07D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7ED6E43D-2627-4B54-B97B-22D147037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5888"/>
            <a:ext cx="8640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VAŽNA OBAVIJEST OKO NAREDNIH MATERIJALA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9E78C310-69AF-49F4-89B7-F4549E0D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258888"/>
            <a:ext cx="8858250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Podaci o programima i upisnim kvotama ispravljeni su u skladu s podacima iz svibnja 2023.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podaci o najnižem broju bodova za upis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SU INFORMATIVNI!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napravljeni na osnovu analize podataka sa stranice Upisi.hr za šk. god. 2023./24. 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STRANICI ŠKOLE pratit ćemo sve o upisima 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hlinkClick r:id="rId3"/>
              </a:rPr>
              <a:t>link</a:t>
            </a:r>
            <a:endParaRPr lang="hr-HR" altLang="sr-Latn-R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STRANICI ŠKOLE NALAZE SE POJEDINAČNI LINKOVI ZA SVE ŠKOLE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SVE PODATKE POTREBNO PROVJERITI NA INTERNETSKIM STRANICAMA ŠKOLE NAKON 20.6.2024.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DE35118A-41D7-4438-B3B1-FABE0F67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8AC9D20-E326-4DF4-9D7F-06B01649CDD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34158B2-DEA7-463F-9E74-50E4BA0B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227965FB-0C28-42D6-BAD8-A168F499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785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otežanim uvjetima obrazovanja (ekonomski, socijalni, odgojni) – unijeti u sustav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03FC3475-74E4-4310-BBC4-67A01DE7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85715"/>
            <a:ext cx="84963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dva kandidata na dnu liste imaju isti broj bodova imaju prednost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ili oba roditelja s dugotrajnom teškom bolesti (liječnička potvrda)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Dugotrajno nezaposlena oba roditelja (potvrda HZZZ)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Samohrani roditelj korisnik socijalne skrbi (potvrda CZS)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Jedan roditelj preminuo (</a:t>
            </a:r>
            <a:r>
              <a:rPr lang="hr-HR" altLang="sr-Latn-R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preslik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smrtovnice)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Dijete bez oba roditelja (udomljen i sl.)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50DD13C-C3FA-4E2D-AC57-BBFE03D6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514A844-6A73-42DC-BFAC-2EF89C9A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6AEC65B-0A0A-46EB-A2D9-87EBBCE6037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14FECDE-BAE4-402A-A1DC-39415B2B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046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 sa zdravstvenim teškoćama – Ured državne uprave unosi u sustav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D0B9846-A36A-4661-9D65-48267095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962150"/>
            <a:ext cx="86407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Ako su OŠ 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završili </a:t>
            </a:r>
            <a:r>
              <a:rPr lang="vi-VN" altLang="sr-Latn-RS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rješenju ureda državne uprave</a:t>
            </a: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u županiji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Rangiraju se na posebnim ljestvicama (u okviru kvote)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 programe obrazovanja za koje posjeduje stručno mišljenje službe za profesionalno usmjeravanje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vi-VN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stručno mišljenje nadležnoga školskog liječnika (specijalist školske medicine)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marL="342900">
              <a:spcBef>
                <a:spcPts val="800"/>
              </a:spcBef>
              <a:buSzPct val="80000"/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2DEDA8A-AF1A-4C1F-8F7B-B6B69D42A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579B6EE3-B6D8-4B8C-9A79-C59957F1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E9254F-944A-475D-956D-767903DCE39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AFC2532C-DE3A-4AF7-A9F0-48F4DF33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5693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Kandidatima će se priznati ostvarivanje samo jednoga (najpovoljnijega) od prava 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(zdravstvene teškoće ili otežani uvjeti obrazovanja) 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0ABCD16A-11AF-432F-A546-66C8BADE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82504CA-2E8F-41CB-9C62-93FE9E1152B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2FC3518B-268E-45AF-B0DA-5156B37BD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895F51F2-57DD-4056-B42C-00D67DB9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0C9E0FCE-E387-489B-8B28-85A01905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7137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hr-HR" altLang="sr-Latn-R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Utvrđivanje zdravstvene sposobnosti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E747308E-EFB6-407E-B62D-2A1CBE8F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Određuje se prema „Jedinstvenom popisu zdravstvenih kontraindikacija”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Dobro proučiti uvjete upisa u program i vidjeti da li je uvjet za upis liječnička potvrda medicine rada ili školskog liječnika! – (svi traže liječničku potvrdu osim gimnazija)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Kojeg liječnika (školski ili medicina rada)?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Potvrda je uvjet za upis u školu, ne može bez nje!</a:t>
            </a:r>
          </a:p>
          <a:p>
            <a:pPr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Donijeti u srednju školu (srpanj 2023.) ili poslati elektronički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93E4574-61F5-4256-BDF9-6CAA66FE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459CC18-0803-445C-8051-A810494BB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9D3422C-CE83-46DC-826F-73C55989869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32493B52-D262-4028-8A9A-FE9E04F6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Nastavni planovi i programi - zanimanja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92B144E-A877-426C-9ABB-CEC7FA15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Kamo nakon osnovne škole??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Preuzeti brošuru – ovdje je popis svih zanimanja s detaljnim opisima zanimanja i nastavnim planovima i programima </a:t>
            </a:r>
          </a:p>
          <a:p>
            <a:pPr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EC83C22-DBDF-4AD9-B34B-15BF00A6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B55ED08-4A47-4D1A-886B-2A880543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5093785-8A56-4A69-BB7F-0BA3FDF9161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7110" name="Picture 5">
            <a:hlinkClick r:id="rId3"/>
            <a:extLst>
              <a:ext uri="{FF2B5EF4-FFF2-40B4-BE49-F238E27FC236}">
                <a16:creationId xmlns:a16="http://schemas.microsoft.com/office/drawing/2014/main" id="{815C1AEE-FC48-400C-A282-F257E112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64" y="3784600"/>
            <a:ext cx="19050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40B3BBA7-4710-4194-AFF8-764C5A188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B0329C1-7164-4156-83B7-5DBFEF40B2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33633992-2F3D-4EB2-B5F1-AF71C1B8BD5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50825" y="836613"/>
            <a:ext cx="8651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Elelktrotehničar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6CFDAB9-AD52-4560-9A92-A41A9205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A4D281BD-E45D-4263-87B2-C55E8D2A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480175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8554754-C836-4F02-A183-49DB9D3F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303FB10-6D75-4E31-A333-C92965B060E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028AA972-458B-4026-A7B1-36938FDF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SREDNJE ŠKOLE U OSIJEKU (20)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A15A53D-5606-45A5-A3C1-DC8FC8E50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353425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- opća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Osijek - jezična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Osijek – matematička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 s pravom javnosti u Osijeku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Gaudeamus</a:t>
            </a: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Prva privatna srednja škola u Osijeku s pravom javnosti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R. Boškovića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škola “Davor Milas”,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za osposobljavanje i obrazovanje "Vinko Bek" Osijek (za slijepe)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Prosvjetno-kulturni centar Mađara u RH, Osijek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Privatna škola </a:t>
            </a:r>
            <a:r>
              <a:rPr lang="hr-HR" altLang="sr-Latn-R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EDukOS</a:t>
            </a: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C6E7307B-55E8-4790-BF33-72A830ED0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0961DF69-0A38-4677-93EE-AC03A739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B4B7026-3493-4F54-9B6B-39C55A6A3534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DB3B0D1A-32CE-4670-8D48-247041AF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4149"/>
            <a:ext cx="8686800" cy="114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Županijska 4, Osijek</a:t>
            </a:r>
          </a:p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(opća gimnazija)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C4B5EA72-760E-4C4A-9443-57419428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51BD98C4-FD6E-4F85-8E38-0C8A3D19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24300"/>
            <a:ext cx="4038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53254" name="Picture 5">
            <a:hlinkClick r:id="rId3"/>
            <a:extLst>
              <a:ext uri="{FF2B5EF4-FFF2-40B4-BE49-F238E27FC236}">
                <a16:creationId xmlns:a16="http://schemas.microsoft.com/office/drawing/2014/main" id="{F91EFE48-38F4-48C8-9BE9-EB61E3DC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7" y="1477789"/>
            <a:ext cx="7341049" cy="48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43969238-3859-4ED5-8860-DB2369734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754504" y="1659297"/>
            <a:ext cx="1161415" cy="104174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0FC83-DDDA-4F28-A054-BF5E099D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 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65BC2F-9490-49C3-947A-43E303BA2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(navigacija Upisi)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1326316-0F67-4265-87E0-84F37D2BB87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988BEDCA-6588-4245-9398-2B37B42FE8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33670" y="2204864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0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4A8A48E0-66B1-489D-8497-CC8009A5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3C338A4-097C-4700-865B-E31591E07A5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29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E8046D4B-3EF7-4D26-8AD8-4A41DEDD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3677"/>
            <a:ext cx="84264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1117600" indent="-1116013"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17600" algn="l"/>
                <a:tab pos="2032000" algn="l"/>
                <a:tab pos="2946400" algn="l"/>
                <a:tab pos="3860800" algn="l"/>
                <a:tab pos="4775200" algn="l"/>
                <a:tab pos="5689600" algn="l"/>
                <a:tab pos="6604000" algn="l"/>
                <a:tab pos="7518400" algn="l"/>
                <a:tab pos="8432800" algn="l"/>
                <a:tab pos="9347200" algn="l"/>
                <a:tab pos="10261600" algn="l"/>
                <a:tab pos="111760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7" indent="0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GIMNAZIJA OSIJEK</a:t>
            </a:r>
          </a:p>
          <a:p>
            <a:pPr marL="1587" indent="0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Županijska 4, Osijek (opća gimnazija)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E46F8FD-5334-40D5-A032-3906D38C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04925"/>
            <a:ext cx="8642350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opće znanje u svim predmetima</a:t>
            </a:r>
          </a:p>
          <a:p>
            <a:pPr marL="342900" eaLnBrk="1" hangingPunct="1"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OPĆA GIMNAZIJA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110 (5 odjela)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2023./24. zadnje upisan imao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58,43</a:t>
            </a:r>
            <a:r>
              <a:rPr lang="hr-HR" alt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ODJEL ZA SPORTAŠE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24 (1 odjel)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2023./24. zadnje upisani imao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102,71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Dodatne provjere: + bodovi za odjele za sportaše (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80 bodova)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Državni sportski savez unose bodove u aplikaciju – potrebno je na vrijeme izraziti namjeru upisa u taj program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B50B4FEF-D6B1-41D0-8D01-9000C712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7283807" y="1606497"/>
            <a:ext cx="15128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5">
            <a:extLst>
              <a:ext uri="{FF2B5EF4-FFF2-40B4-BE49-F238E27FC236}">
                <a16:creationId xmlns:a16="http://schemas.microsoft.com/office/drawing/2014/main" id="{647487D2-6947-420A-89BE-030C10EA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7621822" y="3369361"/>
            <a:ext cx="1454573" cy="10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6">
            <a:extLst>
              <a:ext uri="{FF2B5EF4-FFF2-40B4-BE49-F238E27FC236}">
                <a16:creationId xmlns:a16="http://schemas.microsoft.com/office/drawing/2014/main" id="{8D051137-8081-4355-914F-613429C4F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000">
            <a:off x="5887244" y="1097299"/>
            <a:ext cx="13319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DE38A743-950A-460D-9B96-02A0C07D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98BC16BF-58CC-4A60-AC4D-64A68C2BE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4CBDD64-0328-4672-95B5-DF00387A0D6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262FB78-B240-445C-99EC-4BABE26CD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Aktivnosti škole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F9A0E860-55A2-4336-837D-63F33F3F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792163"/>
            <a:ext cx="8856662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Sistematski liječnički pregled (školska liječnica) – dodatan pregled kod specijaliste medicine rada i službe za profesionalnu orijentaciju pri Hrvatskom zavodu za zapošljavanje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Testiranje profesionalnih interesa i sklonosti  –  „on line aplikacija” tko želi</a:t>
            </a:r>
            <a:r>
              <a:rPr lang="hr-HR" altLang="sr-Latn-R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ts val="3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sat razrednika s temom UPISA U SREDNJU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roditeljski sastanka za 8.abc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Gostovanje učenika i učitelja iz srednjih škola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Posjet Sajmu obrazovanja, petak 17.5.2024. u 9:15 autobus ipred škole, povratak u 11:20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79063157-992B-43DC-9A98-1A32D0D7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Slika 5">
            <a:hlinkClick r:id="rId3"/>
            <a:extLst>
              <a:ext uri="{FF2B5EF4-FFF2-40B4-BE49-F238E27FC236}">
                <a16:creationId xmlns:a16="http://schemas.microsoft.com/office/drawing/2014/main" id="{4C484A98-F315-4C8B-91BB-08E80EA06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740352" y="1916832"/>
            <a:ext cx="652094" cy="54091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52F501BB-F69E-4511-8AB9-845F75C3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0925CF3-D8B7-45B8-8051-E0C6EDEDB3B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39F2F17D-ED7E-490F-A237-61192BA5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4638"/>
            <a:ext cx="896461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- JEZIČNA K. </a:t>
            </a:r>
            <a:r>
              <a:rPr lang="hr-HR" altLang="sr-Latn-R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Firingera</a:t>
            </a: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5, Osijek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03C07AFF-DFF9-4A45-9BBA-D31413E9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7724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7EAF460-216E-41FF-A257-68F26397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B494EE-236D-484F-ABD6-EEDF6728D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53484" y="1036778"/>
            <a:ext cx="1161415" cy="1041747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E660E1D1-70B8-4B21-90D1-73E388EF5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515227"/>
            <a:ext cx="7292556" cy="465007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84074-DC09-4990-A65C-2431B591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685FB-1066-4358-AE4C-A0BAD21E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79975"/>
            <a:ext cx="8640960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/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/>
              </a:rPr>
              <a:t>Video o školi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48DB8F-4678-4C0A-A226-494009C008A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B53C7B56-62B8-4537-9E60-4B6DB7012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162515" y="2564904"/>
            <a:ext cx="1161415" cy="1041747"/>
          </a:xfrm>
          <a:prstGeom prst="rect">
            <a:avLst/>
          </a:prstGeom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id="{612326EC-CF89-44EC-A4D4-B547A4712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746936" y="1416050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7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8CF9A5EF-031C-45C9-AE13-3446EC8F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7F8FFDA-3080-4309-BF19-59234882797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069B93F-BA0F-433E-A4C9-F317C1D39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GIMNAZIJA - JEZIČNA 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Firingera 5, Osijek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D7C892EF-B99B-481D-8D3F-463810499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42486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stranim jezicima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učenja njemačkog za stjecanje njemačke jezične diplome (bez plaćanja)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bilingvalne nastave iz povijesti i zemljopisa (uz plaćanje)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3. i 4. r. umjesto F,K,B pojačano SJ</a:t>
            </a:r>
          </a:p>
          <a:p>
            <a:pPr marL="342900" eaLnBrk="1" hangingPunct="1">
              <a:lnSpc>
                <a:spcPct val="90000"/>
              </a:lnSpc>
              <a:spcBef>
                <a:spcPts val="500"/>
              </a:spcBef>
              <a:buSzPct val="80000"/>
              <a:defRPr/>
            </a:pPr>
            <a:endParaRPr lang="hr-HR" altLang="sr-Latn-R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JEZIČNA GIMNAZIJA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144  (6 odjela )</a:t>
            </a:r>
          </a:p>
          <a:p>
            <a:pPr eaLnBrk="1" hangingPunct="1"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2023./24. zadnje upisan imao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36,42</a:t>
            </a:r>
            <a:r>
              <a:rPr lang="hr-HR" alt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bodova)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</a:t>
            </a:r>
            <a:r>
              <a:rPr lang="hr-HR" altLang="sr-Latn-R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300"/>
              </a:spcBef>
              <a:buSzPct val="80000"/>
              <a:defRPr/>
            </a:pPr>
            <a:endParaRPr lang="hr-HR" altLang="sr-Latn-R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7" name="Picture 4">
            <a:extLst>
              <a:ext uri="{FF2B5EF4-FFF2-40B4-BE49-F238E27FC236}">
                <a16:creationId xmlns:a16="http://schemas.microsoft.com/office/drawing/2014/main" id="{25D81BA7-8929-4BD4-A826-24D8D6AD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443037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5">
            <a:extLst>
              <a:ext uri="{FF2B5EF4-FFF2-40B4-BE49-F238E27FC236}">
                <a16:creationId xmlns:a16="http://schemas.microsoft.com/office/drawing/2014/main" id="{49253F75-168B-4015-B29D-3FFC0352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297815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588E06AE-D8AF-4A3E-8239-02F556136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EE86D088-DC62-46B9-84D8-A78FA4EC3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2F284E8-A50D-4DF6-A6FA-2DF1D453A0E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E06274E6-8D7E-45B9-8C4B-A7A5C6DA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7561263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– </a:t>
            </a:r>
            <a:b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 MATEMATIČKA </a:t>
            </a:r>
            <a:b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</a:t>
            </a:r>
            <a:r>
              <a:rPr lang="hr-HR" altLang="sr-Latn-R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Firingera</a:t>
            </a:r>
            <a:r>
              <a:rPr lang="hr-HR" altLang="sr-Latn-R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14, Osijek</a:t>
            </a:r>
          </a:p>
        </p:txBody>
      </p:sp>
      <p:pic>
        <p:nvPicPr>
          <p:cNvPr id="61444" name="Picture 3">
            <a:hlinkClick r:id="rId3"/>
            <a:extLst>
              <a:ext uri="{FF2B5EF4-FFF2-40B4-BE49-F238E27FC236}">
                <a16:creationId xmlns:a16="http://schemas.microsoft.com/office/drawing/2014/main" id="{EB5402FF-2E08-49FA-9CD8-758C9618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736725"/>
            <a:ext cx="42132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2E2EA6DA-963C-440C-9DD1-D27121E3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Slika 5">
            <a:hlinkClick r:id="rId3"/>
            <a:extLst>
              <a:ext uri="{FF2B5EF4-FFF2-40B4-BE49-F238E27FC236}">
                <a16:creationId xmlns:a16="http://schemas.microsoft.com/office/drawing/2014/main" id="{39256A9A-EFF9-4165-BC14-E226317E8A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08304" y="901700"/>
            <a:ext cx="1161415" cy="1041747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44797D-1F3D-4E4D-8001-608983B1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(poveznice)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AD80D1-1C52-44D8-9DC9-2E661D4A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00EB30-8CDB-4294-8355-87757549591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1599314A-9601-4915-81BD-6EC7F9F38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164288" y="2204864"/>
            <a:ext cx="1161415" cy="10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3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482652C5-7FF0-4014-99E2-D2B77E65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7793E36-3582-44CF-B459-52A9E39A06C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72B61482-8054-4A00-8C09-E9F0BC3E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13593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GIMNAZIJA – 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 MATEMATIČKA 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 Firingera 14, Osijek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03ED3E26-46CE-4ED3-82A3-6182A8721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958975"/>
            <a:ext cx="87153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matematici, informatici, fizici</a:t>
            </a:r>
          </a:p>
          <a:p>
            <a:pPr marL="342900" eaLnBrk="1" hangingPunct="1">
              <a:lnSpc>
                <a:spcPct val="90000"/>
              </a:lnSpc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PRIRODOSLOVNO-MATEMATIČKA GIMNAZIJA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150 (6 odjela)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2023./24. zadnje upisani imao 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64,59</a:t>
            </a:r>
            <a:r>
              <a:rPr lang="hr-HR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bodova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HJ,M,SJ,B,F,K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 3. i 4. r. umjesto SJ II pojačano M, </a:t>
            </a:r>
            <a:r>
              <a:rPr lang="hr-HR" altLang="sr-Latn-R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</a:t>
            </a:r>
            <a:endParaRPr lang="hr-HR" altLang="sr-Latn-R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lnSpc>
                <a:spcPct val="90000"/>
              </a:lnSpc>
              <a:spcBef>
                <a:spcPts val="200"/>
              </a:spcBef>
              <a:buSzPct val="80000"/>
              <a:defRPr/>
            </a:pPr>
            <a:endParaRPr lang="hr-HR" altLang="sr-Latn-RS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 </a:t>
            </a:r>
          </a:p>
          <a:p>
            <a:pPr marL="342900" eaLnBrk="1" hangingPunct="1">
              <a:lnSpc>
                <a:spcPct val="90000"/>
              </a:lnSpc>
              <a:spcBef>
                <a:spcPts val="550"/>
              </a:spcBef>
              <a:buSzPct val="80000"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68857C1B-6E7E-45A6-B427-8D734755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728788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2D8C8360-DA17-41B6-A547-31A252BD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30CBB-DE50-430F-889D-41A1F215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Trg </a:t>
            </a:r>
            <a:r>
              <a:rPr lang="hr-HR" altLang="sr-Latn-RS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Sv.Trojstva</a:t>
            </a: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1, Osijek</a:t>
            </a:r>
            <a:endParaRPr lang="en-US" sz="32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9B8274E-CBE3-4891-8CC8-A3CCACE9872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2AF9F820-AF82-4DF0-B7DF-790FA36A6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76256" y="1436063"/>
            <a:ext cx="1310509" cy="1175490"/>
          </a:xfrm>
          <a:prstGeom prst="rect">
            <a:avLst/>
          </a:prstGeom>
        </p:spPr>
      </p:pic>
      <p:pic>
        <p:nvPicPr>
          <p:cNvPr id="6" name="Slika 5">
            <a:hlinkClick r:id="rId2"/>
            <a:extLst>
              <a:ext uri="{FF2B5EF4-FFF2-40B4-BE49-F238E27FC236}">
                <a16:creationId xmlns:a16="http://schemas.microsoft.com/office/drawing/2014/main" id="{5E95C4AF-BA4D-4829-B41F-CB13C7594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2" y="3058690"/>
            <a:ext cx="82953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0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6E8B2-76F1-467C-9388-DC2A8214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17AACE-1F94-4EC9-94FA-0D0C4587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(upis 2023./2024.)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2AF4D8-4AE0-4039-ACB9-73384306C18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9034B086-9854-47A4-99C3-37EFD58A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6660232" y="1600200"/>
            <a:ext cx="1310509" cy="117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33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4DB5B289-DB68-49F2-B866-1F99233C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A603C40-09E2-4673-9405-B0E385A86D1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613E66C4-3602-4B37-AA35-92B3EE7F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57188"/>
            <a:ext cx="75612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GLAZBENA ŠKOLA FRANJE KUHAČA</a:t>
            </a:r>
            <a:b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</a:t>
            </a:r>
            <a:r>
              <a:rPr lang="hr-HR" altLang="sr-Latn-RS" sz="2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Sv.Trojstva</a:t>
            </a:r>
            <a:r>
              <a:rPr lang="hr-HR" altLang="sr-Latn-R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E61635C-C301-4B18-8F8A-A8581008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71563"/>
            <a:ext cx="86407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Glazbenik – program srednje škole  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završeno osnovno gl.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ob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ili II. pripremni razred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flautist-1; gitarist-1; klarinetist-1; pjevač-1; violinist-3; klavirist-5; glazbenik-teorijski smjer-9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26 (1 odjel)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bodovni prag: nema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170 bodova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Glazbenik – pripremna naobrazba 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upisuje tko nije išao u </a:t>
            </a:r>
            <a:r>
              <a:rPr lang="hr-HR" altLang="sr-Latn-RS" sz="19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osn</a:t>
            </a: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gl. šk. – treba položiti prijamnu audiciju (sluh, pamćenje ritma)</a:t>
            </a:r>
          </a:p>
          <a:p>
            <a:pPr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fagot-1; oboa-1; rog-1; truba-1</a:t>
            </a:r>
          </a:p>
          <a:p>
            <a:pPr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glazbenik-pjevač-1; glazbenik-teorijski smjer-9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2 godine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16 (1 odjel)</a:t>
            </a:r>
          </a:p>
          <a:p>
            <a:pPr eaLnBrk="1" hangingPunct="1">
              <a:spcBef>
                <a:spcPts val="47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9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bodovni prag: nema</a:t>
            </a:r>
          </a:p>
          <a:p>
            <a:pPr eaLnBrk="1" hangingPunct="1">
              <a:spcBef>
                <a:spcPts val="425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ZAPOSLENJE ILI UPIS NA GLAZBENU AKADEMIJU</a:t>
            </a:r>
          </a:p>
          <a:p>
            <a:pPr marL="342900" eaLnBrk="1" hangingPunct="1">
              <a:spcBef>
                <a:spcPts val="550"/>
              </a:spcBef>
              <a:buSzPct val="80000"/>
              <a:defRPr/>
            </a:pP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C233D95E-9903-4F3C-9874-BC57AD33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42875"/>
            <a:ext cx="1143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2" name="Picture 5">
            <a:extLst>
              <a:ext uri="{FF2B5EF4-FFF2-40B4-BE49-F238E27FC236}">
                <a16:creationId xmlns:a16="http://schemas.microsoft.com/office/drawing/2014/main" id="{BD7A39C8-9DD5-41A5-8CC8-603169C0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08500"/>
            <a:ext cx="1295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9C0FDC91-C1FF-42A6-A37E-AA4FC5A3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FC982023-FFA9-4018-ABF1-D323F878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B9A6DE1A-C7FD-436A-A801-2C692F718B5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39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CF83F08-3021-4ED2-813F-210A7C15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    V. Lisinskog 1, Osijek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7E0CA6F-33C9-49D6-AEEA-1AF2947D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9830B28D-9E29-4EEF-969B-A93741AC5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229599" cy="4431766"/>
          </a:xfrm>
          <a:prstGeom prst="rect">
            <a:avLst/>
          </a:prstGeom>
        </p:spPr>
      </p:pic>
      <p:pic>
        <p:nvPicPr>
          <p:cNvPr id="8" name="Rezervirano mjesto sadržaja 4">
            <a:hlinkClick r:id="rId3"/>
            <a:extLst>
              <a:ext uri="{FF2B5EF4-FFF2-40B4-BE49-F238E27FC236}">
                <a16:creationId xmlns:a16="http://schemas.microsoft.com/office/drawing/2014/main" id="{775BA4C5-9107-4274-8CAD-9D5C7A7B52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411383" y="1772816"/>
            <a:ext cx="1310509" cy="117549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59813206-4A9F-4D67-85EF-2681CF00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CISOK Osijek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, 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 A. Starčevića 3</a:t>
            </a:r>
            <a:b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radno vrijeme: pon-pet, 8-18 h</a:t>
            </a:r>
          </a:p>
        </p:txBody>
      </p:sp>
      <p:pic>
        <p:nvPicPr>
          <p:cNvPr id="10243" name="Picture 2">
            <a:hlinkClick r:id="rId3"/>
            <a:extLst>
              <a:ext uri="{FF2B5EF4-FFF2-40B4-BE49-F238E27FC236}">
                <a16:creationId xmlns:a16="http://schemas.microsoft.com/office/drawing/2014/main" id="{D5A7511C-86EC-43C9-91ED-3542EC5B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2938"/>
            <a:ext cx="7107237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Oval 3">
            <a:extLst>
              <a:ext uri="{FF2B5EF4-FFF2-40B4-BE49-F238E27FC236}">
                <a16:creationId xmlns:a16="http://schemas.microsoft.com/office/drawing/2014/main" id="{D240DBD2-FEB2-444B-8512-3E6BCAEC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3929063"/>
            <a:ext cx="1071562" cy="192881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6FA4B60B-AB31-4534-A973-6F204E899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6072188"/>
            <a:ext cx="8161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80000"/>
              <a:buFontTx/>
              <a:buNone/>
            </a:pPr>
            <a:r>
              <a:rPr lang="vi-VN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Centar je otvoren za sve građane i njegove usluge su besplatne</a:t>
            </a:r>
            <a:r>
              <a:rPr lang="hr-HR" altLang="sr-Latn-R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B1DED3A-B1E0-4536-918B-A2492F6CE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80000"/>
              <a:defRPr/>
            </a:pPr>
            <a:r>
              <a:rPr lang="en-US" altLang="sr-Latn-RS" sz="120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CISOK Osijek © 2015.</a:t>
            </a:r>
          </a:p>
        </p:txBody>
      </p:sp>
      <p:pic>
        <p:nvPicPr>
          <p:cNvPr id="7" name="Slika 6">
            <a:hlinkClick r:id="rId3"/>
            <a:extLst>
              <a:ext uri="{FF2B5EF4-FFF2-40B4-BE49-F238E27FC236}">
                <a16:creationId xmlns:a16="http://schemas.microsoft.com/office/drawing/2014/main" id="{0A8BA253-809A-4AC0-8782-5AA9BA8F3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4689"/>
          <a:stretch/>
        </p:blipFill>
        <p:spPr>
          <a:xfrm>
            <a:off x="7305521" y="1912938"/>
            <a:ext cx="1590981" cy="131973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4452E3-457D-41B2-8069-A947D46D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F3DB6F-F002-47FD-9012-94ABE4AD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(</a:t>
            </a:r>
            <a:r>
              <a:rPr lang="hr-HR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sz="2000" dirty="0">
                <a:solidFill>
                  <a:srgbClr val="00B0F0"/>
                </a:solidFill>
              </a:rPr>
              <a:t>(trajanje 3:50 min)</a:t>
            </a:r>
          </a:p>
          <a:p>
            <a:endParaRPr lang="hr-HR" sz="2000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7BBD2C9-1106-4E09-BC7C-04D0339CB04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C2B6C6FE-584B-4C00-A89B-71C1BD982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596336" y="1700808"/>
            <a:ext cx="776828" cy="69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BDC7EA80-443A-4E48-B4CA-2241BFAE7F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3275856" y="3284984"/>
            <a:ext cx="750854" cy="67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9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F9525E9C-1C27-4E5B-AED9-1DBACE47E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83ED3C2-E13A-45F4-8902-5223317977D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2A4143D-3B9D-4142-8975-254B06E7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57188"/>
            <a:ext cx="87852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ISUSOVAČKA KLASIČNA GIMNAZIJA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PRAVOM JAVNOSTI     V. Lisinskog 1, Osijek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253D35A-F57B-441E-80FC-0F4227CF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320800"/>
            <a:ext cx="881221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naglasak na klasičnim jezicima (latinski, grčki)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katolička škola, kršćansko ozračje, obavezan intervju roditelja i učenika – pisana suglasnost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trajanje: 4 godine</a:t>
            </a: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broj učenika: 54 (2 odjela)</a:t>
            </a: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</a:t>
            </a:r>
            <a:r>
              <a:rPr lang="hr-HR" altLang="sr-Latn-RS" sz="2800" b="1" dirty="0"/>
              <a:t>2023./24. zadnje upisani imao </a:t>
            </a:r>
            <a:r>
              <a:rPr lang="hr-HR" altLang="sr-Latn-RS" sz="2800" b="1" dirty="0">
                <a:solidFill>
                  <a:srgbClr val="FFFF00"/>
                </a:solidFill>
              </a:rPr>
              <a:t>66,17 </a:t>
            </a:r>
            <a:r>
              <a:rPr lang="hr-HR" altLang="sr-Latn-RS" sz="2800" b="1" dirty="0"/>
              <a:t>bodova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</a:t>
            </a: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zbroj općeg uspjeha 5.-8.r., 7. i 8.r. </a:t>
            </a:r>
            <a:r>
              <a:rPr lang="hr-HR" altLang="sr-Latn-R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HJ,M,SJ,B,G,Po</a:t>
            </a:r>
            <a:endParaRPr lang="hr-HR" altLang="sr-Latn-R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7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dodatne provjere: intervju (roditelji i učenici)</a:t>
            </a:r>
          </a:p>
          <a:p>
            <a:pPr marL="342900" eaLnBrk="1" hangingPunct="1">
              <a:lnSpc>
                <a:spcPct val="90000"/>
              </a:lnSpc>
              <a:spcBef>
                <a:spcPts val="300"/>
              </a:spcBef>
              <a:buSzPct val="80000"/>
              <a:defRPr/>
            </a:pPr>
            <a:endParaRPr lang="hr-HR" altLang="sr-Latn-RS" sz="1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NASTAVAK ŠKOLOVANJA, UPIS NA FAKULTET</a:t>
            </a:r>
          </a:p>
          <a:p>
            <a:pPr marL="342900" eaLnBrk="1" hangingPunct="1">
              <a:lnSpc>
                <a:spcPct val="90000"/>
              </a:lnSpc>
              <a:spcBef>
                <a:spcPts val="650"/>
              </a:spcBef>
              <a:buSzPct val="80000"/>
              <a:defRPr/>
            </a:pP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F029D8B-109B-4401-A2CA-8DAEF2EF9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F203C07B-804B-4A8E-9897-9ABA6E48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7894BA9-31E7-44EE-A894-3199B9E307D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7B3648CE-A063-41D6-A276-C667FEA7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Školska 6,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4" name="Text Box 3">
            <a:extLst>
              <a:ext uri="{FF2B5EF4-FFF2-40B4-BE49-F238E27FC236}">
                <a16:creationId xmlns:a16="http://schemas.microsoft.com/office/drawing/2014/main" id="{25501095-5501-403C-BA0F-61A6C3AE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FAA71872-627B-49E4-8D44-55B37638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A2579C82-92C1-4851-8B0C-C2188B7A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64503" y="323938"/>
            <a:ext cx="1310509" cy="1175490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9C5FDDAC-4F7B-4859-999C-982383B4D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92905"/>
            <a:ext cx="7920880" cy="445549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5E8F3-0C1F-40F7-B3C5-65D33D8C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6FE656-E726-453C-937A-1B7D0D54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8309"/>
            <a:ext cx="871296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400" dirty="0">
                <a:solidFill>
                  <a:srgbClr val="00B0F0"/>
                </a:solidFill>
              </a:rPr>
              <a:t>(trajanje 8:55 min)</a:t>
            </a:r>
          </a:p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BD7E2B3-1041-4184-8BC6-DDDFF22A9B5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35C803F4-51B6-41FF-8E0D-CB80D190F6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236296" y="1772816"/>
            <a:ext cx="1022477" cy="9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42DEE0E7-774C-457F-8BC4-34B6E8EC9A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882423" y="3995471"/>
            <a:ext cx="8027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08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138BC6-858C-484D-98F2-8728CD33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GIMNAZIJA GAUDEAMUS 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Školska 6, Osijek</a:t>
            </a:r>
            <a:endParaRPr lang="hr-HR" sz="3200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14D29B91-88F6-4880-81AD-1B42DFC6F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810885"/>
              </p:ext>
            </p:extLst>
          </p:nvPr>
        </p:nvGraphicFramePr>
        <p:xfrm>
          <a:off x="323850" y="3644900"/>
          <a:ext cx="8640763" cy="1546877"/>
        </p:xfrm>
        <a:graphic>
          <a:graphicData uri="http://schemas.openxmlformats.org/drawingml/2006/table">
            <a:tbl>
              <a:tblPr/>
              <a:tblGrid>
                <a:gridCol w="1871663">
                  <a:extLst>
                    <a:ext uri="{9D8B030D-6E8A-4147-A177-3AD203B41FA5}">
                      <a16:colId xmlns:a16="http://schemas.microsoft.com/office/drawing/2014/main" val="1420480607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29947404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402076016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7384491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228463041"/>
                    </a:ext>
                  </a:extLst>
                </a:gridCol>
              </a:tblGrid>
              <a:tr h="54100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53447"/>
                  </a:ext>
                </a:extLst>
              </a:tr>
              <a:tr h="9146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OPĆA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HJ,M,SJ,G,Po,TZK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43,37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71617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ACB42BA-7C1F-4649-9247-578B26822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776B4D1-1D20-4F46-B33E-37749C7FE7B4}"/>
              </a:ext>
            </a:extLst>
          </p:cNvPr>
          <p:cNvSpPr txBox="1"/>
          <p:nvPr/>
        </p:nvSpPr>
        <p:spPr>
          <a:xfrm>
            <a:off x="265113" y="1387475"/>
            <a:ext cx="8640762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osnovana 1997. godine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program prilagođen svakom pojedincu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za upis se prolaze testovi sposobnosti, inteligencije, suglasnost roditelja za test na droge, obavezan razgovor s roditeljima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školarina se plaća u punom iznosu (cca 1. god. 43 000, 2. godina 21 000 kn, 3. i 4. god.  po 11 000 kn – nisu potvrđeni podaci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b="1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stipendiranja, posebno učenika koji u postigli dobe rezultate na natjecanjima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799E78-1351-400E-B70D-EABEE89E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020660"/>
          </a:xfrm>
        </p:spPr>
        <p:txBody>
          <a:bodyPr/>
          <a:lstStyle/>
          <a:p>
            <a:pPr algn="l"/>
            <a:r>
              <a:rPr lang="hr-HR" sz="3200" b="1" dirty="0" err="1"/>
              <a:t>EDukOS</a:t>
            </a:r>
            <a:r>
              <a:rPr lang="hr-HR" sz="3200" b="1" dirty="0"/>
              <a:t> – gimnazija</a:t>
            </a:r>
            <a:br>
              <a:rPr lang="hr-HR" sz="3200" b="1" dirty="0"/>
            </a:br>
            <a:r>
              <a:rPr lang="en-US" sz="3200" b="1" dirty="0" err="1"/>
              <a:t>Ulica</a:t>
            </a:r>
            <a:r>
              <a:rPr lang="en-US" sz="3200" b="1" dirty="0"/>
              <a:t> </a:t>
            </a:r>
            <a:r>
              <a:rPr lang="en-US" sz="3200" b="1" dirty="0" err="1"/>
              <a:t>kardinala</a:t>
            </a:r>
            <a:r>
              <a:rPr lang="en-US" sz="3200" b="1" dirty="0"/>
              <a:t> </a:t>
            </a:r>
            <a:r>
              <a:rPr lang="en-US" sz="3200" b="1" dirty="0" err="1"/>
              <a:t>Alojzija</a:t>
            </a:r>
            <a:r>
              <a:rPr lang="en-US" sz="3200" b="1" dirty="0"/>
              <a:t> </a:t>
            </a:r>
            <a:r>
              <a:rPr lang="en-US" sz="3200" b="1" dirty="0" err="1"/>
              <a:t>Stepinca</a:t>
            </a:r>
            <a:r>
              <a:rPr lang="en-US" sz="3200" b="1" dirty="0"/>
              <a:t> 21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9F786F3-822A-4AAD-B4AB-C194C620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968552" cy="4968552"/>
          </a:xfr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7F5B81-F936-4DFE-AB9A-5615B522291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920114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D5013-4FDF-4D90-A346-80899742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EDukOS</a:t>
            </a:r>
            <a:r>
              <a:rPr lang="hr-HR" dirty="0"/>
              <a:t> gimnazija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F5A3D7-12E1-49E8-8D2E-C2803D948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Internetska stranica škole</a:t>
            </a:r>
            <a:endParaRPr lang="hr-HR" dirty="0"/>
          </a:p>
          <a:p>
            <a:r>
              <a:rPr lang="hr-HR" dirty="0"/>
              <a:t>NOVO OTOVORENA PRIVATNA GIMNAZIJA OD ŠK. GOD. 2023./2024.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1528F4C-66A2-45B3-96CE-5F11D03BB4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6064AD3-3E18-4697-8712-0DC15373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31346"/>
              </p:ext>
            </p:extLst>
          </p:nvPr>
        </p:nvGraphicFramePr>
        <p:xfrm>
          <a:off x="395536" y="3429000"/>
          <a:ext cx="8640763" cy="2370136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1420480607"/>
                    </a:ext>
                  </a:extLst>
                </a:gridCol>
                <a:gridCol w="2951957">
                  <a:extLst>
                    <a:ext uri="{9D8B030D-6E8A-4147-A177-3AD203B41FA5}">
                      <a16:colId xmlns:a16="http://schemas.microsoft.com/office/drawing/2014/main" val="229947404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402076016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57384491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228463041"/>
                    </a:ext>
                  </a:extLst>
                </a:gridCol>
              </a:tblGrid>
              <a:tr h="54100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53447"/>
                  </a:ext>
                </a:extLst>
              </a:tr>
              <a:tr h="9146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OPĆA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PLAĆANJE ŠKOLARINE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65,00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571617"/>
                  </a:ext>
                </a:extLst>
              </a:tr>
              <a:tr h="8763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PRIRODOSLOVNO-MATEMATIČKA  GIMNAZIJA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65,37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444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34CA5903-8FAA-48F1-A30B-667FA00A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ADEB3CE-D452-4040-8112-2439F2D84D0A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57F1A828-57E8-4F5C-A44B-FC405912B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14" y="232273"/>
            <a:ext cx="849377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 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Sv. Trojstva  4,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756" name="Picture 3">
            <a:hlinkClick r:id="rId3"/>
            <a:extLst>
              <a:ext uri="{FF2B5EF4-FFF2-40B4-BE49-F238E27FC236}">
                <a16:creationId xmlns:a16="http://schemas.microsoft.com/office/drawing/2014/main" id="{2E7C2C10-68F0-46E1-8A35-E2483DA9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" y="1269388"/>
            <a:ext cx="702151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17AFF6C0-7FCF-42E3-AE45-59B6F151E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D7A36529-3EBC-4A5F-8CCF-BF4F01B75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51576" y="681643"/>
            <a:ext cx="1310509" cy="117549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D81F8-3B19-4C69-948D-8A017865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E643F3-768C-4E93-B75E-0836C22B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33" y="1733970"/>
            <a:ext cx="8435280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1CFAB8-0F99-48CD-B369-AE13213FE0B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E3953619-2E59-4254-8C0A-956680BEE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 bwMode="auto">
          <a:xfrm>
            <a:off x="7380312" y="2420888"/>
            <a:ext cx="937386" cy="8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67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587F993E-7E33-42C2-A68B-868E9A78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1" y="723162"/>
            <a:ext cx="85074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EKONOMSKA I UPRAVNA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Sv. Trojstva  4,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62" name="Group 2">
            <a:extLst>
              <a:ext uri="{FF2B5EF4-FFF2-40B4-BE49-F238E27FC236}">
                <a16:creationId xmlns:a16="http://schemas.microsoft.com/office/drawing/2014/main" id="{2735CE48-27ED-48A8-8599-66BE5451A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82136"/>
              </p:ext>
            </p:extLst>
          </p:nvPr>
        </p:nvGraphicFramePr>
        <p:xfrm>
          <a:off x="179388" y="1852613"/>
          <a:ext cx="8786812" cy="3361183"/>
        </p:xfrm>
        <a:graphic>
          <a:graphicData uri="http://schemas.openxmlformats.org/drawingml/2006/table">
            <a:tbl>
              <a:tblPr/>
              <a:tblGrid>
                <a:gridCol w="2562225">
                  <a:extLst>
                    <a:ext uri="{9D8B030D-6E8A-4147-A177-3AD203B41FA5}">
                      <a16:colId xmlns:a16="http://schemas.microsoft.com/office/drawing/2014/main" val="3965012091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1524422889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66360666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797836298"/>
                    </a:ext>
                  </a:extLst>
                </a:gridCol>
                <a:gridCol w="1277937">
                  <a:extLst>
                    <a:ext uri="{9D8B030D-6E8A-4147-A177-3AD203B41FA5}">
                      <a16:colId xmlns:a16="http://schemas.microsoft.com/office/drawing/2014/main" val="881238641"/>
                    </a:ext>
                  </a:extLst>
                </a:gridCol>
              </a:tblGrid>
              <a:tr h="8540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699963"/>
                  </a:ext>
                </a:extLst>
              </a:tr>
              <a:tr h="10048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EKONOMIST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HJ,M,SJ,G,Po,Teh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4.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41,07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74775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POSLOVNI TAJNIK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„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40,43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087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UPRAVNI REFERENT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„    „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41,52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975016"/>
                  </a:ext>
                </a:extLst>
              </a:tr>
            </a:tbl>
          </a:graphicData>
        </a:graphic>
      </p:graphicFrame>
      <p:sp>
        <p:nvSpPr>
          <p:cNvPr id="41032" name="Text Box 72">
            <a:extLst>
              <a:ext uri="{FF2B5EF4-FFF2-40B4-BE49-F238E27FC236}">
                <a16:creationId xmlns:a16="http://schemas.microsoft.com/office/drawing/2014/main" id="{D28634FC-5BBF-45B5-90F9-150F6938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41033" name="Text Box 73">
            <a:extLst>
              <a:ext uri="{FF2B5EF4-FFF2-40B4-BE49-F238E27FC236}">
                <a16:creationId xmlns:a16="http://schemas.microsoft.com/office/drawing/2014/main" id="{C0E5247A-0306-4686-9419-7F94143F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93D139F-3B18-418D-9BCD-75299477DD1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49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6837" name="Rectangle 74">
            <a:extLst>
              <a:ext uri="{FF2B5EF4-FFF2-40B4-BE49-F238E27FC236}">
                <a16:creationId xmlns:a16="http://schemas.microsoft.com/office/drawing/2014/main" id="{94815CEF-1FD8-4D84-9A18-4A6A7714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9431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ZA SVE PROGRAME POTREBNA POTVDA ŠKOLSKE LIJEČNICE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endParaRPr lang="hr-HR" altLang="sr-Latn-R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U školu se mogu integrirati učenici s teškoćama (lift, posebni programi…)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UPIS NA FAKULTET</a:t>
            </a:r>
          </a:p>
        </p:txBody>
      </p:sp>
      <p:pic>
        <p:nvPicPr>
          <p:cNvPr id="76838" name="Picture 75">
            <a:extLst>
              <a:ext uri="{FF2B5EF4-FFF2-40B4-BE49-F238E27FC236}">
                <a16:creationId xmlns:a16="http://schemas.microsoft.com/office/drawing/2014/main" id="{DEAFFF28-0F64-4416-B6DE-6A430133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32" y="744761"/>
            <a:ext cx="1139580" cy="110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C4857627-F0A5-4145-B294-133F09AC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04E7BDA-79EB-4231-B80A-83F76BC2F3E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id="{5F6BC44C-E219-4CB8-9130-3EC7261420E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825" y="1343025"/>
            <a:ext cx="2376488" cy="5111750"/>
          </a:xfrm>
          <a:prstGeom prst="wedgeRoundRectCallout">
            <a:avLst>
              <a:gd name="adj1" fmla="val -75384"/>
              <a:gd name="adj2" fmla="val 53972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99170BF-8FC1-4372-9C12-67C71DD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VRSTE SREDNJIH ŠKOLA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492AC90-1103-4253-83E9-796683E0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lvl="1" eaLnBrk="1" hangingPunct="1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None/>
              <a:defRPr/>
            </a:pPr>
            <a:endParaRPr lang="hr-HR" altLang="sr-Latn-RS" sz="2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4B3EF2E0-5091-4118-9C21-D435C28D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2160587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GIMNAZIJE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Opća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Jezična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Klasična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Prirodoslovno-matematička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Prirodoslovna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međunarodna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1" name="AutoShape 6">
            <a:extLst>
              <a:ext uri="{FF2B5EF4-FFF2-40B4-BE49-F238E27FC236}">
                <a16:creationId xmlns:a16="http://schemas.microsoft.com/office/drawing/2014/main" id="{75CE964E-98F6-4F1A-891A-3B5E951F6B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16238" y="2062163"/>
            <a:ext cx="2016125" cy="3960812"/>
          </a:xfrm>
          <a:prstGeom prst="wedgeRoundRectCallout">
            <a:avLst>
              <a:gd name="adj1" fmla="val 6532"/>
              <a:gd name="adj2" fmla="val 74287"/>
              <a:gd name="adj3" fmla="val 16667"/>
            </a:avLst>
          </a:prstGeom>
          <a:noFill/>
          <a:ln w="381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2" name="Text Box 7">
            <a:extLst>
              <a:ext uri="{FF2B5EF4-FFF2-40B4-BE49-F238E27FC236}">
                <a16:creationId xmlns:a16="http://schemas.microsoft.com/office/drawing/2014/main" id="{B56200A7-61D4-4B1B-888E-6DE3F69E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492375"/>
            <a:ext cx="18732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UMJETNIČKE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Likovne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Glazbene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Plesne</a:t>
            </a:r>
          </a:p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endParaRPr lang="hr-HR" altLang="sr-Latn-RS" sz="2000" b="1">
              <a:latin typeface="Arial" panose="020B0604020202020204" pitchFamily="34" charset="0"/>
            </a:endParaRPr>
          </a:p>
        </p:txBody>
      </p:sp>
      <p:sp>
        <p:nvSpPr>
          <p:cNvPr id="16393" name="AutoShape 8">
            <a:extLst>
              <a:ext uri="{FF2B5EF4-FFF2-40B4-BE49-F238E27FC236}">
                <a16:creationId xmlns:a16="http://schemas.microsoft.com/office/drawing/2014/main" id="{562F7158-F088-4FA3-A5E5-FB08BCE8A1F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1863" y="1414463"/>
            <a:ext cx="2447925" cy="576262"/>
          </a:xfrm>
          <a:prstGeom prst="wedgeRoundRectCallout">
            <a:avLst>
              <a:gd name="adj1" fmla="val 131903"/>
              <a:gd name="adj2" fmla="val 96005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4" name="Text Box 9">
            <a:extLst>
              <a:ext uri="{FF2B5EF4-FFF2-40B4-BE49-F238E27FC236}">
                <a16:creationId xmlns:a16="http://schemas.microsoft.com/office/drawing/2014/main" id="{FD77B552-6193-44A4-9141-16A77840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557338"/>
            <a:ext cx="20161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STRUKOVNE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:a16="http://schemas.microsoft.com/office/drawing/2014/main" id="{1216FED0-6182-4FE9-89C2-1DF4004CB3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76825" y="2493963"/>
            <a:ext cx="2663825" cy="2305050"/>
          </a:xfrm>
          <a:prstGeom prst="wedgeRoundRectCallout">
            <a:avLst>
              <a:gd name="adj1" fmla="val 1370"/>
              <a:gd name="adj2" fmla="val 70727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9DEF315A-BA46-44F6-A820-BC78116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36838"/>
            <a:ext cx="27368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TROGODIŠNJE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obrtničke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Industrijske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Završni ispit, pomoćnički ispit, zaposlenje</a:t>
            </a:r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0EFDBCAB-3688-4769-B394-029D880B511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80063" y="4943475"/>
            <a:ext cx="3384550" cy="1728788"/>
          </a:xfrm>
          <a:prstGeom prst="wedgeRoundRectCallout">
            <a:avLst>
              <a:gd name="adj1" fmla="val -32861"/>
              <a:gd name="adj2" fmla="val 212718"/>
              <a:gd name="adj3" fmla="val 16667"/>
            </a:avLst>
          </a:prstGeom>
          <a:noFill/>
          <a:ln w="2844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6398" name="Text Box 13">
            <a:extLst>
              <a:ext uri="{FF2B5EF4-FFF2-40B4-BE49-F238E27FC236}">
                <a16:creationId xmlns:a16="http://schemas.microsoft.com/office/drawing/2014/main" id="{EC369F75-861D-4A4D-BFDA-3B6BD9C9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026025"/>
            <a:ext cx="2879725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Pct val="80000"/>
              <a:buFontTx/>
              <a:buNone/>
            </a:pPr>
            <a:r>
              <a:rPr lang="hr-HR" altLang="sr-Latn-RS" sz="2000" b="1">
                <a:solidFill>
                  <a:srgbClr val="FFFF00"/>
                </a:solidFill>
                <a:latin typeface="Arial" panose="020B0604020202020204" pitchFamily="34" charset="0"/>
              </a:rPr>
              <a:t>ČETVEROGODIŠNJE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2000" b="1">
                <a:latin typeface="Arial" panose="020B0604020202020204" pitchFamily="34" charset="0"/>
              </a:rPr>
              <a:t> tehničke i druge</a:t>
            </a:r>
          </a:p>
          <a:p>
            <a:pPr eaLnBrk="1" hangingPunct="1">
              <a:spcBef>
                <a:spcPts val="1000"/>
              </a:spcBef>
              <a:buClr>
                <a:srgbClr val="FFFF00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solidFill>
                  <a:srgbClr val="FFFF00"/>
                </a:solidFill>
                <a:latin typeface="Arial" panose="020B0604020202020204" pitchFamily="34" charset="0"/>
              </a:rPr>
              <a:t>Matura i nastavak obrazovanja ili zaposlenje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Text Box 14">
            <a:extLst>
              <a:ext uri="{FF2B5EF4-FFF2-40B4-BE49-F238E27FC236}">
                <a16:creationId xmlns:a16="http://schemas.microsoft.com/office/drawing/2014/main" id="{3DB81370-8190-4E9F-B675-53ADE0A0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45125"/>
            <a:ext cx="17272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</a:t>
            </a:r>
          </a:p>
        </p:txBody>
      </p:sp>
      <p:sp>
        <p:nvSpPr>
          <p:cNvPr id="16400" name="Text Box 15">
            <a:extLst>
              <a:ext uri="{FF2B5EF4-FFF2-40B4-BE49-F238E27FC236}">
                <a16:creationId xmlns:a16="http://schemas.microsoft.com/office/drawing/2014/main" id="{1627B81F-650A-44F1-B9B7-4E59F75F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581525"/>
            <a:ext cx="18716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>
                <a:solidFill>
                  <a:srgbClr val="FFFF00"/>
                </a:solidFill>
              </a:rPr>
              <a:t>Matura, nastavak obrazovanja, zaposlenje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882B1E42-5FD6-4999-B1A1-D1D76EF3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4E1773ED-56AB-4820-86A7-AEE2B761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2F2F56B5-5380-4D16-BF74-790790DD79A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07A8F4E7-8FC3-409D-B116-E5541E9B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88913"/>
            <a:ext cx="8934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Istarska 3, Osijek 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3E7EF5D-0366-493F-92FC-D38F2E9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8853" name="Picture 4">
            <a:hlinkClick r:id="rId3"/>
            <a:extLst>
              <a:ext uri="{FF2B5EF4-FFF2-40B4-BE49-F238E27FC236}">
                <a16:creationId xmlns:a16="http://schemas.microsoft.com/office/drawing/2014/main" id="{3E754184-70BC-40AB-9FF0-F8ED6536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7041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61C8F70B-3FB8-4BA7-82AE-71AC10C85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919657" y="2542223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ABE73-D356-4143-A1C2-EB2CDBA7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BFD2E-5FA1-42B7-93C5-1A006BD8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Letak za upise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r>
              <a:rPr lang="hr-HR" alt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(prostor škole</a:t>
            </a:r>
            <a:r>
              <a:rPr lang="hr-HR" altLang="sr-Latn-RS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hr-HR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r-HR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Prezentacija – programi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9BF6859-0EB6-43C5-A40C-AD8510E63DD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6"/>
            <a:extLst>
              <a:ext uri="{FF2B5EF4-FFF2-40B4-BE49-F238E27FC236}">
                <a16:creationId xmlns:a16="http://schemas.microsoft.com/office/drawing/2014/main" id="{48F1141A-B042-4D55-8493-DD870B45D5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444208" y="1772816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719C0EE2-7FA1-47B1-9AD4-61BE74E172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347864" y="3212976"/>
            <a:ext cx="937386" cy="840809"/>
          </a:xfrm>
          <a:prstGeom prst="rect">
            <a:avLst/>
          </a:prstGeom>
        </p:spPr>
      </p:pic>
      <p:pic>
        <p:nvPicPr>
          <p:cNvPr id="7" name="Rezervirano mjesto sadržaja 4">
            <a:hlinkClick r:id="rId4"/>
            <a:extLst>
              <a:ext uri="{FF2B5EF4-FFF2-40B4-BE49-F238E27FC236}">
                <a16:creationId xmlns:a16="http://schemas.microsoft.com/office/drawing/2014/main" id="{F01E2EEE-CE6C-4B8B-B994-61014BA735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5292080" y="4416991"/>
            <a:ext cx="937386" cy="840809"/>
          </a:xfrm>
          <a:prstGeom prst="rect">
            <a:avLst/>
          </a:prstGeom>
        </p:spPr>
      </p:pic>
      <p:pic>
        <p:nvPicPr>
          <p:cNvPr id="8" name="Rezervirano mjesto sadržaja 4">
            <a:hlinkClick r:id="rId5"/>
            <a:extLst>
              <a:ext uri="{FF2B5EF4-FFF2-40B4-BE49-F238E27FC236}">
                <a16:creationId xmlns:a16="http://schemas.microsoft.com/office/drawing/2014/main" id="{5DF822E2-D71F-44BB-99F8-9E5B90AB32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519953" y="525780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43402173-3070-406C-9916-D123655F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3" y="199790"/>
            <a:ext cx="87791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ŠKOLA OSIJEK  Istarska 3, Osijek</a:t>
            </a:r>
          </a:p>
        </p:txBody>
      </p:sp>
      <p:graphicFrame>
        <p:nvGraphicFramePr>
          <p:cNvPr id="43010" name="Group 2">
            <a:extLst>
              <a:ext uri="{FF2B5EF4-FFF2-40B4-BE49-F238E27FC236}">
                <a16:creationId xmlns:a16="http://schemas.microsoft.com/office/drawing/2014/main" id="{E8BAFAD3-920B-4366-8B40-F186E9AC1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48698"/>
              </p:ext>
            </p:extLst>
          </p:nvPr>
        </p:nvGraphicFramePr>
        <p:xfrm>
          <a:off x="250825" y="1341438"/>
          <a:ext cx="8499475" cy="4281172"/>
        </p:xfrm>
        <a:graphic>
          <a:graphicData uri="http://schemas.openxmlformats.org/drawingml/2006/table">
            <a:tbl>
              <a:tblPr/>
              <a:tblGrid>
                <a:gridCol w="2974975">
                  <a:extLst>
                    <a:ext uri="{9D8B030D-6E8A-4147-A177-3AD203B41FA5}">
                      <a16:colId xmlns:a16="http://schemas.microsoft.com/office/drawing/2014/main" val="1727188114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78458593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042924176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1100357609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410988713"/>
                    </a:ext>
                  </a:extLst>
                </a:gridCol>
              </a:tblGrid>
              <a:tr h="8540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506099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ELEKTROTEHNIČAR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(opći program)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zbroj općeg uspjeha 5.-8.r., +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HJ,M,SJ,F,G,Teh</a:t>
                      </a: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69,56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242283"/>
                  </a:ext>
                </a:extLst>
              </a:tr>
              <a:tr h="7318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 CESTOVNOG PROMETA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55,06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508895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ELEKTRONIKU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64,00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06067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MEHATRONIKU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67,37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666832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RAČUNALSTVO </a:t>
                      </a:r>
                      <a:endParaRPr kumimoji="0" lang="hr-HR" altLang="sr-Latn-RS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72,75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361776"/>
                  </a:ext>
                </a:extLst>
              </a:tr>
            </a:tbl>
          </a:graphicData>
        </a:graphic>
      </p:graphicFrame>
      <p:sp>
        <p:nvSpPr>
          <p:cNvPr id="43112" name="Text Box 104">
            <a:extLst>
              <a:ext uri="{FF2B5EF4-FFF2-40B4-BE49-F238E27FC236}">
                <a16:creationId xmlns:a16="http://schemas.microsoft.com/office/drawing/2014/main" id="{2B720283-AE34-4557-8A2C-577EB265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43113" name="Text Box 105">
            <a:extLst>
              <a:ext uri="{FF2B5EF4-FFF2-40B4-BE49-F238E27FC236}">
                <a16:creationId xmlns:a16="http://schemas.microsoft.com/office/drawing/2014/main" id="{6F685F21-268C-4A7E-A7DF-CE2760B8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61D9635-FBD9-47AB-B97D-3B2F29BBF09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80945" name="Rectangle 106">
            <a:extLst>
              <a:ext uri="{FF2B5EF4-FFF2-40B4-BE49-F238E27FC236}">
                <a16:creationId xmlns:a16="http://schemas.microsoft.com/office/drawing/2014/main" id="{4A164764-9B38-4220-B930-706A3757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51513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ZA SVE PROGRAME POTREBNA POTVDA LIJEČNIKA MEDICINE RADA OSIM TEH. CESTOVNOG PROMETA TREBA POTVRDA ŠKOLSKE LIJEČNICE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endParaRPr lang="hr-HR" altLang="sr-Latn-RS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Pct val="80000"/>
              <a:buFontTx/>
              <a:buNone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UPIS NA FAKULTET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F30BD6B8-0EA2-4905-9746-D893B29D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B7B69B5-E48B-44BC-B7EC-6F47E03AF60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CE2D700-97C4-4B99-B618-DA2A368C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ELEKTROTEHNIČKA I PROMETNA </a:t>
            </a:r>
            <a:b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  Istarska 3, Osijek</a:t>
            </a:r>
          </a:p>
        </p:txBody>
      </p:sp>
      <p:graphicFrame>
        <p:nvGraphicFramePr>
          <p:cNvPr id="44035" name="Group 3">
            <a:extLst>
              <a:ext uri="{FF2B5EF4-FFF2-40B4-BE49-F238E27FC236}">
                <a16:creationId xmlns:a16="http://schemas.microsoft.com/office/drawing/2014/main" id="{AC171629-7BA2-4098-9F4A-9AD4EAB1F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60398"/>
              </p:ext>
            </p:extLst>
          </p:nvPr>
        </p:nvGraphicFramePr>
        <p:xfrm>
          <a:off x="288925" y="1844675"/>
          <a:ext cx="8623300" cy="4094544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1441058132"/>
                    </a:ext>
                  </a:extLst>
                </a:gridCol>
                <a:gridCol w="1801813">
                  <a:extLst>
                    <a:ext uri="{9D8B030D-6E8A-4147-A177-3AD203B41FA5}">
                      <a16:colId xmlns:a16="http://schemas.microsoft.com/office/drawing/2014/main" val="505366082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10586424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5579924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78074273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737426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VOZAČ MOTORNOG VOZILA IG (liječnička potvrda medicine rada)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27,88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08136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ELEKTROMEHANIČAR IG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 OD ŠK GOD 2023./2024</a:t>
                      </a: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444758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ELEKTORMONTER IG</a:t>
                      </a: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NOVI PROGRAM OD ŠK GOD 2023./2024.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07079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35285"/>
                  </a:ext>
                </a:extLst>
              </a:tr>
            </a:tbl>
          </a:graphicData>
        </a:graphic>
      </p:graphicFrame>
      <p:sp>
        <p:nvSpPr>
          <p:cNvPr id="82968" name="Text Box 41">
            <a:extLst>
              <a:ext uri="{FF2B5EF4-FFF2-40B4-BE49-F238E27FC236}">
                <a16:creationId xmlns:a16="http://schemas.microsoft.com/office/drawing/2014/main" id="{FBEE468C-2DAA-49AB-AD3B-10E8DFFD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82969" name="Text Box 42">
            <a:extLst>
              <a:ext uri="{FF2B5EF4-FFF2-40B4-BE49-F238E27FC236}">
                <a16:creationId xmlns:a16="http://schemas.microsoft.com/office/drawing/2014/main" id="{92D1679C-35FE-4EC0-9758-5DAB4CCE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589588"/>
            <a:ext cx="8353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  <a:tab pos="114300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lvl="3" indent="0" eaLnBrk="1" hangingPunct="1"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</p:txBody>
      </p:sp>
      <p:pic>
        <p:nvPicPr>
          <p:cNvPr id="82970" name="Picture 43">
            <a:extLst>
              <a:ext uri="{FF2B5EF4-FFF2-40B4-BE49-F238E27FC236}">
                <a16:creationId xmlns:a16="http://schemas.microsoft.com/office/drawing/2014/main" id="{CB24EE0E-1447-45EA-AA32-52E1E075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60350"/>
            <a:ext cx="11334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76" name="Text Box 44">
            <a:extLst>
              <a:ext uri="{FF2B5EF4-FFF2-40B4-BE49-F238E27FC236}">
                <a16:creationId xmlns:a16="http://schemas.microsoft.com/office/drawing/2014/main" id="{CE7D94EE-684E-426C-8DF7-DFEA27498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97E0D4DD-6E88-4287-A22D-5AB3B5F4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D40FDDD-EA64-4C58-B9CD-D6A47C2A0C7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7711FFBC-20C3-417D-A8A9-A4549364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188913"/>
            <a:ext cx="9017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Istarska 3, Osijek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0D04228-18E3-4CAA-A597-4D90E944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84997" name="Picture 4">
            <a:hlinkClick r:id="rId3"/>
            <a:extLst>
              <a:ext uri="{FF2B5EF4-FFF2-40B4-BE49-F238E27FC236}">
                <a16:creationId xmlns:a16="http://schemas.microsoft.com/office/drawing/2014/main" id="{CAF64E9F-4D9D-4814-B405-9D709873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9" y="1073604"/>
            <a:ext cx="7817941" cy="5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03B90606-82F5-49E4-9BE2-2424D06BA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81561" y="172280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5EFC75-90BA-49A7-8761-05D3E441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1412"/>
          </a:xfrm>
        </p:spPr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  <a:b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7462AE-9FC1-4483-85DD-B56C8EFE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 (upisi 2023./2024.</a:t>
            </a:r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E8FEDB0-97B3-4EBC-AD94-C816ECE3E2C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1BFFB239-8DB2-4166-B75F-5C6C81D43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948264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0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A3D0F497-8E11-4FC3-877B-B5A15294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622138B-0D3C-4316-9751-D43A636ABC0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1CBBBD3D-83EE-423F-9FFD-A9C5E5B6B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Istarska 3, Osijek</a:t>
            </a:r>
          </a:p>
        </p:txBody>
      </p:sp>
      <p:graphicFrame>
        <p:nvGraphicFramePr>
          <p:cNvPr id="46083" name="Group 3">
            <a:extLst>
              <a:ext uri="{FF2B5EF4-FFF2-40B4-BE49-F238E27FC236}">
                <a16:creationId xmlns:a16="http://schemas.microsoft.com/office/drawing/2014/main" id="{C6FEC771-4C83-49E9-95F3-B94F8545A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61280"/>
              </p:ext>
            </p:extLst>
          </p:nvPr>
        </p:nvGraphicFramePr>
        <p:xfrm>
          <a:off x="219075" y="1268413"/>
          <a:ext cx="8642350" cy="4527551"/>
        </p:xfrm>
        <a:graphic>
          <a:graphicData uri="http://schemas.openxmlformats.org/drawingml/2006/table">
            <a:tbl>
              <a:tblPr/>
              <a:tblGrid>
                <a:gridCol w="1832645">
                  <a:extLst>
                    <a:ext uri="{9D8B030D-6E8A-4147-A177-3AD203B41FA5}">
                      <a16:colId xmlns:a16="http://schemas.microsoft.com/office/drawing/2014/main" val="1809768014"/>
                    </a:ext>
                  </a:extLst>
                </a:gridCol>
                <a:gridCol w="3714080">
                  <a:extLst>
                    <a:ext uri="{9D8B030D-6E8A-4147-A177-3AD203B41FA5}">
                      <a16:colId xmlns:a16="http://schemas.microsoft.com/office/drawing/2014/main" val="153516630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131659332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1783311838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1439496578"/>
                    </a:ext>
                  </a:extLst>
                </a:gridCol>
              </a:tblGrid>
              <a:tr h="85429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719417"/>
                  </a:ext>
                </a:extLst>
              </a:tr>
              <a:tr h="10670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STROJARSKI RAČUNALNI TEHNIČAR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medicine rada)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53,47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223347"/>
                  </a:ext>
                </a:extLst>
              </a:tr>
              <a:tr h="13030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ENERGETIKU 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medicine rada)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40,08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538016"/>
                  </a:ext>
                </a:extLst>
              </a:tr>
              <a:tr h="130308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VOZILA I VOZNA SREDSTVA</a:t>
                      </a:r>
                    </a:p>
                  </a:txBody>
                  <a:tcPr marT="45732" marB="4573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HJ,M,SJ,F,K,Teh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(potvrda liječnika medicine rada)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40,91</a:t>
                      </a:r>
                    </a:p>
                  </a:txBody>
                  <a:tcPr marT="45732" marB="4573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199406"/>
                  </a:ext>
                </a:extLst>
              </a:tr>
            </a:tbl>
          </a:graphicData>
        </a:graphic>
      </p:graphicFrame>
      <p:sp>
        <p:nvSpPr>
          <p:cNvPr id="87076" name="Text Box 73">
            <a:extLst>
              <a:ext uri="{FF2B5EF4-FFF2-40B4-BE49-F238E27FC236}">
                <a16:creationId xmlns:a16="http://schemas.microsoft.com/office/drawing/2014/main" id="{8BC71FD0-26A4-45DE-BA1F-31E0F7DA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87077" name="Text Box 74">
            <a:extLst>
              <a:ext uri="{FF2B5EF4-FFF2-40B4-BE49-F238E27FC236}">
                <a16:creationId xmlns:a16="http://schemas.microsoft.com/office/drawing/2014/main" id="{1D683859-5087-47D8-8977-9464AFD7C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894388"/>
            <a:ext cx="87137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NASTAVAK ŠKOLOVANJA  NA FAKULTETU </a:t>
            </a:r>
          </a:p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>
              <a:latin typeface="Arial" panose="020B0604020202020204" pitchFamily="34" charset="0"/>
            </a:endParaRPr>
          </a:p>
        </p:txBody>
      </p:sp>
      <p:sp>
        <p:nvSpPr>
          <p:cNvPr id="46155" name="Text Box 75">
            <a:extLst>
              <a:ext uri="{FF2B5EF4-FFF2-40B4-BE49-F238E27FC236}">
                <a16:creationId xmlns:a16="http://schemas.microsoft.com/office/drawing/2014/main" id="{5CAC310D-F4BE-4EC5-905F-0F83553B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AA951645-5759-4696-8080-95C3D324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A668C30-4E69-4778-A21D-847BC0EB9564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D7171E08-4B52-4401-B5D3-5571B18C2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5275"/>
            <a:ext cx="712946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STROJARSKA TEHNIČKA ŠKOLA OSIJEK Istarska 3, Osijek</a:t>
            </a:r>
          </a:p>
        </p:txBody>
      </p:sp>
      <p:graphicFrame>
        <p:nvGraphicFramePr>
          <p:cNvPr id="47107" name="Group 3">
            <a:extLst>
              <a:ext uri="{FF2B5EF4-FFF2-40B4-BE49-F238E27FC236}">
                <a16:creationId xmlns:a16="http://schemas.microsoft.com/office/drawing/2014/main" id="{B02EE93A-0084-4113-AFA2-E77590C7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33988"/>
              </p:ext>
            </p:extLst>
          </p:nvPr>
        </p:nvGraphicFramePr>
        <p:xfrm>
          <a:off x="145256" y="1120410"/>
          <a:ext cx="8853487" cy="4652853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24818485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1894770660"/>
                    </a:ext>
                  </a:extLst>
                </a:gridCol>
                <a:gridCol w="1141412">
                  <a:extLst>
                    <a:ext uri="{9D8B030D-6E8A-4147-A177-3AD203B41FA5}">
                      <a16:colId xmlns:a16="http://schemas.microsoft.com/office/drawing/2014/main" val="79147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101043917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val="3077984741"/>
                    </a:ext>
                  </a:extLst>
                </a:gridCol>
              </a:tblGrid>
              <a:tr h="5492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1542"/>
                  </a:ext>
                </a:extLst>
              </a:tr>
              <a:tr h="6286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CNC OPERATER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23,68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917445"/>
                  </a:ext>
                </a:extLst>
              </a:tr>
              <a:tr h="5051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AUTOMEHANIČAR 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32,58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54672"/>
                  </a:ext>
                </a:extLst>
              </a:tr>
              <a:tr h="5051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AUTOMEHANIČAR JMO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19765"/>
                  </a:ext>
                </a:extLst>
              </a:tr>
              <a:tr h="4270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AUTOLIMAR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26,58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24840"/>
                  </a:ext>
                </a:extLst>
              </a:tr>
              <a:tr h="4270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BRAVAR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24,41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505769"/>
                  </a:ext>
                </a:extLst>
              </a:tr>
              <a:tr h="5175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INSTALATER GRIJANJA I KLIMATI.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30,94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85094"/>
                  </a:ext>
                </a:extLst>
              </a:tr>
              <a:tr h="48734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LIMAR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28,24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112"/>
                  </a:ext>
                </a:extLst>
              </a:tr>
              <a:tr h="56195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VODOINSTALATER </a:t>
                      </a:r>
                    </a:p>
                  </a:txBody>
                  <a:tcPr marT="45718" marB="45718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„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27,09</a:t>
                      </a:r>
                    </a:p>
                  </a:txBody>
                  <a:tcPr marT="45718" marB="4571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253487"/>
                  </a:ext>
                </a:extLst>
              </a:tr>
            </a:tbl>
          </a:graphicData>
        </a:graphic>
      </p:graphicFrame>
      <p:sp>
        <p:nvSpPr>
          <p:cNvPr id="89154" name="Rectangle 153">
            <a:extLst>
              <a:ext uri="{FF2B5EF4-FFF2-40B4-BE49-F238E27FC236}">
                <a16:creationId xmlns:a16="http://schemas.microsoft.com/office/drawing/2014/main" id="{7689C222-7471-4779-A683-64DD58FE4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697" y="5429747"/>
            <a:ext cx="3671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endParaRPr lang="hr-HR" altLang="sr-Latn-RS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 dirty="0">
                <a:latin typeface="Arial" panose="020B0604020202020204" pitchFamily="34" charset="0"/>
              </a:rPr>
              <a:t>PRIPREMA ZA ZAPOSLENJE </a:t>
            </a:r>
          </a:p>
        </p:txBody>
      </p:sp>
      <p:pic>
        <p:nvPicPr>
          <p:cNvPr id="89155" name="Picture 154">
            <a:extLst>
              <a:ext uri="{FF2B5EF4-FFF2-40B4-BE49-F238E27FC236}">
                <a16:creationId xmlns:a16="http://schemas.microsoft.com/office/drawing/2014/main" id="{354D4A2C-EDB9-4EEF-8008-39535E6F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88913"/>
            <a:ext cx="903287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156" name="Picture 155">
            <a:extLst>
              <a:ext uri="{FF2B5EF4-FFF2-40B4-BE49-F238E27FC236}">
                <a16:creationId xmlns:a16="http://schemas.microsoft.com/office/drawing/2014/main" id="{9AF65B85-19CB-4D52-9386-F32270FF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890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57" name="Text Box 156">
            <a:extLst>
              <a:ext uri="{FF2B5EF4-FFF2-40B4-BE49-F238E27FC236}">
                <a16:creationId xmlns:a16="http://schemas.microsoft.com/office/drawing/2014/main" id="{EF29DF57-8EFA-41E6-B117-2CB20826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890163"/>
            <a:ext cx="4983162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0000"/>
              <a:buFontTx/>
              <a:buNone/>
            </a:pPr>
            <a:r>
              <a:rPr lang="hr-HR" altLang="sr-Latn-RS" sz="1600" b="1" dirty="0"/>
              <a:t> ZA SVE PROGRAME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 dirty="0"/>
              <a:t>POTVRDA LIJEČNIKA MEDICINE RADA </a:t>
            </a:r>
          </a:p>
        </p:txBody>
      </p:sp>
      <p:sp>
        <p:nvSpPr>
          <p:cNvPr id="47261" name="Text Box 157">
            <a:extLst>
              <a:ext uri="{FF2B5EF4-FFF2-40B4-BE49-F238E27FC236}">
                <a16:creationId xmlns:a16="http://schemas.microsoft.com/office/drawing/2014/main" id="{E51D7DA3-ADAA-4C91-94C5-2BC12377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>
            <a:extLst>
              <a:ext uri="{FF2B5EF4-FFF2-40B4-BE49-F238E27FC236}">
                <a16:creationId xmlns:a16="http://schemas.microsoft.com/office/drawing/2014/main" id="{A01439DA-0AA6-4855-AD79-CE8C167C5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19BA01A-0C1E-411B-AE99-A6D02513CD52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58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75723ADA-D532-43AD-A943-609BE2E8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54" y="239605"/>
            <a:ext cx="87836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 Drinska 16a, Osijek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979ED5E0-A60E-473F-B1E1-6DDFAC38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91141" name="Picture 4">
            <a:hlinkClick r:id="rId3"/>
            <a:extLst>
              <a:ext uri="{FF2B5EF4-FFF2-40B4-BE49-F238E27FC236}">
                <a16:creationId xmlns:a16="http://schemas.microsoft.com/office/drawing/2014/main" id="{71D1052E-F968-470D-BAD5-87E589BE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92797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3342052C-D00A-4598-958E-C4A9C4EE74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553200" y="86898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80869-BF9F-46C0-9D9C-1095EF39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A9F98C-4CE1-4BAB-ABE5-2483B18E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letak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4659E8-A1E1-4548-B29C-4D506E0C4B9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77D16727-FF4E-4001-B923-DE2A21A4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3779912" y="1700808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38B65206-1421-4BFD-99C0-E76624566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883086" y="34269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7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4FDD87-1E82-47FB-A8A8-D857538F4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5888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Bodovni pragovi/programi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7C840E5-F536-4835-AE0E-044CD78C8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Samo u Medicinskoj školi (bilo prošle šk. Godine)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Može se birati 6 programa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Važno je napraviti svoju listu prioriteta od 1.-6. mjesta, s time da je na 1. mjesto pogram koji najviže želiš upisati</a:t>
            </a: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pl-PL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Do 20.6.2024. sve srednje škole obavezne objaviti informacije o upisu na svojim internetskim stranicama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9FED8A7-3400-49BE-A01C-D123620A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FF49098-F73B-4DF1-B140-C5179515610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1CF3A34-4D06-41A7-9307-F7DDB5ED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84964E7C-C612-49B2-80FD-9A916D136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435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Drinska 16a, Osijek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BF928EF5-73AE-46DD-92FE-B5AD0788C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57338"/>
            <a:ext cx="85693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Svi smjerovi traže potvrdu liječnika medicine rada</a:t>
            </a: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PRIPREMA ZA ZAPOSLENJE ILI UPIS NA FAKULTET</a:t>
            </a:r>
          </a:p>
          <a:p>
            <a:pPr marL="342900" eaLnBrk="1" hangingPunct="1"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800"/>
              </a:spcBef>
              <a:buSzPct val="80000"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eaLnBrk="1" hangingPunct="1">
              <a:spcBef>
                <a:spcPts val="800"/>
              </a:spcBef>
              <a:buSzPct val="80000"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3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3189" name="Picture 4">
            <a:extLst>
              <a:ext uri="{FF2B5EF4-FFF2-40B4-BE49-F238E27FC236}">
                <a16:creationId xmlns:a16="http://schemas.microsoft.com/office/drawing/2014/main" id="{01B9E4BA-1B37-4F11-93B1-6FFDBCAD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685800"/>
            <a:ext cx="9588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0" name="Picture 5">
            <a:extLst>
              <a:ext uri="{FF2B5EF4-FFF2-40B4-BE49-F238E27FC236}">
                <a16:creationId xmlns:a16="http://schemas.microsoft.com/office/drawing/2014/main" id="{3A03D015-3FF0-481D-B7D4-25F9095F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725488"/>
            <a:ext cx="7286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D6A539FA-9C3F-462A-84A6-DC04D0AD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graphicFrame>
        <p:nvGraphicFramePr>
          <p:cNvPr id="49159" name="Group 7">
            <a:extLst>
              <a:ext uri="{FF2B5EF4-FFF2-40B4-BE49-F238E27FC236}">
                <a16:creationId xmlns:a16="http://schemas.microsoft.com/office/drawing/2014/main" id="{FFA1E191-B06F-45B9-9711-27670B61E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623996"/>
              </p:ext>
            </p:extLst>
          </p:nvPr>
        </p:nvGraphicFramePr>
        <p:xfrm>
          <a:off x="250825" y="1916113"/>
          <a:ext cx="8643938" cy="3571877"/>
        </p:xfrm>
        <a:graphic>
          <a:graphicData uri="http://schemas.openxmlformats.org/drawingml/2006/table">
            <a:tbl>
              <a:tblPr/>
              <a:tblGrid>
                <a:gridCol w="2160588">
                  <a:extLst>
                    <a:ext uri="{9D8B030D-6E8A-4147-A177-3AD203B41FA5}">
                      <a16:colId xmlns:a16="http://schemas.microsoft.com/office/drawing/2014/main" val="149613151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85165648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328558739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350201851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332831415"/>
                    </a:ext>
                  </a:extLst>
                </a:gridCol>
              </a:tblGrid>
              <a:tr h="7064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1133"/>
                  </a:ext>
                </a:extLst>
              </a:tr>
              <a:tr h="7000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ARHITEKTONSKI TEHNIČAR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HJ,M,SJ,F,LK,Teh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55,76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821594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GEODEZIJE I GEOINFORMATIKE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</a:t>
                      </a:r>
                      <a:r>
                        <a:rPr kumimoji="0" lang="hr-HR" altLang="sr-Latn-R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HJ,M,SJ,F,G,Teh</a:t>
                      </a: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54,06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2271"/>
                  </a:ext>
                </a:extLst>
              </a:tr>
              <a:tr h="9763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GRAĐEVINSKI TEHNIČAR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HJ,M,SJ,F,LK,Teh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god.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56,09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884153"/>
                  </a:ext>
                </a:extLst>
              </a:tr>
            </a:tbl>
          </a:graphicData>
        </a:graphic>
      </p:graphicFrame>
      <p:sp>
        <p:nvSpPr>
          <p:cNvPr id="49229" name="Text Box 77">
            <a:extLst>
              <a:ext uri="{FF2B5EF4-FFF2-40B4-BE49-F238E27FC236}">
                <a16:creationId xmlns:a16="http://schemas.microsoft.com/office/drawing/2014/main" id="{C6A39E0E-3E33-453D-B047-6B2006A9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1AD9A51-3D27-45D3-BC03-366163A7DD1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>
            <a:extLst>
              <a:ext uri="{FF2B5EF4-FFF2-40B4-BE49-F238E27FC236}">
                <a16:creationId xmlns:a16="http://schemas.microsoft.com/office/drawing/2014/main" id="{477496CB-CAE1-43CC-AF23-7724E9B1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93AD5E0-D240-4DD3-BA41-5D00CD661D4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3EAB65CD-293E-4E8A-8D83-28ADF80E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56964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GRADITELJSKO-GEODETSKA ŠKOLA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Drinska 16a, Osijek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CBE01036-3A69-4255-AB73-58C0A57E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8229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200"/>
              </a:spcBef>
              <a:buSzPct val="80000"/>
              <a:defRPr/>
            </a:pPr>
            <a:endParaRPr lang="hr-HR" altLang="sr-Latn-RS" sz="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1313" indent="-339725" eaLnBrk="1" hangingPunct="1">
              <a:spcBef>
                <a:spcPts val="2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8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50180" name="Group 4">
            <a:extLst>
              <a:ext uri="{FF2B5EF4-FFF2-40B4-BE49-F238E27FC236}">
                <a16:creationId xmlns:a16="http://schemas.microsoft.com/office/drawing/2014/main" id="{AFD79A73-6E59-40DF-B98C-DCF163893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72066"/>
              </p:ext>
            </p:extLst>
          </p:nvPr>
        </p:nvGraphicFramePr>
        <p:xfrm>
          <a:off x="228600" y="1816100"/>
          <a:ext cx="8377238" cy="3101654"/>
        </p:xfrm>
        <a:graphic>
          <a:graphicData uri="http://schemas.openxmlformats.org/drawingml/2006/table">
            <a:tbl>
              <a:tblPr/>
              <a:tblGrid>
                <a:gridCol w="3335288">
                  <a:extLst>
                    <a:ext uri="{9D8B030D-6E8A-4147-A177-3AD203B41FA5}">
                      <a16:colId xmlns:a16="http://schemas.microsoft.com/office/drawing/2014/main" val="3312385573"/>
                    </a:ext>
                  </a:extLst>
                </a:gridCol>
                <a:gridCol w="1303387">
                  <a:extLst>
                    <a:ext uri="{9D8B030D-6E8A-4147-A177-3AD203B41FA5}">
                      <a16:colId xmlns:a16="http://schemas.microsoft.com/office/drawing/2014/main" val="624567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700059907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321171686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313083956"/>
                    </a:ext>
                  </a:extLst>
                </a:gridCol>
              </a:tblGrid>
              <a:tr h="7032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256148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ZIDAR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24,84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460013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TESAR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57324"/>
                  </a:ext>
                </a:extLst>
              </a:tr>
              <a:tr h="3667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KERAMIČAR-OBLAGAČ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26,67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85957"/>
                  </a:ext>
                </a:extLst>
              </a:tr>
              <a:tr h="4460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LIČILAC-SOBOSLIKAR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30,21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108752"/>
                  </a:ext>
                </a:extLst>
              </a:tr>
              <a:tr h="54929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MONTER SUHE GRADNJE 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34,64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18998"/>
                  </a:ext>
                </a:extLst>
              </a:tr>
            </a:tbl>
          </a:graphicData>
        </a:graphic>
      </p:graphicFrame>
      <p:sp>
        <p:nvSpPr>
          <p:cNvPr id="95269" name="Rectangle 74">
            <a:extLst>
              <a:ext uri="{FF2B5EF4-FFF2-40B4-BE49-F238E27FC236}">
                <a16:creationId xmlns:a16="http://schemas.microsoft.com/office/drawing/2014/main" id="{5E17D567-6883-443E-A802-F1C3C4F4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5732463"/>
            <a:ext cx="340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800" b="1">
                <a:latin typeface="Arial" panose="020B0604020202020204" pitchFamily="34" charset="0"/>
              </a:rPr>
              <a:t>PRIPREMA ZA ZAPOSLENJE</a:t>
            </a:r>
          </a:p>
        </p:txBody>
      </p:sp>
      <p:sp>
        <p:nvSpPr>
          <p:cNvPr id="95270" name="Text Box 75">
            <a:extLst>
              <a:ext uri="{FF2B5EF4-FFF2-40B4-BE49-F238E27FC236}">
                <a16:creationId xmlns:a16="http://schemas.microsoft.com/office/drawing/2014/main" id="{E2AD63E2-EFA1-4B6F-BD66-C9871C70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02" y="5753280"/>
            <a:ext cx="18716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Arial" panose="020B0604020202020204" pitchFamily="34" charset="0"/>
              </a:rPr>
              <a:t>TRAŽENA ZANIMANJA!!!</a:t>
            </a:r>
          </a:p>
        </p:txBody>
      </p:sp>
      <p:pic>
        <p:nvPicPr>
          <p:cNvPr id="95271" name="Picture 76">
            <a:extLst>
              <a:ext uri="{FF2B5EF4-FFF2-40B4-BE49-F238E27FC236}">
                <a16:creationId xmlns:a16="http://schemas.microsoft.com/office/drawing/2014/main" id="{C975F60C-DB0A-4C1E-8442-556AF8B9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784600"/>
            <a:ext cx="10160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72" name="Picture 77">
            <a:extLst>
              <a:ext uri="{FF2B5EF4-FFF2-40B4-BE49-F238E27FC236}">
                <a16:creationId xmlns:a16="http://schemas.microsoft.com/office/drawing/2014/main" id="{DCE6D3B1-BE40-4806-A082-B6844A4B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4954588"/>
            <a:ext cx="12287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73" name="Picture 78">
            <a:extLst>
              <a:ext uri="{FF2B5EF4-FFF2-40B4-BE49-F238E27FC236}">
                <a16:creationId xmlns:a16="http://schemas.microsoft.com/office/drawing/2014/main" id="{98DE727A-7C7A-40DE-9350-DEE5544E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61025"/>
            <a:ext cx="151130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74" name="Text Box 79">
            <a:extLst>
              <a:ext uri="{FF2B5EF4-FFF2-40B4-BE49-F238E27FC236}">
                <a16:creationId xmlns:a16="http://schemas.microsoft.com/office/drawing/2014/main" id="{006D79C3-B3C5-4B9A-999F-E7CF367A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73663"/>
            <a:ext cx="81359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Garamond" panose="02020404030301010803" pitchFamily="18" charset="0"/>
              </a:rPr>
              <a:t>Pomoćni zidar, tesar, krovopokrivač – ukupno jedan odjel , samo opći uspjeh</a:t>
            </a:r>
          </a:p>
        </p:txBody>
      </p:sp>
      <p:sp>
        <p:nvSpPr>
          <p:cNvPr id="50256" name="Text Box 80">
            <a:extLst>
              <a:ext uri="{FF2B5EF4-FFF2-40B4-BE49-F238E27FC236}">
                <a16:creationId xmlns:a16="http://schemas.microsoft.com/office/drawing/2014/main" id="{64C85C40-8A90-4A0E-8BBB-903A03BA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9696D532-7FAE-47A8-A0E4-0E4FF4BA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3C7D36E-DBD0-4D64-959F-5470E9DC666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61E0E4B6-5F57-4DA5-AEEE-E8E8E3E5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Vukovarska 209,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4" name="Text Box 3">
            <a:extLst>
              <a:ext uri="{FF2B5EF4-FFF2-40B4-BE49-F238E27FC236}">
                <a16:creationId xmlns:a16="http://schemas.microsoft.com/office/drawing/2014/main" id="{A0A8CA0B-3AB3-451F-AD90-9F2783F4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97285" name="Picture 4">
            <a:hlinkClick r:id="rId3"/>
            <a:extLst>
              <a:ext uri="{FF2B5EF4-FFF2-40B4-BE49-F238E27FC236}">
                <a16:creationId xmlns:a16="http://schemas.microsoft.com/office/drawing/2014/main" id="{4820FDBA-A41C-49B1-B30A-03FEB54A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8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5" name="Text Box 5">
            <a:extLst>
              <a:ext uri="{FF2B5EF4-FFF2-40B4-BE49-F238E27FC236}">
                <a16:creationId xmlns:a16="http://schemas.microsoft.com/office/drawing/2014/main" id="{6F9B8697-F733-4487-A62E-AEB33428A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5"/>
            <a:extLst>
              <a:ext uri="{FF2B5EF4-FFF2-40B4-BE49-F238E27FC236}">
                <a16:creationId xmlns:a16="http://schemas.microsoft.com/office/drawing/2014/main" id="{47E869D1-AED5-41D0-BA53-9BA75DE86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25274" y="997233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83153-A1CC-45D1-B1A7-1F5ECC40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1412"/>
          </a:xfrm>
        </p:spPr>
        <p:txBody>
          <a:bodyPr/>
          <a:lstStyle/>
          <a:p>
            <a: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  <a:b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AF6839-934D-4BE2-A3AE-348B22B20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Promotivna prezentacija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F55B1A-88CF-4EFA-B485-43C08591ECD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6BAB5FF1-6B4B-4E3E-B5DF-DC7FA54CCC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04248" y="1633465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5"/>
            <a:extLst>
              <a:ext uri="{FF2B5EF4-FFF2-40B4-BE49-F238E27FC236}">
                <a16:creationId xmlns:a16="http://schemas.microsoft.com/office/drawing/2014/main" id="{FE27BC54-15A0-413D-A5BF-E62CBF223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34269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6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931D20AF-5553-4B48-A350-F39B19C72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FB77084-5F26-41F1-BA9E-240232DBD32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1EC6C32-F4E5-49E7-9C39-A88B20AC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85" y="22137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br>
              <a:rPr lang="hr-HR" altLang="sr-Latn-R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MEDICINSKA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  <a:b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hr-HR" altLang="sr-Latn-R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912127AC-FE4A-4D52-8009-C8B73318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95" y="4797152"/>
            <a:ext cx="871296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400" b="1" dirty="0">
                <a:solidFill>
                  <a:srgbClr val="FFFF00"/>
                </a:solidFill>
              </a:rPr>
              <a:t>U 2023./24. upisuju: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en-US" sz="1400" b="1" dirty="0">
                <a:solidFill>
                  <a:srgbClr val="FFFF00"/>
                </a:solidFill>
              </a:rPr>
              <a:t>3 </a:t>
            </a:r>
            <a:r>
              <a:rPr lang="en-US" sz="1400" b="1" dirty="0" err="1">
                <a:solidFill>
                  <a:srgbClr val="FFFF00"/>
                </a:solidFill>
              </a:rPr>
              <a:t>razreda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medicinskih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sestara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opće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njege</a:t>
            </a:r>
            <a:r>
              <a:rPr lang="en-US" sz="1400" b="1" dirty="0">
                <a:solidFill>
                  <a:srgbClr val="FFFF00"/>
                </a:solidFill>
              </a:rPr>
              <a:t>/</a:t>
            </a:r>
            <a:r>
              <a:rPr lang="en-US" sz="1400" b="1" dirty="0" err="1">
                <a:solidFill>
                  <a:srgbClr val="FFFF00"/>
                </a:solidFill>
              </a:rPr>
              <a:t>medicinskih</a:t>
            </a:r>
            <a:r>
              <a:rPr lang="en-US" sz="1400" b="1" dirty="0">
                <a:solidFill>
                  <a:srgbClr val="FFFF00"/>
                </a:solidFill>
              </a:rPr>
              <a:t> tehničara </a:t>
            </a:r>
            <a:r>
              <a:rPr lang="en-US" sz="1400" b="1" dirty="0" err="1">
                <a:solidFill>
                  <a:srgbClr val="FFFF00"/>
                </a:solidFill>
              </a:rPr>
              <a:t>opće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njege</a:t>
            </a:r>
            <a:r>
              <a:rPr lang="hr-HR" sz="1400" b="1" dirty="0">
                <a:solidFill>
                  <a:srgbClr val="FFFF00"/>
                </a:solidFill>
              </a:rPr>
              <a:t> (72 UČENIKA) – ZADNJE UPISANI 2023./24 – 65,21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endParaRPr lang="hr-HR" sz="1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400" b="1" dirty="0">
                <a:solidFill>
                  <a:srgbClr val="FFFF00"/>
                </a:solidFill>
              </a:rPr>
              <a:t>1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razred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dentalnih</a:t>
            </a:r>
            <a:r>
              <a:rPr lang="en-US" sz="1400" b="1" dirty="0">
                <a:solidFill>
                  <a:srgbClr val="FFFF00"/>
                </a:solidFill>
              </a:rPr>
              <a:t> tehničara, </a:t>
            </a:r>
            <a:r>
              <a:rPr lang="hr-HR" sz="1400" b="1" dirty="0">
                <a:solidFill>
                  <a:srgbClr val="FFFF00"/>
                </a:solidFill>
              </a:rPr>
              <a:t>(22 UČENIKA) – ZADNJE UPISANI 2023./24. -68,20 bodova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400" b="1" dirty="0">
                <a:solidFill>
                  <a:srgbClr val="FFFF00"/>
                </a:solidFill>
              </a:rPr>
              <a:t>1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razred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fizioterapeutskih</a:t>
            </a:r>
            <a:r>
              <a:rPr lang="en-US" sz="1400" b="1" dirty="0">
                <a:solidFill>
                  <a:srgbClr val="FFFF00"/>
                </a:solidFill>
              </a:rPr>
              <a:t> tehničara </a:t>
            </a:r>
            <a:r>
              <a:rPr lang="hr-HR" sz="1400" b="1" dirty="0">
                <a:solidFill>
                  <a:srgbClr val="FFFF00"/>
                </a:solidFill>
              </a:rPr>
              <a:t>(22 UČENIKA) ZADNJE UPISANI 2023./24. – 69,63 bodova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sz="1400" b="1" dirty="0">
                <a:solidFill>
                  <a:srgbClr val="FFFF00"/>
                </a:solidFill>
              </a:rPr>
              <a:t>1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razred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b="1" dirty="0" err="1">
                <a:solidFill>
                  <a:srgbClr val="FFFF00"/>
                </a:solidFill>
              </a:rPr>
              <a:t>zdravstveno-laboratorijskih</a:t>
            </a:r>
            <a:r>
              <a:rPr lang="en-US" sz="1400" b="1" dirty="0">
                <a:solidFill>
                  <a:srgbClr val="FFFF00"/>
                </a:solidFill>
              </a:rPr>
              <a:t> tehničara</a:t>
            </a:r>
            <a:r>
              <a:rPr lang="hr-HR" sz="1400" b="1" dirty="0">
                <a:solidFill>
                  <a:srgbClr val="FFFF00"/>
                </a:solidFill>
              </a:rPr>
              <a:t>(22 UČENIKA) – ZADNJE UPISANI 2023./24. – 70,61 bodova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SzPct val="80000"/>
              <a:defRPr/>
            </a:pPr>
            <a:r>
              <a:rPr lang="hr-HR" alt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Njegovatelj/njegovateljica 5 učenika – (za učenika s teškoćama; 3 godine)</a:t>
            </a:r>
            <a:endParaRPr lang="hr-HR" altLang="sr-Latn-RS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F309988F-8B89-4930-8F24-F124F2C0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7" y="277813"/>
            <a:ext cx="10810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" name="Picture 5">
            <a:extLst>
              <a:ext uri="{FF2B5EF4-FFF2-40B4-BE49-F238E27FC236}">
                <a16:creationId xmlns:a16="http://schemas.microsoft.com/office/drawing/2014/main" id="{CDD87DAE-1759-44D9-A100-D3E2DD6F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14" y="184388"/>
            <a:ext cx="15843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Text Box 6">
            <a:extLst>
              <a:ext uri="{FF2B5EF4-FFF2-40B4-BE49-F238E27FC236}">
                <a16:creationId xmlns:a16="http://schemas.microsoft.com/office/drawing/2014/main" id="{995C09EB-6975-48B9-9D03-2BDC4CDD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graphicFrame>
        <p:nvGraphicFramePr>
          <p:cNvPr id="52231" name="Group 7">
            <a:extLst>
              <a:ext uri="{FF2B5EF4-FFF2-40B4-BE49-F238E27FC236}">
                <a16:creationId xmlns:a16="http://schemas.microsoft.com/office/drawing/2014/main" id="{846C1B98-A50A-453B-95E5-1B0CC67AB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47347"/>
              </p:ext>
            </p:extLst>
          </p:nvPr>
        </p:nvGraphicFramePr>
        <p:xfrm>
          <a:off x="196318" y="904017"/>
          <a:ext cx="8660134" cy="3718528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1529356807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42837236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039843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39906697"/>
                    </a:ext>
                  </a:extLst>
                </a:gridCol>
                <a:gridCol w="1387326">
                  <a:extLst>
                    <a:ext uri="{9D8B030D-6E8A-4147-A177-3AD203B41FA5}">
                      <a16:colId xmlns:a16="http://schemas.microsoft.com/office/drawing/2014/main" val="916452825"/>
                    </a:ext>
                  </a:extLst>
                </a:gridCol>
              </a:tblGrid>
              <a:tr h="51810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515868"/>
                  </a:ext>
                </a:extLst>
              </a:tr>
              <a:tr h="71975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FARMACEUTSKI TEHNIČAR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76,68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923091"/>
                  </a:ext>
                </a:extLst>
              </a:tr>
              <a:tr h="78684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MEDICINSKA SESTRA (OPĆI SMJER)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medicine rada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72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2023./24.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65,45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330238"/>
                  </a:ext>
                </a:extLst>
              </a:tr>
              <a:tr h="7868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PRIMALJA-ASISTENTICA/ASISTENT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medicine rada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63943"/>
                  </a:ext>
                </a:extLst>
              </a:tr>
              <a:tr h="74904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TEHNIČAR ZA OČNU OPTIKU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  </a:t>
                      </a: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Bodovni prag 60?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9995" marR="89995" marT="45723" marB="4572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4045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A7FCDDCB-FF41-4FEB-AF26-488D2BDC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EB1B336E-7C7F-4EC3-A4D6-6ABFD2E1694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3AA2BB06-1BB9-45B0-A230-BCCBCF30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</a:t>
            </a:r>
            <a:r>
              <a:rPr lang="hr-HR" altLang="sr-Latn-R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sp>
        <p:nvSpPr>
          <p:cNvPr id="101380" name="Text Box 3">
            <a:extLst>
              <a:ext uri="{FF2B5EF4-FFF2-40B4-BE49-F238E27FC236}">
                <a16:creationId xmlns:a16="http://schemas.microsoft.com/office/drawing/2014/main" id="{E6DF894D-8D84-444F-BD25-8E88D928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101381" name="Picture 4">
            <a:hlinkClick r:id="rId3"/>
            <a:extLst>
              <a:ext uri="{FF2B5EF4-FFF2-40B4-BE49-F238E27FC236}">
                <a16:creationId xmlns:a16="http://schemas.microsoft.com/office/drawing/2014/main" id="{E131043B-E108-45D8-A3E4-EC933802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7638"/>
            <a:ext cx="66960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id="{D7FE6F8E-0836-471E-980B-D8CCBC92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0415F81E-44EF-4798-B014-75BBE6E6B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63553" y="846138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41D9A-A9EB-4C56-9FAF-F11B3A13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9DA785-60EB-435D-9713-55F2F51A5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5701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7F0E493-4BA9-4350-A3FA-BBEFD3ADA8B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306A6FC5-0BE2-48C6-87E6-11ECEDEB0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23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DED930EC-347B-4531-9ADE-520C07FA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F1FB443-6A72-463D-B6C2-E22909926BA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66667E89-10BF-43B4-B347-697395B5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"/>
            <a:ext cx="8435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5FC59DA0-A4AE-491A-9C77-1ED3803D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32370"/>
              </p:ext>
            </p:extLst>
          </p:nvPr>
        </p:nvGraphicFramePr>
        <p:xfrm>
          <a:off x="142875" y="928688"/>
          <a:ext cx="8823325" cy="2645431"/>
        </p:xfrm>
        <a:graphic>
          <a:graphicData uri="http://schemas.openxmlformats.org/drawingml/2006/table">
            <a:tbl>
              <a:tblPr/>
              <a:tblGrid>
                <a:gridCol w="2628925">
                  <a:extLst>
                    <a:ext uri="{9D8B030D-6E8A-4147-A177-3AD203B41FA5}">
                      <a16:colId xmlns:a16="http://schemas.microsoft.com/office/drawing/2014/main" val="16361834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899002791"/>
                    </a:ext>
                  </a:extLst>
                </a:gridCol>
                <a:gridCol w="1130573">
                  <a:extLst>
                    <a:ext uri="{9D8B030D-6E8A-4147-A177-3AD203B41FA5}">
                      <a16:colId xmlns:a16="http://schemas.microsoft.com/office/drawing/2014/main" val="2583544573"/>
                    </a:ext>
                  </a:extLst>
                </a:gridCol>
                <a:gridCol w="813643">
                  <a:extLst>
                    <a:ext uri="{9D8B030D-6E8A-4147-A177-3AD203B41FA5}">
                      <a16:colId xmlns:a16="http://schemas.microsoft.com/office/drawing/2014/main" val="1485867865"/>
                    </a:ext>
                  </a:extLst>
                </a:gridCol>
                <a:gridCol w="1081832">
                  <a:extLst>
                    <a:ext uri="{9D8B030D-6E8A-4147-A177-3AD203B41FA5}">
                      <a16:colId xmlns:a16="http://schemas.microsoft.com/office/drawing/2014/main" val="3175675918"/>
                    </a:ext>
                  </a:extLst>
                </a:gridCol>
              </a:tblGrid>
              <a:tr h="7071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725159"/>
                  </a:ext>
                </a:extLst>
              </a:tr>
              <a:tr h="11607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AGROTEHNIČAR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HJ,M,SJ,B,K,Teh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40,41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0848"/>
                  </a:ext>
                </a:extLst>
              </a:tr>
              <a:tr h="7775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VETERINARSKI TEHNIČAR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HJ,M,SJ,K,B,G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52,37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73867"/>
                  </a:ext>
                </a:extLst>
              </a:tr>
            </a:tbl>
          </a:graphicData>
        </a:graphic>
      </p:graphicFrame>
      <p:sp>
        <p:nvSpPr>
          <p:cNvPr id="103466" name="Text Box 73">
            <a:extLst>
              <a:ext uri="{FF2B5EF4-FFF2-40B4-BE49-F238E27FC236}">
                <a16:creationId xmlns:a16="http://schemas.microsoft.com/office/drawing/2014/main" id="{4B41C145-61C0-41C9-A622-5E050569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75" y="6007621"/>
            <a:ext cx="8424862" cy="61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3467" name="Text Box 74">
            <a:extLst>
              <a:ext uri="{FF2B5EF4-FFF2-40B4-BE49-F238E27FC236}">
                <a16:creationId xmlns:a16="http://schemas.microsoft.com/office/drawing/2014/main" id="{8704E9C4-9446-464E-8BB2-CB8EC09F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45" y="4969485"/>
            <a:ext cx="86391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300" b="1" dirty="0">
                <a:latin typeface="Arial" panose="020B0604020202020204" pitchFamily="34" charset="0"/>
              </a:rPr>
              <a:t>PRIPREMA ZA ZAPOSLENJE I NASTAVAK ŠKOLOVANJA NA FAKULTETIMA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</a:pPr>
            <a:endParaRPr lang="hr-HR" altLang="sr-Latn-RS" sz="1300" b="1" dirty="0">
              <a:latin typeface="Arial" panose="020B0604020202020204" pitchFamily="34" charset="0"/>
            </a:endParaRPr>
          </a:p>
        </p:txBody>
      </p:sp>
      <p:pic>
        <p:nvPicPr>
          <p:cNvPr id="103468" name="Picture 75">
            <a:extLst>
              <a:ext uri="{FF2B5EF4-FFF2-40B4-BE49-F238E27FC236}">
                <a16:creationId xmlns:a16="http://schemas.microsoft.com/office/drawing/2014/main" id="{30A41226-F90E-4024-9766-D00C279E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14988"/>
            <a:ext cx="1069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48" name="Text Box 76">
            <a:extLst>
              <a:ext uri="{FF2B5EF4-FFF2-40B4-BE49-F238E27FC236}">
                <a16:creationId xmlns:a16="http://schemas.microsoft.com/office/drawing/2014/main" id="{DDC4B883-796F-4663-8073-F6640703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>
            <a:extLst>
              <a:ext uri="{FF2B5EF4-FFF2-40B4-BE49-F238E27FC236}">
                <a16:creationId xmlns:a16="http://schemas.microsoft.com/office/drawing/2014/main" id="{DED930EC-347B-4531-9ADE-520C07FA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F9D1AD0-A90E-426B-BB05-5B4AD651233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66667E89-10BF-43B4-B347-697395B5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66" y="539027"/>
            <a:ext cx="8435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POLJOPRIVREDNA I VETERINARSKA ŠKOLA OSIJEK  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Jadrovska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20, Osijek</a:t>
            </a:r>
          </a:p>
        </p:txBody>
      </p:sp>
      <p:graphicFrame>
        <p:nvGraphicFramePr>
          <p:cNvPr id="54275" name="Group 3">
            <a:extLst>
              <a:ext uri="{FF2B5EF4-FFF2-40B4-BE49-F238E27FC236}">
                <a16:creationId xmlns:a16="http://schemas.microsoft.com/office/drawing/2014/main" id="{5FC59DA0-A4AE-491A-9C77-1ED3803D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5348"/>
              </p:ext>
            </p:extLst>
          </p:nvPr>
        </p:nvGraphicFramePr>
        <p:xfrm>
          <a:off x="160337" y="1417276"/>
          <a:ext cx="8823325" cy="3271837"/>
        </p:xfrm>
        <a:graphic>
          <a:graphicData uri="http://schemas.openxmlformats.org/drawingml/2006/table">
            <a:tbl>
              <a:tblPr/>
              <a:tblGrid>
                <a:gridCol w="1855664">
                  <a:extLst>
                    <a:ext uri="{9D8B030D-6E8A-4147-A177-3AD203B41FA5}">
                      <a16:colId xmlns:a16="http://schemas.microsoft.com/office/drawing/2014/main" val="16361834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8990027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8354457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85867865"/>
                    </a:ext>
                  </a:extLst>
                </a:gridCol>
                <a:gridCol w="990997">
                  <a:extLst>
                    <a:ext uri="{9D8B030D-6E8A-4147-A177-3AD203B41FA5}">
                      <a16:colId xmlns:a16="http://schemas.microsoft.com/office/drawing/2014/main" val="3175675918"/>
                    </a:ext>
                  </a:extLst>
                </a:gridCol>
              </a:tblGrid>
              <a:tr h="7016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725159"/>
                  </a:ext>
                </a:extLst>
              </a:tr>
              <a:tr h="81599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CVJEĆAR IG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 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23,06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000848"/>
                  </a:ext>
                </a:extLst>
              </a:tr>
              <a:tr h="98268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MEHANIČAR POLJOPRIVREDNE MEHANIZACIJE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22,44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857026"/>
                  </a:ext>
                </a:extLst>
              </a:tr>
              <a:tr h="77147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VRTLAR IG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liječnika medicine rada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sng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-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09615"/>
                  </a:ext>
                </a:extLst>
              </a:tr>
            </a:tbl>
          </a:graphicData>
        </a:graphic>
      </p:graphicFrame>
      <p:sp>
        <p:nvSpPr>
          <p:cNvPr id="105508" name="Text Box 73">
            <a:extLst>
              <a:ext uri="{FF2B5EF4-FFF2-40B4-BE49-F238E27FC236}">
                <a16:creationId xmlns:a16="http://schemas.microsoft.com/office/drawing/2014/main" id="{4D19E127-A621-4CC1-9078-08DCDC4BC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4050"/>
            <a:ext cx="84248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5509" name="Text Box 74">
            <a:extLst>
              <a:ext uri="{FF2B5EF4-FFF2-40B4-BE49-F238E27FC236}">
                <a16:creationId xmlns:a16="http://schemas.microsoft.com/office/drawing/2014/main" id="{EB6FAB71-99A0-4385-810B-ED6A848C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135563"/>
            <a:ext cx="8639175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FF"/>
              </a:buClr>
              <a:buSzPct val="80000"/>
            </a:pPr>
            <a:endParaRPr lang="hr-HR" altLang="sr-Latn-RS" sz="1300" b="1" dirty="0">
              <a:latin typeface="Arial" panose="020B0604020202020204" pitchFamily="34" charset="0"/>
            </a:endParaRPr>
          </a:p>
        </p:txBody>
      </p:sp>
      <p:pic>
        <p:nvPicPr>
          <p:cNvPr id="105510" name="Picture 75">
            <a:extLst>
              <a:ext uri="{FF2B5EF4-FFF2-40B4-BE49-F238E27FC236}">
                <a16:creationId xmlns:a16="http://schemas.microsoft.com/office/drawing/2014/main" id="{77017F53-3A21-43FB-BE2A-EC3485E1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14988"/>
            <a:ext cx="10699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48" name="Text Box 76">
            <a:extLst>
              <a:ext uri="{FF2B5EF4-FFF2-40B4-BE49-F238E27FC236}">
                <a16:creationId xmlns:a16="http://schemas.microsoft.com/office/drawing/2014/main" id="{DDC4B883-796F-4663-8073-F6640703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2CE020AC-6DBD-4410-8CA8-7EB76320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B3292DA-513F-4E14-8BBD-97428575B9B1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69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2A90C91F-FE55-4A56-9AA6-966D0740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896461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OSIJEK,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ED2BD643-0A1B-48C3-A4CE-992129E75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F51FA93A-D090-4E2F-B7C3-D2CB00D37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792484" y="1135346"/>
            <a:ext cx="937386" cy="840809"/>
          </a:xfrm>
          <a:prstGeom prst="rect">
            <a:avLst/>
          </a:prstGeom>
        </p:spPr>
      </p:pic>
      <p:pic>
        <p:nvPicPr>
          <p:cNvPr id="3" name="Slika 2">
            <a:hlinkClick r:id="rId3"/>
            <a:extLst>
              <a:ext uri="{FF2B5EF4-FFF2-40B4-BE49-F238E27FC236}">
                <a16:creationId xmlns:a16="http://schemas.microsoft.com/office/drawing/2014/main" id="{C74A9D63-E6CD-4F30-AC00-75CE40C28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8" y="1458554"/>
            <a:ext cx="6180377" cy="463528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AC19C-7334-4AEB-AF58-209F0CC5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" y="93663"/>
            <a:ext cx="8820150" cy="669925"/>
          </a:xfrm>
        </p:spPr>
        <p:txBody>
          <a:bodyPr/>
          <a:lstStyle/>
          <a:p>
            <a:pPr>
              <a:defRPr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 – ljetni upisni rok</a:t>
            </a:r>
            <a:endParaRPr lang="hr-HR" sz="3200" dirty="0"/>
          </a:p>
        </p:txBody>
      </p:sp>
      <p:sp>
        <p:nvSpPr>
          <p:cNvPr id="18435" name="Rezervirano mjesto sadržaja 2">
            <a:extLst>
              <a:ext uri="{FF2B5EF4-FFF2-40B4-BE49-F238E27FC236}">
                <a16:creationId xmlns:a16="http://schemas.microsoft.com/office/drawing/2014/main" id="{0C67DF94-3A44-4395-9E54-3E5597B4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733426"/>
            <a:ext cx="9020175" cy="5970587"/>
          </a:xfrm>
        </p:spPr>
        <p:txBody>
          <a:bodyPr/>
          <a:lstStyle/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27.5.2024. </a:t>
            </a:r>
            <a:r>
              <a:rPr lang="hr-HR" altLang="en-US" sz="2000" b="1" dirty="0"/>
              <a:t>– početak prijava u sustav (</a:t>
            </a:r>
            <a:r>
              <a:rPr lang="hr-HR" altLang="en-US" sz="2000" b="1" dirty="0" err="1"/>
              <a:t>koristički</a:t>
            </a:r>
            <a:r>
              <a:rPr lang="hr-HR" altLang="en-US" sz="2000" b="1" dirty="0"/>
              <a:t> podaci kojima se prijavljuje u e-dnevnik  </a:t>
            </a:r>
            <a:r>
              <a:rPr lang="hr-HR" altLang="en-US" sz="2000" b="1" dirty="0">
                <a:hlinkClick r:id="rId2"/>
              </a:rPr>
              <a:t>ime.przime@skole.hr</a:t>
            </a:r>
            <a:r>
              <a:rPr lang="hr-HR" altLang="en-US" sz="2000" b="1" dirty="0"/>
              <a:t>)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28.6.2024.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početak prijave programa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28.6.-4.7.2024.</a:t>
            </a:r>
            <a:r>
              <a:rPr lang="hr-HR" altLang="en-US" sz="2000" b="1" dirty="0"/>
              <a:t> – rok za dostavu dodatne dokumentacije (podiže se u sustav)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1.7.2024.</a:t>
            </a:r>
            <a:r>
              <a:rPr lang="hr-HR" altLang="en-US" sz="2000" b="1" dirty="0"/>
              <a:t>- završetak prijava u programe koji imaju dodatne provjere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2.7.-5.7.2024. </a:t>
            </a:r>
            <a:r>
              <a:rPr lang="hr-HR" altLang="en-US" sz="2000" b="1" dirty="0"/>
              <a:t>– provođenje dodatnih provjera i unos rezultata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8.7.2024.</a:t>
            </a:r>
            <a:r>
              <a:rPr lang="hr-H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000" b="1" dirty="0"/>
              <a:t>– zaključivanje odabira </a:t>
            </a:r>
            <a:r>
              <a:rPr lang="hr-HR" altLang="en-US" sz="2000" b="1" dirty="0" err="1"/>
              <a:t>ob</a:t>
            </a:r>
            <a:r>
              <a:rPr lang="hr-HR" altLang="en-US" sz="2000" b="1" dirty="0"/>
              <a:t>. Programa !!!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8.7.2024.</a:t>
            </a:r>
            <a:r>
              <a:rPr lang="hr-HR" altLang="en-US" sz="2000" b="1" dirty="0"/>
              <a:t> – unos prigovora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</a:rPr>
              <a:t>10.7.2024.</a:t>
            </a:r>
            <a:r>
              <a:rPr lang="hr-HR" altLang="en-US" sz="2000" b="1" dirty="0"/>
              <a:t> objava konačne ljestvice, </a:t>
            </a:r>
            <a:r>
              <a:rPr lang="hr-HR" altLang="en-US" sz="2000" b="1" dirty="0">
                <a:solidFill>
                  <a:srgbClr val="FF0000"/>
                </a:solidFill>
              </a:rPr>
              <a:t>ispis upisnica</a:t>
            </a:r>
          </a:p>
          <a:p>
            <a:pPr>
              <a:defRPr/>
            </a:pPr>
            <a:r>
              <a:rPr lang="hr-HR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10.- 12.7.2024.</a:t>
            </a:r>
            <a:r>
              <a:rPr lang="hr-HR" altLang="en-US" sz="2000" b="1" dirty="0">
                <a:solidFill>
                  <a:srgbClr val="FFFF00"/>
                </a:solidFill>
              </a:rPr>
              <a:t> </a:t>
            </a:r>
            <a:r>
              <a:rPr lang="hr-HR" altLang="en-US" sz="2000" b="1" dirty="0"/>
              <a:t>– dostava upisnice, potvrda školske medicine, medicine rada  i ostale dokumentacije u Srednju školu (ili elektroničkim putem) – provjeriti na internetskoj stranici škole</a:t>
            </a:r>
          </a:p>
          <a:p>
            <a:pPr>
              <a:defRPr/>
            </a:pPr>
            <a:r>
              <a:rPr lang="hr-HR" altLang="en-US" sz="2000" b="1" dirty="0">
                <a:solidFill>
                  <a:srgbClr val="FFFF00"/>
                </a:solidFill>
              </a:rPr>
              <a:t>15.7.2024.</a:t>
            </a:r>
            <a:r>
              <a:rPr lang="hr-HR" altLang="en-US" sz="2000" b="1" dirty="0"/>
              <a:t> – objava slobodnih mjesta za jesen</a:t>
            </a:r>
            <a:endParaRPr lang="hr-HR" altLang="en-US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A8A2F-ACD2-4757-9429-EC9D979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2293" name="Rezervirano mjesto broja slajda 4">
            <a:extLst>
              <a:ext uri="{FF2B5EF4-FFF2-40B4-BE49-F238E27FC236}">
                <a16:creationId xmlns:a16="http://schemas.microsoft.com/office/drawing/2014/main" id="{263E1AFF-E8E1-4448-9CBB-F6BA48D5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1CDF6-0283-44BF-B1B7-4007DE863885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D8C23-0364-4D88-9594-0DE74332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9" y="381794"/>
            <a:ext cx="8228013" cy="1319013"/>
          </a:xfrm>
        </p:spPr>
        <p:txBody>
          <a:bodyPr/>
          <a:lstStyle/>
          <a:p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 (poveznice)</a:t>
            </a:r>
            <a:endParaRPr lang="en-US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553862-0A6F-4FCE-86B9-A35C3447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800" dirty="0">
                <a:solidFill>
                  <a:srgbClr val="00B0F0"/>
                </a:solidFill>
              </a:rPr>
              <a:t>(trajanje 1:30 min)</a:t>
            </a:r>
          </a:p>
          <a:p>
            <a:r>
              <a:rPr lang="hr-HR" sz="2800" dirty="0">
                <a:solidFill>
                  <a:srgbClr val="00B0F0"/>
                </a:solidFill>
                <a:hlinkClick r:id="rId3"/>
              </a:rPr>
              <a:t>Internetska stranica škole</a:t>
            </a:r>
            <a:endParaRPr lang="hr-HR" sz="2800" dirty="0">
              <a:solidFill>
                <a:srgbClr val="00B0F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6DBBCCB-53AC-446E-A265-E73A57480A5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F3FF57EC-AC5D-49E8-8987-C70F5A4F5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380312" y="1629003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262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0C81D51D-63C8-4998-8C45-5E1BE7D3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F66564E-500A-4A5A-BA25-EBED6644813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279F6881-C412-4567-BBB7-9B6C10A4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39700"/>
            <a:ext cx="871378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TEHNIČKA ŠKOLA I PRIRODOSLOVNA GIMNAZIJA RUĐERA BOŠKOVIĆA OSIJEK </a:t>
            </a:r>
            <a:r>
              <a:rPr lang="hr-HR" alt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Vukovarska 209, Osijek</a:t>
            </a:r>
          </a:p>
        </p:txBody>
      </p:sp>
      <p:graphicFrame>
        <p:nvGraphicFramePr>
          <p:cNvPr id="56323" name="Group 3">
            <a:extLst>
              <a:ext uri="{FF2B5EF4-FFF2-40B4-BE49-F238E27FC236}">
                <a16:creationId xmlns:a16="http://schemas.microsoft.com/office/drawing/2014/main" id="{09A07EAA-D1E5-4701-9D77-C110144E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255689"/>
              </p:ext>
            </p:extLst>
          </p:nvPr>
        </p:nvGraphicFramePr>
        <p:xfrm>
          <a:off x="123908" y="1162802"/>
          <a:ext cx="8789987" cy="4024334"/>
        </p:xfrm>
        <a:graphic>
          <a:graphicData uri="http://schemas.openxmlformats.org/drawingml/2006/table">
            <a:tbl>
              <a:tblPr/>
              <a:tblGrid>
                <a:gridCol w="2287852">
                  <a:extLst>
                    <a:ext uri="{9D8B030D-6E8A-4147-A177-3AD203B41FA5}">
                      <a16:colId xmlns:a16="http://schemas.microsoft.com/office/drawing/2014/main" val="304235842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00407537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972515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53539956"/>
                    </a:ext>
                  </a:extLst>
                </a:gridCol>
                <a:gridCol w="1461575">
                  <a:extLst>
                    <a:ext uri="{9D8B030D-6E8A-4147-A177-3AD203B41FA5}">
                      <a16:colId xmlns:a16="http://schemas.microsoft.com/office/drawing/2014/main" val="157188172"/>
                    </a:ext>
                  </a:extLst>
                </a:gridCol>
              </a:tblGrid>
              <a:tr h="6738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05224"/>
                  </a:ext>
                </a:extLst>
              </a:tr>
              <a:tr h="76141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KOZMETIČAR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rinda" panose="020B0502040204020203" pitchFamily="34" charset="0"/>
                        <a:ea typeface="Microsoft YaHei" panose="020B0503020204020204" pitchFamily="34" charset="-122"/>
                        <a:cs typeface="Vrinda" panose="020B0502040204020203" pitchFamily="34" charset="0"/>
                      </a:endParaRP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HJ,M,SJ,B,G,K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Vrinda" panose="020B0502040204020203" pitchFamily="34" charset="0"/>
                        </a:rPr>
                        <a:t>potvrda medicine rada</a:t>
                      </a: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63,26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95584"/>
                  </a:ext>
                </a:extLst>
              </a:tr>
              <a:tr h="54177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PRIRODOSLOVNA GIMNAZIJA</a:t>
                      </a: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HJ,M,SJ,B,F,K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48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49,66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686889"/>
                  </a:ext>
                </a:extLst>
              </a:tr>
              <a:tr h="74089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KEMIJSKI TEHNIČAR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434884"/>
                  </a:ext>
                </a:extLst>
              </a:tr>
              <a:tr h="5709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GRAFIČKI UREDNIK - DIZAJNER</a:t>
                      </a: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PROŠLE GODINE NIJE BILO UPISA U TAJ SMJER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21" marB="4572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700771"/>
                  </a:ext>
                </a:extLst>
              </a:tr>
            </a:tbl>
          </a:graphicData>
        </a:graphic>
      </p:graphicFrame>
      <p:sp>
        <p:nvSpPr>
          <p:cNvPr id="109610" name="Text Box 105">
            <a:extLst>
              <a:ext uri="{FF2B5EF4-FFF2-40B4-BE49-F238E27FC236}">
                <a16:creationId xmlns:a16="http://schemas.microsoft.com/office/drawing/2014/main" id="{25722AE2-655A-4669-80D4-6FDD109D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718175"/>
            <a:ext cx="842486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09611" name="Text Box 106">
            <a:extLst>
              <a:ext uri="{FF2B5EF4-FFF2-40B4-BE49-F238E27FC236}">
                <a16:creationId xmlns:a16="http://schemas.microsoft.com/office/drawing/2014/main" id="{90948D5C-F57E-40A5-8E50-C5A17597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82" y="5680556"/>
            <a:ext cx="875823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b="1" dirty="0">
                <a:latin typeface="Arial" panose="020B0604020202020204" pitchFamily="34" charset="0"/>
              </a:rPr>
              <a:t>PRIPREMA ZA ZAPOSLENJE ILI NASTAVAK ŠKOLOVANJA NA FAKULTETU </a:t>
            </a:r>
          </a:p>
        </p:txBody>
      </p:sp>
      <p:sp>
        <p:nvSpPr>
          <p:cNvPr id="56427" name="Text Box 107">
            <a:extLst>
              <a:ext uri="{FF2B5EF4-FFF2-40B4-BE49-F238E27FC236}">
                <a16:creationId xmlns:a16="http://schemas.microsoft.com/office/drawing/2014/main" id="{F7E38B3F-1787-4DFF-8E8C-AE56F838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>
            <a:extLst>
              <a:ext uri="{FF2B5EF4-FFF2-40B4-BE49-F238E27FC236}">
                <a16:creationId xmlns:a16="http://schemas.microsoft.com/office/drawing/2014/main" id="{794530FA-16CB-4075-975F-7E1FDE9C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EA8E72F-E525-4765-87E8-3BCB999BB3C9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753258E5-0B7B-4C33-8071-3C6DF46B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4638"/>
            <a:ext cx="8642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FA29DEDD-D11E-4181-85E6-B32E0BD7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111621" name="Picture 4">
            <a:hlinkClick r:id="rId3"/>
            <a:extLst>
              <a:ext uri="{FF2B5EF4-FFF2-40B4-BE49-F238E27FC236}">
                <a16:creationId xmlns:a16="http://schemas.microsoft.com/office/drawing/2014/main" id="{E130D59A-A36A-4B16-9E7C-826B545D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688975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E62C967F-423D-454F-A962-8A89C4EFB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8078441" y="119697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5F794-D97A-4226-8529-D0A3A27F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25562"/>
          </a:xfrm>
        </p:spPr>
        <p:txBody>
          <a:bodyPr/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  <a:b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(poveznice)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80F190-1049-4F7B-ACE2-2F551122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Prezentacija - nova</a:t>
            </a:r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r-HR" dirty="0">
              <a:solidFill>
                <a:srgbClr val="00B0F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 prezentacija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/>
              <a:t>Facebook</a:t>
            </a:r>
          </a:p>
          <a:p>
            <a:r>
              <a:rPr lang="hr-HR" dirty="0" err="1"/>
              <a:t>Instagram</a:t>
            </a:r>
            <a:endParaRPr lang="hr-HR" dirty="0"/>
          </a:p>
          <a:p>
            <a:r>
              <a:rPr lang="hr-HR" dirty="0">
                <a:hlinkClick r:id="rId4"/>
              </a:rPr>
              <a:t>Internetska stranica škole</a:t>
            </a:r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957CC90-03D6-44C3-8D69-C8085892C69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3"/>
            <a:extLst>
              <a:ext uri="{FF2B5EF4-FFF2-40B4-BE49-F238E27FC236}">
                <a16:creationId xmlns:a16="http://schemas.microsoft.com/office/drawing/2014/main" id="{EED1F5CB-397B-47D8-9360-D3AB6D3941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4170143" y="3284984"/>
            <a:ext cx="937386" cy="840809"/>
          </a:xfrm>
          <a:prstGeom prst="rect">
            <a:avLst/>
          </a:prstGeom>
        </p:spPr>
      </p:pic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A7A270CD-93EE-4323-90E4-E81DB3643D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4571206" y="1739201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6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>
            <a:extLst>
              <a:ext uri="{FF2B5EF4-FFF2-40B4-BE49-F238E27FC236}">
                <a16:creationId xmlns:a16="http://schemas.microsoft.com/office/drawing/2014/main" id="{5BAE66B6-33C6-4136-868A-66C8A430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F924CB77-3D74-40CB-928B-F9CAD2B081F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136272AB-D213-4C4F-9938-8FC85435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"/>
            <a:ext cx="59769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graphicFrame>
        <p:nvGraphicFramePr>
          <p:cNvPr id="58371" name="Group 3">
            <a:extLst>
              <a:ext uri="{FF2B5EF4-FFF2-40B4-BE49-F238E27FC236}">
                <a16:creationId xmlns:a16="http://schemas.microsoft.com/office/drawing/2014/main" id="{AF2E29ED-67B5-4E12-9AE4-31E3F2B47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40877"/>
              </p:ext>
            </p:extLst>
          </p:nvPr>
        </p:nvGraphicFramePr>
        <p:xfrm>
          <a:off x="275611" y="1278334"/>
          <a:ext cx="8678863" cy="4067970"/>
        </p:xfrm>
        <a:graphic>
          <a:graphicData uri="http://schemas.openxmlformats.org/drawingml/2006/table">
            <a:tbl>
              <a:tblPr/>
              <a:tblGrid>
                <a:gridCol w="2087910">
                  <a:extLst>
                    <a:ext uri="{9D8B030D-6E8A-4147-A177-3AD203B41FA5}">
                      <a16:colId xmlns:a16="http://schemas.microsoft.com/office/drawing/2014/main" val="1487471330"/>
                    </a:ext>
                  </a:extLst>
                </a:gridCol>
                <a:gridCol w="2973040">
                  <a:extLst>
                    <a:ext uri="{9D8B030D-6E8A-4147-A177-3AD203B41FA5}">
                      <a16:colId xmlns:a16="http://schemas.microsoft.com/office/drawing/2014/main" val="2971932583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1276363977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341218077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613510470"/>
                    </a:ext>
                  </a:extLst>
                </a:gridCol>
              </a:tblGrid>
              <a:tr h="7025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UVJETI ZA UPIS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</a:t>
                      </a: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bodovi zadnje upisan</a:t>
                      </a: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og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211210"/>
                  </a:ext>
                </a:extLst>
              </a:tr>
              <a:tr h="54119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AUTOLAKIRER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7. i 8.r. HJ,M,SJ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24,39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87933"/>
                  </a:ext>
                </a:extLst>
              </a:tr>
              <a:tr h="22348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FOTOGRAF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27,09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816269"/>
                  </a:ext>
                </a:extLst>
              </a:tr>
              <a:tr h="2234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FRIZER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30,00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7847"/>
                  </a:ext>
                </a:extLst>
              </a:tr>
              <a:tr h="29353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KROJAČ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25,43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835732"/>
                  </a:ext>
                </a:extLst>
              </a:tr>
              <a:tr h="29353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MESAR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23,30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387686"/>
                  </a:ext>
                </a:extLst>
              </a:tr>
              <a:tr h="38373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PEDIKER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27,02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49216"/>
                  </a:ext>
                </a:extLst>
              </a:tr>
              <a:tr h="3528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PEKAR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23,35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82735"/>
                  </a:ext>
                </a:extLst>
              </a:tr>
              <a:tr h="5354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STOLAR JMO</a:t>
                      </a:r>
                    </a:p>
                  </a:txBody>
                  <a:tcPr marT="45711" marB="45711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                        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24,21</a:t>
                      </a:r>
                    </a:p>
                  </a:txBody>
                  <a:tcPr marT="45711" marB="4571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14432"/>
                  </a:ext>
                </a:extLst>
              </a:tr>
            </a:tbl>
          </a:graphicData>
        </a:graphic>
      </p:graphicFrame>
      <p:sp>
        <p:nvSpPr>
          <p:cNvPr id="113724" name="Text Box 153">
            <a:extLst>
              <a:ext uri="{FF2B5EF4-FFF2-40B4-BE49-F238E27FC236}">
                <a16:creationId xmlns:a16="http://schemas.microsoft.com/office/drawing/2014/main" id="{D23CDB1F-F9B3-47A8-9CAA-54623B1F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151563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13725" name="Rectangle 154">
            <a:extLst>
              <a:ext uri="{FF2B5EF4-FFF2-40B4-BE49-F238E27FC236}">
                <a16:creationId xmlns:a16="http://schemas.microsoft.com/office/drawing/2014/main" id="{374ECB9E-F54A-48C6-A0DF-C30A98850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5505450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SVI PROGRAMI TREBAJU POTVRDU LIJEČNIKA MEDICINE RADA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JMO – LIJEČNIČKA SVJEDODŽBA, UGOVOR O NAUKOVANJU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MOGUĆNOST POLAGANJA MAJSTORSKOG ISPITA I OTVARANJA VLASTITOG OBRTA</a:t>
            </a:r>
          </a:p>
        </p:txBody>
      </p:sp>
      <p:pic>
        <p:nvPicPr>
          <p:cNvPr id="113726" name="Picture 155">
            <a:extLst>
              <a:ext uri="{FF2B5EF4-FFF2-40B4-BE49-F238E27FC236}">
                <a16:creationId xmlns:a16="http://schemas.microsoft.com/office/drawing/2014/main" id="{1571C12A-783C-4F32-A658-C1627943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68293"/>
            <a:ext cx="9239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727" name="Picture 156">
            <a:extLst>
              <a:ext uri="{FF2B5EF4-FFF2-40B4-BE49-F238E27FC236}">
                <a16:creationId xmlns:a16="http://schemas.microsoft.com/office/drawing/2014/main" id="{57A9D2F5-3B77-4653-AAF2-690D814F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19063"/>
            <a:ext cx="746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526" name="Text Box 158">
            <a:extLst>
              <a:ext uri="{FF2B5EF4-FFF2-40B4-BE49-F238E27FC236}">
                <a16:creationId xmlns:a16="http://schemas.microsoft.com/office/drawing/2014/main" id="{CCC1AF1C-7135-47F6-9223-129ED3F3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>
            <a:extLst>
              <a:ext uri="{FF2B5EF4-FFF2-40B4-BE49-F238E27FC236}">
                <a16:creationId xmlns:a16="http://schemas.microsoft.com/office/drawing/2014/main" id="{1B559C44-077F-4B66-856C-EEB2EC2C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62150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58E84BE-27F4-4AF0-A646-C48DAE03E80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CD40C6DB-F82B-495F-B6CB-5032C9F4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6264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OBRTNIČKA ŠKOLA OSIJEK</a:t>
            </a:r>
          </a:p>
          <a:p>
            <a:pPr eaLnBrk="1" hangingPunct="1">
              <a:buSzPct val="100000"/>
              <a:defRPr/>
            </a:pPr>
            <a:r>
              <a:rPr lang="hr-HR" altLang="sr-Latn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 bana Josipa Jelačića 24</a:t>
            </a:r>
          </a:p>
        </p:txBody>
      </p:sp>
      <p:graphicFrame>
        <p:nvGraphicFramePr>
          <p:cNvPr id="59395" name="Group 3">
            <a:extLst>
              <a:ext uri="{FF2B5EF4-FFF2-40B4-BE49-F238E27FC236}">
                <a16:creationId xmlns:a16="http://schemas.microsoft.com/office/drawing/2014/main" id="{AE9F74B3-C2C5-4C0F-83FA-125F72B62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66401"/>
              </p:ext>
            </p:extLst>
          </p:nvPr>
        </p:nvGraphicFramePr>
        <p:xfrm>
          <a:off x="323850" y="1608138"/>
          <a:ext cx="8353425" cy="4421194"/>
        </p:xfrm>
        <a:graphic>
          <a:graphicData uri="http://schemas.openxmlformats.org/drawingml/2006/table">
            <a:tbl>
              <a:tblPr/>
              <a:tblGrid>
                <a:gridCol w="2951163">
                  <a:extLst>
                    <a:ext uri="{9D8B030D-6E8A-4147-A177-3AD203B41FA5}">
                      <a16:colId xmlns:a16="http://schemas.microsoft.com/office/drawing/2014/main" val="1574110965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13691352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977317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978694413"/>
                    </a:ext>
                  </a:extLst>
                </a:gridCol>
              </a:tblGrid>
              <a:tr h="91744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pomoćna zanimanja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39831"/>
                  </a:ext>
                </a:extLst>
              </a:tr>
              <a:tr h="49999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AUTOLAKIRER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UPISUJE SE TEMELJEM RJEŠENJA CENTRA ZA PROFESIONALNU ORIJENTACIJU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03033"/>
                  </a:ext>
                </a:extLst>
              </a:tr>
              <a:tr h="41586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BRAVAR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50127"/>
                  </a:ext>
                </a:extLst>
              </a:tr>
              <a:tr h="71428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CVJEĆAR 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80649"/>
                  </a:ext>
                </a:extLst>
              </a:tr>
              <a:tr h="49840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48368"/>
                  </a:ext>
                </a:extLst>
              </a:tr>
              <a:tr h="5618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KROJAČ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012638"/>
                  </a:ext>
                </a:extLst>
              </a:tr>
              <a:tr h="50633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KUHAR I SLASTIČAR 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10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769871"/>
                  </a:ext>
                </a:extLst>
              </a:tr>
              <a:tr h="3349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PEKAR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013722"/>
                  </a:ext>
                </a:extLst>
              </a:tr>
              <a:tr h="614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P. VODOINSTALATER</a:t>
                      </a:r>
                    </a:p>
                  </a:txBody>
                  <a:tcPr marT="45713" marB="45713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godine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T="45713" marB="45713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471365"/>
                  </a:ext>
                </a:extLst>
              </a:tr>
            </a:tbl>
          </a:graphicData>
        </a:graphic>
      </p:graphicFrame>
      <p:pic>
        <p:nvPicPr>
          <p:cNvPr id="115763" name="Picture 89">
            <a:extLst>
              <a:ext uri="{FF2B5EF4-FFF2-40B4-BE49-F238E27FC236}">
                <a16:creationId xmlns:a16="http://schemas.microsoft.com/office/drawing/2014/main" id="{64085ED2-09C8-4573-BDBF-9F481AF6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88913"/>
            <a:ext cx="149701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82" name="Text Box 90">
            <a:extLst>
              <a:ext uri="{FF2B5EF4-FFF2-40B4-BE49-F238E27FC236}">
                <a16:creationId xmlns:a16="http://schemas.microsoft.com/office/drawing/2014/main" id="{05A50FCE-DAF9-4029-A0B5-3B835BCD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>
            <a:extLst>
              <a:ext uri="{FF2B5EF4-FFF2-40B4-BE49-F238E27FC236}">
                <a16:creationId xmlns:a16="http://schemas.microsoft.com/office/drawing/2014/main" id="{9543E6D5-E928-4F8A-A391-AF22F83B6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541DC56-9508-4867-A48F-561C68D924CF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4B6F6BB1-A7FE-4745-AEC1-72ED3744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964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 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Krbavska </a:t>
            </a: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bb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Osijek</a:t>
            </a:r>
          </a:p>
        </p:txBody>
      </p:sp>
      <p:sp>
        <p:nvSpPr>
          <p:cNvPr id="117764" name="Text Box 3">
            <a:extLst>
              <a:ext uri="{FF2B5EF4-FFF2-40B4-BE49-F238E27FC236}">
                <a16:creationId xmlns:a16="http://schemas.microsoft.com/office/drawing/2014/main" id="{7B4E48F3-DEEB-4084-B8C9-EA7C79F3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pic>
        <p:nvPicPr>
          <p:cNvPr id="117765" name="Picture 4">
            <a:hlinkClick r:id="rId3"/>
            <a:extLst>
              <a:ext uri="{FF2B5EF4-FFF2-40B4-BE49-F238E27FC236}">
                <a16:creationId xmlns:a16="http://schemas.microsoft.com/office/drawing/2014/main" id="{ABBD2461-E7BD-4607-9352-6D7ABF44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0483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CEE533C7-DBC7-4D85-A74A-D46E2F90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7" name="Rezervirano mjesto sadržaja 4">
            <a:hlinkClick r:id="rId3"/>
            <a:extLst>
              <a:ext uri="{FF2B5EF4-FFF2-40B4-BE49-F238E27FC236}">
                <a16:creationId xmlns:a16="http://schemas.microsoft.com/office/drawing/2014/main" id="{160F23A6-7EA5-46B4-984A-B6D374F49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870807" y="982945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F30A8-885D-4366-BC2F-0BC4C81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7F4EAF-4C8B-46C4-B21C-2030A600C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Promotivni video </a:t>
            </a:r>
            <a:r>
              <a:rPr lang="hr-HR" sz="2800" dirty="0">
                <a:solidFill>
                  <a:srgbClr val="00B0F0"/>
                </a:solidFill>
              </a:rPr>
              <a:t>(trajanje 3:55)</a:t>
            </a:r>
          </a:p>
          <a:p>
            <a:r>
              <a:rPr lang="hr-HR" sz="2800" dirty="0">
                <a:solidFill>
                  <a:srgbClr val="00B0F0"/>
                </a:solidFill>
                <a:hlinkClick r:id="rId3"/>
              </a:rPr>
              <a:t>Internetska stranica škole</a:t>
            </a:r>
            <a:endParaRPr lang="hr-HR" sz="2800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F6DBF02-C83F-4F93-8A4F-04C952D50B3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FAF6AAE1-8355-418C-99D2-933A3911F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6804248" y="1635223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70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>
            <a:extLst>
              <a:ext uri="{FF2B5EF4-FFF2-40B4-BE49-F238E27FC236}">
                <a16:creationId xmlns:a16="http://schemas.microsoft.com/office/drawing/2014/main" id="{513EAEE7-F929-41CC-A204-20F98753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94BDE0BD-7E51-436B-A740-C52A64BC83A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303B8C8A-A8C4-4F9F-81F2-96894061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ŠKOLA PRIMIJENJENE UMJETNOSTI I DIZAJNA OSIJEK</a:t>
            </a:r>
            <a:b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Krbavska </a:t>
            </a:r>
            <a:r>
              <a:rPr lang="hr-HR" altLang="sr-Latn-R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bb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Osijek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2E8D65CE-4701-4897-B122-F3800C7C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86423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r>
              <a:rPr lang="hr-HR" altLang="sr-Latn-R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LIKOVNA UMJETNOST I DIZAJN DO IZBORA ZANIMANJA (grafički, kiparski i slikarski dizajn)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4 godine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80 (4 odjela) – u šk. god. 2022./23. bodovi posljednjeg upisanog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119,27 – zajedno s bodovima za likovne sposobnosti</a:t>
            </a:r>
            <a:r>
              <a:rPr lang="hr-HR" alt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HJ,M,SJ,K,LK,Teh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ispitivanje likovnih sposobnosti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na provjeru treba donijeti olovke različite tvrdoće, tempere, blok br. 5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 ILI NASTAVAK ŠKOLOVANJA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Kasnije smjerovi: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Aranžersko-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secnografski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Dizajner unutrašnje arhitekture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Dizajner odjeće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Kiparski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Slikarski dizajner</a:t>
            </a:r>
          </a:p>
          <a:p>
            <a:pPr marL="720000" indent="-339725" eaLnBrk="1" hangingPunct="1">
              <a:lnSpc>
                <a:spcPct val="80000"/>
              </a:lnSpc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Grafički dizajner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A103C2B-2FBC-4C47-93CE-21A16B37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119814" name="Slika 2">
            <a:extLst>
              <a:ext uri="{FF2B5EF4-FFF2-40B4-BE49-F238E27FC236}">
                <a16:creationId xmlns:a16="http://schemas.microsoft.com/office/drawing/2014/main" id="{9F17D05F-6DE4-4F03-9521-6D49A7DC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933825"/>
            <a:ext cx="14509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>
            <a:extLst>
              <a:ext uri="{FF2B5EF4-FFF2-40B4-BE49-F238E27FC236}">
                <a16:creationId xmlns:a16="http://schemas.microsoft.com/office/drawing/2014/main" id="{6D14DA88-BB85-4E9A-89E5-5470CBA2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D813B825-5B88-452D-A589-EE3358B98C05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79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A992B51B-10E6-434C-B57E-BB6DF1CE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5693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 I KOMERCIJALNA ŠKOLA „DAVOR MILAS” </a:t>
            </a:r>
            <a:r>
              <a:rPr lang="hr-HR" altLang="sr-Latn-R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Gundulićeva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38, Osijek</a:t>
            </a:r>
          </a:p>
        </p:txBody>
      </p:sp>
      <p:pic>
        <p:nvPicPr>
          <p:cNvPr id="121860" name="Picture 3">
            <a:hlinkClick r:id="rId3"/>
            <a:extLst>
              <a:ext uri="{FF2B5EF4-FFF2-40B4-BE49-F238E27FC236}">
                <a16:creationId xmlns:a16="http://schemas.microsoft.com/office/drawing/2014/main" id="{5AE2DFE1-1E50-4306-BB53-C0DB741E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902"/>
            <a:ext cx="6191250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20A08198-EC1E-4362-ACE7-09FADC79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7B7ED068-5107-44CC-8F6A-ED4DBFD9DB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524328" y="1521500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ECF925-1286-4304-99B1-E44338FD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datumi– jesenji upisni rok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78F254-8E09-4AE9-B87F-B21D47E4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130277"/>
            <a:ext cx="8785225" cy="5738812"/>
          </a:xfrm>
        </p:spPr>
        <p:txBody>
          <a:bodyPr/>
          <a:lstStyle/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</a:rPr>
              <a:t>19.8.2024.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početak prijava u sustav i odabir programa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22.8.2024. – rok za dostavu dodatne dokumentacije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23.8.2024.- završetak prijava u programe koji imaju dodatne provjere</a:t>
            </a:r>
          </a:p>
          <a:p>
            <a:pPr>
              <a:defRPr/>
            </a:pP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22.8.2024. – provođenje dodatnih provjera i unos rezultata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23.8.2024.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zaključivanje odabira </a:t>
            </a:r>
            <a:r>
              <a:rPr lang="hr-HR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ob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Programa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26.8.2024. </a:t>
            </a:r>
            <a:r>
              <a:rPr lang="hr-HR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objava konačne ljestvice, ispis upisnica</a:t>
            </a:r>
          </a:p>
          <a:p>
            <a:pPr>
              <a:defRPr/>
            </a:pPr>
            <a:r>
              <a:rPr lang="hr-HR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26.-29.8.2024. </a:t>
            </a:r>
            <a:r>
              <a:rPr lang="hr-HR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hr-HR" altLang="en-US" sz="2400" b="1" dirty="0"/>
              <a:t>– dostava upisnice, potvrda školske medicine, medicine rada  i ostale dokumentacije u Srednju školu (ili elektroničkim putem) – provjeriti na internetskoj stranici škole</a:t>
            </a:r>
            <a:endParaRPr lang="hr-HR" alt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hr-HR" alt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A75EFD-621E-4AEC-801D-82323D4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13317" name="Rezervirano mjesto broja slajda 4">
            <a:extLst>
              <a:ext uri="{FF2B5EF4-FFF2-40B4-BE49-F238E27FC236}">
                <a16:creationId xmlns:a16="http://schemas.microsoft.com/office/drawing/2014/main" id="{C7014BE0-2D5A-4989-8FDF-60EC3783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35730-6DD3-4460-9194-170BD8796094}" type="slidenum">
              <a:rPr lang="hr-HR" altLang="sr-Latn-R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96254B-A7C2-40E7-B70F-D2D360D0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 I KOMERCIJALNA ŠKOLA „DAVOR MILAS” 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7CE307-5A6F-4FCD-BF0D-2932100D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155863F-4325-4ED3-A2F3-EAA1034A837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CDB2E8D7-E341-4678-9F30-E34F0839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531357"/>
            <a:ext cx="938865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2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B240568D-5A20-4AEA-A0A4-603039A9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0656D247-386F-4CB4-8314-B14DA03AA9F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51D1EA3A-CB70-486E-A941-2BB92FA3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188913"/>
            <a:ext cx="76946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TRGOVAČKA I KOMERCIJALNA  ŠKOLA “DAVOR MILAS” Gundulićeva 38, Osijek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81B2B2B1-2A49-4AA0-9A23-764F6EB8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8413"/>
            <a:ext cx="87328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SzPct val="80000"/>
              <a:defRPr/>
            </a:pPr>
            <a:r>
              <a:rPr lang="hr-HR" altLang="sr-Latn-RS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KOMERCIJALIST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4 godine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40 (2 odjela) 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(šk. god. 2023./24</a:t>
            </a:r>
            <a:r>
              <a:rPr lang="hr-HR" altLang="sr-Latn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hr-HR" alt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43,28</a:t>
            </a:r>
            <a:r>
              <a:rPr lang="hr-HR" altLang="sr-Latn-R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)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</a:t>
            </a:r>
            <a:r>
              <a:rPr lang="hr-HR" altLang="sr-Latn-RS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HJ,M,SJ,G,Po,Teh</a:t>
            </a: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LIJEČNIČKO UVJERENJE ŠKOLSKOG LIJEČNIKA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 ILI NASTAVAK ŠKOLOVANJA</a:t>
            </a:r>
          </a:p>
          <a:p>
            <a:pPr eaLnBrk="1" hangingPunct="1">
              <a:spcBef>
                <a:spcPts val="400"/>
              </a:spcBef>
              <a:buSzPct val="80000"/>
              <a:defRPr/>
            </a:pP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400"/>
              </a:spcBef>
              <a:buSzPct val="80000"/>
              <a:defRPr/>
            </a:pPr>
            <a:r>
              <a:rPr lang="hr-HR" altLang="sr-Latn-RS" sz="1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PRODAVAČ DON DO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trajanje: 3 godine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broj učenika: 20 (1 odjel) šk. god. 2022./23. zadnje upisani učenik imao </a:t>
            </a: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24,20 </a:t>
            </a: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boda</a:t>
            </a:r>
            <a:endParaRPr lang="hr-HR" altLang="sr-Latn-RS" sz="1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uvjeti za upis: zbroj općeg uspjeha 5.-8.r., 7. i 8.r. HJ,M,SJ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LIJEČNIČKO UVJERENJE ŠKOLSKOG LIJEČNIKA</a:t>
            </a:r>
          </a:p>
          <a:p>
            <a:pPr marL="341313" indent="-339725" eaLnBrk="1" hangingPunct="1">
              <a:spcBef>
                <a:spcPts val="4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PRIPREMA ZA ZAPOSLENJE</a:t>
            </a:r>
          </a:p>
          <a:p>
            <a:pPr eaLnBrk="1" hangingPunct="1">
              <a:spcBef>
                <a:spcPts val="450"/>
              </a:spcBef>
              <a:buSzPct val="80000"/>
              <a:defRPr/>
            </a:pP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ts val="350"/>
              </a:spcBef>
              <a:buSzPct val="80000"/>
              <a:defRPr/>
            </a:pPr>
            <a:endParaRPr lang="hr-HR" altLang="sr-Latn-RS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1313" indent="-339725" eaLnBrk="1" hangingPunct="1">
              <a:spcBef>
                <a:spcPts val="3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  <a:defRPr/>
            </a:pPr>
            <a:endParaRPr lang="hr-HR" altLang="sr-Latn-RS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23909" name="Picture 4">
            <a:extLst>
              <a:ext uri="{FF2B5EF4-FFF2-40B4-BE49-F238E27FC236}">
                <a16:creationId xmlns:a16="http://schemas.microsoft.com/office/drawing/2014/main" id="{BDDB0BF1-9FB8-405C-BBA7-25A61F9E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692150"/>
            <a:ext cx="1639887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15DAF932-7C70-4520-B45F-8BD560F4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>
            <a:extLst>
              <a:ext uri="{FF2B5EF4-FFF2-40B4-BE49-F238E27FC236}">
                <a16:creationId xmlns:a16="http://schemas.microsoft.com/office/drawing/2014/main" id="{E4CB649F-91FA-44E2-9817-095686F9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347816A-B5DD-4C72-9D5F-194E474E586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8F5F8F7-5B7C-40B4-AC71-B6595D58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48" y="313672"/>
            <a:ext cx="87845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25956" name="Picture 3">
            <a:hlinkClick r:id="rId3"/>
            <a:extLst>
              <a:ext uri="{FF2B5EF4-FFF2-40B4-BE49-F238E27FC236}">
                <a16:creationId xmlns:a16="http://schemas.microsoft.com/office/drawing/2014/main" id="{7D573D05-EC2D-49D3-8A9E-9DC82394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7421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5CEB133C-BAE4-4DDF-9922-AADF56AF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pic>
        <p:nvPicPr>
          <p:cNvPr id="6" name="Rezervirano mjesto sadržaja 4">
            <a:hlinkClick r:id="rId3"/>
            <a:extLst>
              <a:ext uri="{FF2B5EF4-FFF2-40B4-BE49-F238E27FC236}">
                <a16:creationId xmlns:a16="http://schemas.microsoft.com/office/drawing/2014/main" id="{D46249CB-BE47-4055-AFF2-9C0209F31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912120" y="754629"/>
            <a:ext cx="937386" cy="840809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B8EADD-8543-49B3-871D-04AB1090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 (poveznice)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84E4F-4236-40F4-8BE7-E50E9D32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9421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Internetska stranica škole</a:t>
            </a:r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3"/>
              </a:rPr>
              <a:t>Konobar – predstavljanje zanimanja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4"/>
              </a:rPr>
              <a:t>Kuhar – predstavljanje zanimanja</a:t>
            </a:r>
            <a:endParaRPr lang="hr-HR" dirty="0">
              <a:solidFill>
                <a:srgbClr val="00B0F0"/>
              </a:solidFill>
            </a:endParaRPr>
          </a:p>
          <a:p>
            <a:r>
              <a:rPr lang="hr-HR" dirty="0">
                <a:solidFill>
                  <a:srgbClr val="00B0F0"/>
                </a:solidFill>
                <a:hlinkClick r:id="rId5"/>
              </a:rPr>
              <a:t>HTT – predstavljanje zanimanja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EC8ADC3-A59C-41BF-93CF-4877A145520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Izradila Melita Krstić, prof.</a:t>
            </a:r>
          </a:p>
        </p:txBody>
      </p:sp>
      <p:pic>
        <p:nvPicPr>
          <p:cNvPr id="5" name="Rezervirano mjesto sadržaja 4">
            <a:hlinkClick r:id="rId6"/>
            <a:extLst>
              <a:ext uri="{FF2B5EF4-FFF2-40B4-BE49-F238E27FC236}">
                <a16:creationId xmlns:a16="http://schemas.microsoft.com/office/drawing/2014/main" id="{799C31E7-4B55-454E-9F16-2ECCDD438D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6724"/>
          <a:stretch/>
        </p:blipFill>
        <p:spPr>
          <a:xfrm>
            <a:off x="7668344" y="2348880"/>
            <a:ext cx="937386" cy="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89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52E8537C-4FC1-42E2-9DA8-E7D86763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DDDB1E8-1455-48C0-84D7-95738E26B2EB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84</a:t>
            </a:fld>
            <a:endParaRPr lang="hr-HR" altLang="sr-Latn-RS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AE914D90-98A6-4BB2-9DDE-ABF50024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688"/>
            <a:ext cx="8569647" cy="11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UGOSTITELJSKO-TURISTIČKA ŠKOLA OSIJEK</a:t>
            </a:r>
            <a:b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  <a:r>
              <a:rPr lang="hr-HR" altLang="sr-Latn-R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65539" name="Group 3">
            <a:extLst>
              <a:ext uri="{FF2B5EF4-FFF2-40B4-BE49-F238E27FC236}">
                <a16:creationId xmlns:a16="http://schemas.microsoft.com/office/drawing/2014/main" id="{E178125D-CA41-46F2-B061-16B854968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34749"/>
              </p:ext>
            </p:extLst>
          </p:nvPr>
        </p:nvGraphicFramePr>
        <p:xfrm>
          <a:off x="107950" y="2205038"/>
          <a:ext cx="8858250" cy="2833687"/>
        </p:xfrm>
        <a:graphic>
          <a:graphicData uri="http://schemas.openxmlformats.org/drawingml/2006/table">
            <a:tbl>
              <a:tblPr/>
              <a:tblGrid>
                <a:gridCol w="2303810">
                  <a:extLst>
                    <a:ext uri="{9D8B030D-6E8A-4147-A177-3AD203B41FA5}">
                      <a16:colId xmlns:a16="http://schemas.microsoft.com/office/drawing/2014/main" val="1749075858"/>
                    </a:ext>
                  </a:extLst>
                </a:gridCol>
                <a:gridCol w="3627090">
                  <a:extLst>
                    <a:ext uri="{9D8B030D-6E8A-4147-A177-3AD203B41FA5}">
                      <a16:colId xmlns:a16="http://schemas.microsoft.com/office/drawing/2014/main" val="496173333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548820759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774596824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3859124789"/>
                    </a:ext>
                  </a:extLst>
                </a:gridCol>
              </a:tblGrid>
              <a:tr h="85426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2022./23. bodovi zadnje upisanog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207362"/>
                  </a:ext>
                </a:extLst>
              </a:tr>
              <a:tr h="87173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HOTELIJERSKO-TURISTIČKI TEHNIČAR </a:t>
                      </a: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HJ,M,SJ,B,G,Po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52,70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89282"/>
                  </a:ext>
                </a:extLst>
              </a:tr>
              <a:tr h="11076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TURISTIČKO-HOTELIJERSKI KOMERCIJALIST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5730" marB="45730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</a:t>
                      </a:r>
                      <a:r>
                        <a:rPr kumimoji="0" lang="hr-HR" altLang="sr-Latn-R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HJ,M,SJ,B,G,Po</a:t>
                      </a:r>
                      <a:endParaRPr kumimoji="0" lang="hr-HR" altLang="sr-Latn-R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Potvrda školskog liječnika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4 godine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53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52,50</a:t>
                      </a:r>
                    </a:p>
                  </a:txBody>
                  <a:tcPr marL="90000" marR="90000" marT="45730" marB="4573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26943"/>
                  </a:ext>
                </a:extLst>
              </a:tr>
            </a:tbl>
          </a:graphicData>
        </a:graphic>
      </p:graphicFrame>
      <p:sp>
        <p:nvSpPr>
          <p:cNvPr id="128030" name="Text Box 57">
            <a:extLst>
              <a:ext uri="{FF2B5EF4-FFF2-40B4-BE49-F238E27FC236}">
                <a16:creationId xmlns:a16="http://schemas.microsoft.com/office/drawing/2014/main" id="{DC79F064-AE29-4030-A41B-96523A92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28031" name="Text Box 58">
            <a:extLst>
              <a:ext uri="{FF2B5EF4-FFF2-40B4-BE49-F238E27FC236}">
                <a16:creationId xmlns:a16="http://schemas.microsoft.com/office/drawing/2014/main" id="{49C9BA9E-97AE-4795-82D3-62C263D5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229225"/>
            <a:ext cx="8713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POTREBNA POTVRDA ŠKOLSKOG LIJEČNIKA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 ILI NASTAVAK ŠKOLOVANJA NA FAKULTETU</a:t>
            </a:r>
          </a:p>
        </p:txBody>
      </p:sp>
      <p:sp>
        <p:nvSpPr>
          <p:cNvPr id="65595" name="Text Box 59">
            <a:extLst>
              <a:ext uri="{FF2B5EF4-FFF2-40B4-BE49-F238E27FC236}">
                <a16:creationId xmlns:a16="http://schemas.microsoft.com/office/drawing/2014/main" id="{1144ED54-2401-41D3-A5DB-D961EAC4D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>
            <a:extLst>
              <a:ext uri="{FF2B5EF4-FFF2-40B4-BE49-F238E27FC236}">
                <a16:creationId xmlns:a16="http://schemas.microsoft.com/office/drawing/2014/main" id="{A088BC11-A886-44E6-866B-9A263791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1C5F242C-784B-4C35-95E7-A703F5C9E9AE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67B3D845-260C-471E-91A6-895CFF13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8435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UGOSTITELJSKO TURISTIČKA ŠKOLA</a:t>
            </a:r>
            <a:b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r-HR" altLang="sr-Latn-R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Matije Gupca 61 (Zeleno polje)</a:t>
            </a:r>
          </a:p>
        </p:txBody>
      </p:sp>
      <p:graphicFrame>
        <p:nvGraphicFramePr>
          <p:cNvPr id="66563" name="Group 3">
            <a:extLst>
              <a:ext uri="{FF2B5EF4-FFF2-40B4-BE49-F238E27FC236}">
                <a16:creationId xmlns:a16="http://schemas.microsoft.com/office/drawing/2014/main" id="{183B7602-1FAB-4A5E-97D5-D4E808AED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52929"/>
              </p:ext>
            </p:extLst>
          </p:nvPr>
        </p:nvGraphicFramePr>
        <p:xfrm>
          <a:off x="288926" y="1629699"/>
          <a:ext cx="8643937" cy="3519706"/>
        </p:xfrm>
        <a:graphic>
          <a:graphicData uri="http://schemas.openxmlformats.org/drawingml/2006/table">
            <a:tbl>
              <a:tblPr/>
              <a:tblGrid>
                <a:gridCol w="2194842">
                  <a:extLst>
                    <a:ext uri="{9D8B030D-6E8A-4147-A177-3AD203B41FA5}">
                      <a16:colId xmlns:a16="http://schemas.microsoft.com/office/drawing/2014/main" val="256252870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7856987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706273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72980433"/>
                    </a:ext>
                  </a:extLst>
                </a:gridCol>
                <a:gridCol w="1336527">
                  <a:extLst>
                    <a:ext uri="{9D8B030D-6E8A-4147-A177-3AD203B41FA5}">
                      <a16:colId xmlns:a16="http://schemas.microsoft.com/office/drawing/2014/main" val="1078186540"/>
                    </a:ext>
                  </a:extLst>
                </a:gridCol>
              </a:tblGrid>
              <a:tr h="9444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NAZIV PROGRAMA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PREDMETI ZA UPIS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TRAJANJE ŠKOLOVANJA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Šk. god. 2023./24. bodovi zadnje upisanog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688038"/>
                  </a:ext>
                </a:extLst>
              </a:tr>
              <a:tr h="69361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KONOBAR 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ZBROJ općeg uspjeha 5.-8.r + 7. i 8.r. HJ,M,SJ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22,93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288905"/>
                  </a:ext>
                </a:extLst>
              </a:tr>
              <a:tr h="6967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KUHAR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78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22,66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67208"/>
                  </a:ext>
                </a:extLst>
              </a:tr>
              <a:tr h="630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EKSPERIMENTALNI PROGRAM – STRUKOVNIKURIKULUM ZA STJECANJE KVALIFIKACIJE SLASTIČAR</a:t>
                      </a:r>
                    </a:p>
                  </a:txBody>
                  <a:tcPr marT="45712" marB="45712" horzOverflow="overflow">
                    <a:lnL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„                        „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3 god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22,70</a:t>
                      </a:r>
                    </a:p>
                  </a:txBody>
                  <a:tcPr marT="45712" marB="4571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172056"/>
                  </a:ext>
                </a:extLst>
              </a:tr>
            </a:tbl>
          </a:graphicData>
        </a:graphic>
      </p:graphicFrame>
      <p:sp>
        <p:nvSpPr>
          <p:cNvPr id="130084" name="Text Box 73">
            <a:extLst>
              <a:ext uri="{FF2B5EF4-FFF2-40B4-BE49-F238E27FC236}">
                <a16:creationId xmlns:a16="http://schemas.microsoft.com/office/drawing/2014/main" id="{D59A3DE1-A498-4D23-AA88-DC640EAA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6083300"/>
            <a:ext cx="864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r-HR" altLang="sr-Latn-RS"/>
          </a:p>
        </p:txBody>
      </p:sp>
      <p:sp>
        <p:nvSpPr>
          <p:cNvPr id="130085" name="Text Box 74">
            <a:extLst>
              <a:ext uri="{FF2B5EF4-FFF2-40B4-BE49-F238E27FC236}">
                <a16:creationId xmlns:a16="http://schemas.microsoft.com/office/drawing/2014/main" id="{17E804C2-3F86-4839-9ED5-B1D0C8321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" y="5826125"/>
            <a:ext cx="6048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PRIPREMA ZA ZAPOSLENJE</a:t>
            </a:r>
          </a:p>
          <a:p>
            <a:pPr eaLnBrk="1" hangingPunct="1">
              <a:spcBef>
                <a:spcPts val="1000"/>
              </a:spcBef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</a:pPr>
            <a:r>
              <a:rPr lang="hr-HR" altLang="sr-Latn-RS" sz="1600" b="1">
                <a:latin typeface="Arial" panose="020B0604020202020204" pitchFamily="34" charset="0"/>
              </a:rPr>
              <a:t>POLAGANJE MAJSTORSKOG ISPITA - SAMOSTALNI OBRT</a:t>
            </a:r>
          </a:p>
        </p:txBody>
      </p:sp>
      <p:pic>
        <p:nvPicPr>
          <p:cNvPr id="130086" name="Picture 75">
            <a:extLst>
              <a:ext uri="{FF2B5EF4-FFF2-40B4-BE49-F238E27FC236}">
                <a16:creationId xmlns:a16="http://schemas.microsoft.com/office/drawing/2014/main" id="{0BAD88FD-6A86-42B3-B466-242C2973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6" y="223029"/>
            <a:ext cx="942975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87" name="Picture 76">
            <a:extLst>
              <a:ext uri="{FF2B5EF4-FFF2-40B4-BE49-F238E27FC236}">
                <a16:creationId xmlns:a16="http://schemas.microsoft.com/office/drawing/2014/main" id="{485F261B-3EEF-4260-8511-979389388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11525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88" name="Text Box 77">
            <a:extLst>
              <a:ext uri="{FF2B5EF4-FFF2-40B4-BE49-F238E27FC236}">
                <a16:creationId xmlns:a16="http://schemas.microsoft.com/office/drawing/2014/main" id="{64732D24-6FD6-4D3A-B9EC-8F69DDD1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41187"/>
            <a:ext cx="74882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dirty="0"/>
              <a:t>liječnička svjedodžba medicine rada (KUHAR I SLASTIČAR)</a:t>
            </a:r>
          </a:p>
          <a:p>
            <a:pPr eaLnBrk="1" hangingPunct="1">
              <a:spcBef>
                <a:spcPts val="1125"/>
              </a:spcBef>
              <a:buClrTx/>
              <a:buSzPct val="80000"/>
              <a:buFontTx/>
              <a:buNone/>
            </a:pPr>
            <a:r>
              <a:rPr lang="hr-HR" altLang="sr-Latn-RS" sz="1800" dirty="0"/>
              <a:t>liječnička svjedodžba školskog liječnika (KONOBAR) </a:t>
            </a:r>
          </a:p>
        </p:txBody>
      </p:sp>
      <p:sp>
        <p:nvSpPr>
          <p:cNvPr id="66638" name="Text Box 78">
            <a:extLst>
              <a:ext uri="{FF2B5EF4-FFF2-40B4-BE49-F238E27FC236}">
                <a16:creationId xmlns:a16="http://schemas.microsoft.com/office/drawing/2014/main" id="{0F5A4D0D-146A-4C47-82C5-AD5A42AE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7B609-7B57-4602-A25A-D5567694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7709" cy="1141412"/>
          </a:xfrm>
        </p:spPr>
        <p:txBody>
          <a:bodyPr/>
          <a:lstStyle/>
          <a:p>
            <a:r>
              <a:rPr lang="hr-HR" altLang="sr-Latn-R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2022./23</a:t>
            </a:r>
            <a:endParaRPr lang="en-US" sz="2800" dirty="0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B255FE1E-4B2F-4133-8546-8C38013AB7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54462"/>
              </p:ext>
            </p:extLst>
          </p:nvPr>
        </p:nvGraphicFramePr>
        <p:xfrm>
          <a:off x="251520" y="1700808"/>
          <a:ext cx="8577709" cy="4248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3710">
                  <a:extLst>
                    <a:ext uri="{9D8B030D-6E8A-4147-A177-3AD203B41FA5}">
                      <a16:colId xmlns:a16="http://schemas.microsoft.com/office/drawing/2014/main" val="544587566"/>
                    </a:ext>
                  </a:extLst>
                </a:gridCol>
                <a:gridCol w="993999">
                  <a:extLst>
                    <a:ext uri="{9D8B030D-6E8A-4147-A177-3AD203B41FA5}">
                      <a16:colId xmlns:a16="http://schemas.microsoft.com/office/drawing/2014/main" val="2706797716"/>
                    </a:ext>
                  </a:extLst>
                </a:gridCol>
              </a:tblGrid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I. Gimnazija Osijek, Osijek (14-060-503)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89202272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UGOSTITELJSKO-TURISTIČKA ŠKOLA, Osijek (14-060-512)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99476511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Medicinska škola Osijek, Osijek (14-060-506)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029571007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Strojarska tehnička škola Osijek, Osijek (14-060-502)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58564912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III. Gimnazija Osijek, Osijek (14-060-505)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98591629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Elektrotehnička i prometna škola Osijek, Osijek (14-060-501)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236993016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GRADITELJSKO – GEODETSKA ŠKOLA OSIJEK, Osijek (14-060-509)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95901779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EKONOMSKA I UPRAVNA ŠKOLA OSIJEK, Osijek (14-060-511)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92461161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II. gimnazija Osijek, Osijek (14-060-504)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39955249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Tehnička škola i prirodoslovna gimnazija Ruđera Boškovića, Osijek (14-060-510)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3832996777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Trgovačka i komercijalna škola Davor Milas, Osijek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85412297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ŠKOLA PRIMIJENJENE UMJETNOSTI I DIZAJNA OSIJEK, Osijek (14-060-515)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26420606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Obrtnička škola Osijek, Osijek (14-060-513)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107559223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>
                          <a:effectLst/>
                        </a:rPr>
                        <a:t>Isusovačka klasinčna gimnazija</a:t>
                      </a:r>
                      <a:endParaRPr lang="en-US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3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10" marR="66010" marT="0" marB="0"/>
                </a:tc>
                <a:extLst>
                  <a:ext uri="{0D108BD9-81ED-4DB2-BD59-A6C34878D82A}">
                    <a16:rowId xmlns:a16="http://schemas.microsoft.com/office/drawing/2014/main" val="2225024815"/>
                  </a:ext>
                </a:extLst>
              </a:tr>
            </a:tbl>
          </a:graphicData>
        </a:graphic>
      </p:graphicFrame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6699BB-5CBD-466A-9059-07CA8633B2D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4836947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32D817-B017-4C4B-9AFC-592A1100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38" y="350828"/>
            <a:ext cx="8228013" cy="850106"/>
          </a:xfrm>
        </p:spPr>
        <p:txBody>
          <a:bodyPr/>
          <a:lstStyle/>
          <a:p>
            <a: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2021./22.</a:t>
            </a:r>
            <a:br>
              <a:rPr lang="hr-HR" altLang="sr-Latn-R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sz="24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A1B0463-0C39-4573-81FE-E4C0C27C1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60" t="29477" r="47146" b="35274"/>
          <a:stretch/>
        </p:blipFill>
        <p:spPr>
          <a:xfrm>
            <a:off x="167583" y="1200934"/>
            <a:ext cx="8733779" cy="504056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2154178-4B05-4DB4-9A29-4CC9D36D6D3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Izradila Melita Krstić, prof.</a:t>
            </a:r>
          </a:p>
        </p:txBody>
      </p:sp>
    </p:spTree>
    <p:extLst>
      <p:ext uri="{BB962C8B-B14F-4D97-AF65-F5344CB8AC3E}">
        <p14:creationId xmlns:p14="http://schemas.microsoft.com/office/powerpoint/2010/main" val="25869312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F0D7EB68-75C9-4CA4-A530-2D33AEBA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15888"/>
            <a:ext cx="88566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2020./21.</a:t>
            </a:r>
          </a:p>
        </p:txBody>
      </p:sp>
      <p:graphicFrame>
        <p:nvGraphicFramePr>
          <p:cNvPr id="67586" name="Group 2">
            <a:extLst>
              <a:ext uri="{FF2B5EF4-FFF2-40B4-BE49-F238E27FC236}">
                <a16:creationId xmlns:a16="http://schemas.microsoft.com/office/drawing/2014/main" id="{85FA2E40-E5DA-47E2-A394-60BBF2258A9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125538"/>
          <a:ext cx="7920037" cy="4915349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3543705650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274284026"/>
                    </a:ext>
                  </a:extLst>
                </a:gridCol>
                <a:gridCol w="6426200">
                  <a:extLst>
                    <a:ext uri="{9D8B030D-6E8A-4147-A177-3AD203B41FA5}">
                      <a16:colId xmlns:a16="http://schemas.microsoft.com/office/drawing/2014/main" val="2721105344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Rang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škola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4353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I. gimnazija Osijek, Osijek, 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4937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gimnazija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55443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Strojarska tehnička škola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6310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Graditeljsko-geodetska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7835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II. gimnazija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1779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Elektrotehnička i prometna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8089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Ugostiteljsko-turistička škola,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8281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Ekonomska i upravna škola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55998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Tehnička škola i prirodoslovna gimnazija Ruđera Boškovića, Osijek 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97226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Medicinska škola Osijek,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46269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Isusovačka klasična gimnazija (2 i u Glazbenoj)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16062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Škola primjenjene umjetnosti i dizajna,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2677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HRGaramondLight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7.</a:t>
                      </a:r>
                      <a:endParaRPr kumimoji="0" lang="en-US" altLang="sr-Latn-RS" sz="20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Obrtnička škola Osijek</a:t>
                      </a: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05222"/>
                  </a:ext>
                </a:extLst>
              </a:tr>
            </a:tbl>
          </a:graphicData>
        </a:graphic>
      </p:graphicFrame>
      <p:sp>
        <p:nvSpPr>
          <p:cNvPr id="67730" name="Text Box 146">
            <a:extLst>
              <a:ext uri="{FF2B5EF4-FFF2-40B4-BE49-F238E27FC236}">
                <a16:creationId xmlns:a16="http://schemas.microsoft.com/office/drawing/2014/main" id="{C425F263-5483-4545-B1EA-DC6EEE0C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7731" name="Text Box 147">
            <a:extLst>
              <a:ext uri="{FF2B5EF4-FFF2-40B4-BE49-F238E27FC236}">
                <a16:creationId xmlns:a16="http://schemas.microsoft.com/office/drawing/2014/main" id="{D690357C-BA0C-43A2-B3F9-5BEAEB98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8BAB856C-7199-4797-833E-3B3E54C925C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F0D7EB68-75C9-4CA4-A530-2D33AEBA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15888"/>
            <a:ext cx="88566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hr-HR" alt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Kako su se upisali naši učenici šk. god. 2019./20.</a:t>
            </a:r>
          </a:p>
        </p:txBody>
      </p:sp>
      <p:graphicFrame>
        <p:nvGraphicFramePr>
          <p:cNvPr id="67586" name="Group 2">
            <a:extLst>
              <a:ext uri="{FF2B5EF4-FFF2-40B4-BE49-F238E27FC236}">
                <a16:creationId xmlns:a16="http://schemas.microsoft.com/office/drawing/2014/main" id="{8E9EC415-3A1E-4550-8781-6E7C85E99115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1111250"/>
          <a:ext cx="8605837" cy="4735516"/>
        </p:xfrm>
        <a:graphic>
          <a:graphicData uri="http://schemas.openxmlformats.org/drawingml/2006/table">
            <a:tbl>
              <a:tblPr/>
              <a:tblGrid>
                <a:gridCol w="631825">
                  <a:extLst>
                    <a:ext uri="{9D8B030D-6E8A-4147-A177-3AD203B41FA5}">
                      <a16:colId xmlns:a16="http://schemas.microsoft.com/office/drawing/2014/main" val="4201580186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36521886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881913219"/>
                    </a:ext>
                  </a:extLst>
                </a:gridCol>
              </a:tblGrid>
              <a:tr h="3683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Rang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Broj učenika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</a:rPr>
                        <a:t>škola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1911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Strojarska tehnička škola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50735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I. gimnazija Osijek, Osijek,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13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gimnazija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6315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Ekonomska i upravna škola</a:t>
                      </a: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3852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Elektrotehnička i prometna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25181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Graditeljsko-geodetska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4324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Škola primjenjene umjetnosti i dizajna,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64357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II. gimnazija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76975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hr-HR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Ugostiteljsko-turistička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49327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Tehnička škola i prirodoslovna gimnazija Ruđera Boškovića, Osijek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878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Poljoprivredna i veterinarska škola,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9825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Medicinska škola Osijek,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41110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sr-Latn-RS" sz="1400" b="1" i="0" u="none" strike="noStrike" cap="none" normalizeH="0" baseline="0">
                        <a:ln>
                          <a:noFill/>
                        </a:ln>
                        <a:solidFill>
                          <a:srgbClr val="390000"/>
                        </a:solidFill>
                        <a:effectLst/>
                        <a:latin typeface="HRGaramondLight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D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hr-HR" altLang="sr-Latn-R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90000"/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Obrtnička škola Osijek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17862"/>
                  </a:ext>
                </a:extLst>
              </a:tr>
            </a:tbl>
          </a:graphicData>
        </a:graphic>
      </p:graphicFrame>
      <p:sp>
        <p:nvSpPr>
          <p:cNvPr id="67730" name="Text Box 146">
            <a:extLst>
              <a:ext uri="{FF2B5EF4-FFF2-40B4-BE49-F238E27FC236}">
                <a16:creationId xmlns:a16="http://schemas.microsoft.com/office/drawing/2014/main" id="{C425F263-5483-4545-B1EA-DC6EEE0C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7731" name="Text Box 147">
            <a:extLst>
              <a:ext uri="{FF2B5EF4-FFF2-40B4-BE49-F238E27FC236}">
                <a16:creationId xmlns:a16="http://schemas.microsoft.com/office/drawing/2014/main" id="{D690357C-BA0C-43A2-B3F9-5BEAEB98F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62CAFF9-1045-416C-AFAE-5B8182840728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89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90B5319-7C98-27D5-0834-87802447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61974"/>
            <a:ext cx="8408028" cy="4894045"/>
          </a:xfrm>
        </p:spPr>
        <p:txBody>
          <a:bodyPr>
            <a:norm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prijavi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https://srednje.e-upisi.hr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Gumb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poveznicom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pojavljuje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“Moji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rezultati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objave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konačnih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ljestvica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poretka - to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jedini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ispravni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obrazac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upisnice</a:t>
            </a:r>
            <a:r>
              <a:rPr lang="hr-HR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(OD 10.7.2024.)</a:t>
            </a:r>
            <a:endParaRPr lang="en-US" sz="24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Roditelj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skrbnik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kandidati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preuzimaju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potpisuju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Potpisanu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učitavaju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nazad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sustav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istoj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kartici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Nakon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što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upisnica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učitana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ako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redu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srednja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škola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će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je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verificirati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datuma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propisanog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Odlukom</a:t>
            </a:r>
            <a:r>
              <a:rPr lang="en-US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5C1847-2DA4-1BE4-6413-20C62797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28" y="1035968"/>
            <a:ext cx="7886700" cy="641874"/>
          </a:xfrm>
        </p:spPr>
        <p:txBody>
          <a:bodyPr>
            <a:normAutofit/>
          </a:bodyPr>
          <a:lstStyle/>
          <a:p>
            <a:pPr lvl="0"/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Postupak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preuzimanja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prenošenja</a:t>
            </a:r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upisnice</a:t>
            </a:r>
            <a:endParaRPr lang="hr-H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MZO">
            <a:extLst>
              <a:ext uri="{FF2B5EF4-FFF2-40B4-BE49-F238E27FC236}">
                <a16:creationId xmlns:a16="http://schemas.microsoft.com/office/drawing/2014/main" id="{946E09C4-645E-3FDF-87DB-41A71199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13" y="301943"/>
            <a:ext cx="2148886" cy="594104"/>
          </a:xfrm>
          <a:prstGeom prst="rect">
            <a:avLst/>
          </a:prstGeom>
        </p:spPr>
      </p:pic>
      <p:pic>
        <p:nvPicPr>
          <p:cNvPr id="11" name="CARNET">
            <a:extLst>
              <a:ext uri="{FF2B5EF4-FFF2-40B4-BE49-F238E27FC236}">
                <a16:creationId xmlns:a16="http://schemas.microsoft.com/office/drawing/2014/main" id="{B3AF7460-EEFC-BF9D-8D0A-3434ACCE7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1680" y="301943"/>
            <a:ext cx="1321594" cy="235744"/>
          </a:xfrm>
          <a:prstGeom prst="rect">
            <a:avLst/>
          </a:prstGeom>
        </p:spPr>
      </p:pic>
      <p:pic>
        <p:nvPicPr>
          <p:cNvPr id="12" name="e-Upisi">
            <a:extLst>
              <a:ext uri="{FF2B5EF4-FFF2-40B4-BE49-F238E27FC236}">
                <a16:creationId xmlns:a16="http://schemas.microsoft.com/office/drawing/2014/main" id="{84AAE469-7B21-EBAF-DDB6-AAC36320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8" y="236410"/>
            <a:ext cx="1129645" cy="5862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830811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CA02C68C-15E4-44B3-9768-1FAB6924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br>
              <a:rPr lang="hr-HR" altLang="sr-Latn-RS" sz="4400" b="1">
                <a:solidFill>
                  <a:srgbClr val="FFFF00"/>
                </a:solidFill>
              </a:rPr>
            </a:br>
            <a:r>
              <a:rPr lang="hr-HR" altLang="sr-Latn-RS" b="1">
                <a:solidFill>
                  <a:srgbClr val="FFFF00"/>
                </a:solidFill>
              </a:rPr>
              <a:t>RASTUĆI SEKTORI</a:t>
            </a:r>
            <a:br>
              <a:rPr lang="hr-HR" altLang="sr-Latn-RS" b="1">
                <a:solidFill>
                  <a:srgbClr val="FFFF00"/>
                </a:solidFill>
              </a:rPr>
            </a:br>
            <a:endParaRPr lang="hr-HR" altLang="sr-Latn-RS" b="1">
              <a:solidFill>
                <a:srgbClr val="FFFF00"/>
              </a:solidFill>
            </a:endParaRP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23189BEB-0AF9-4E1A-B4E1-A298B5797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908050"/>
            <a:ext cx="870108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/>
              <a:t>Diljem Europe promjene u demografskoj strukturi i okolišu dugoročno zadaju potrebu za određenim vrstama zanimanja; takozvanim poslovima </a:t>
            </a:r>
            <a:r>
              <a:rPr lang="hr-HR" altLang="sr-Latn-RS" sz="1800" b="1"/>
              <a:t>"bijelih kuta"</a:t>
            </a:r>
            <a:r>
              <a:rPr lang="hr-HR" altLang="sr-Latn-RS" sz="1800"/>
              <a:t> (poslovi u zdravstvu, skrbi i drugim socijalnim uslugama) i </a:t>
            </a:r>
            <a:r>
              <a:rPr lang="hr-HR" altLang="sr-Latn-RS" sz="1800" b="1"/>
              <a:t>"zelenim poslovima"</a:t>
            </a:r>
            <a:r>
              <a:rPr lang="hr-HR" altLang="sr-Latn-RS" sz="1800"/>
              <a:t> (poslovi u energetici, gospodarenju vodama i otpadom, građevini, prijevozu, industriji, agrikulturi i šumarstvu) gdje će potrebe i prilike za radom biti sve veće. Posebno valja istaknuti zanimanja vezana uz energetsku učinkovitost i obnovljive izvore energije, odnosno sve potrebniji prijelaz na niskougljičnu tehnologiju. Također se očekuje daljnji razvoj sektora informacijskih i komunikacijskih tehnologija difuzijom ICT-a i nanotehnologije odnosno daljnju specijalizaciju postojećih poslova u navedenom sektoru.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Dugoročni trendovi zadani strukturnim promjenama i općim strategijama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"Bijeli" poslovi:</a:t>
            </a:r>
            <a:r>
              <a:rPr lang="hr-HR" altLang="sr-Latn-RS" sz="1800"/>
              <a:t> u zdravstvu, skrbi i drugim socijalnim uslugama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 b="1"/>
              <a:t>"Zeleni" poslovi:</a:t>
            </a:r>
            <a:r>
              <a:rPr lang="hr-HR" altLang="sr-Latn-RS" sz="1800"/>
              <a:t> vezani uz okoliš, energetsku učinkovitost i nošenje s klimatskim promjenema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1800"/>
              <a:t>Poslovi u skladu s nacionalnim i europskim razvojnim strategijama: programi i kompetencije koje odgovaraju odabranim sektorima </a:t>
            </a:r>
            <a:r>
              <a:rPr lang="hr-HR" altLang="sr-Latn-RS" sz="1800" b="1"/>
              <a:t>"Pametnih specijalizacija"</a:t>
            </a:r>
            <a:r>
              <a:rPr lang="hr-HR" altLang="sr-Latn-RS" sz="1800"/>
              <a:t> (npr. specijalizirana zanimanja u turizmu)</a:t>
            </a:r>
          </a:p>
          <a:p>
            <a:pPr>
              <a:spcBef>
                <a:spcPts val="4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1800"/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F9E4367D-A608-4AF5-887A-3BA30B0C0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B346564F-05C3-491D-A626-B9B54FFF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  <a:defRPr/>
            </a:pPr>
            <a:fld id="{076B7DAF-9B32-4934-9A49-C4956A381FB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100000"/>
                <a:defRPr/>
              </a:pPr>
              <a:t>90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>
            <a:extLst>
              <a:ext uri="{FF2B5EF4-FFF2-40B4-BE49-F238E27FC236}">
                <a16:creationId xmlns:a16="http://schemas.microsoft.com/office/drawing/2014/main" id="{EBC9DB8C-53CC-4A01-A7C1-7D97A2BB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688393B5-78DE-444C-997E-833842B487F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91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FF31D51D-3528-4924-A7EC-2697ACEF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675688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ZDRAVSTVENE KONTRAINDIKACIJE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0584A882-080D-451A-A1B7-0E3C81584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1075"/>
            <a:ext cx="87852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TRGOVAČKA ŠKOLA  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Deformiteti kostura, govor, sluh, boje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POLJOPRIVREDNA I VETERINARSKA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Bolesti jetre (hepatitis B), alergije, poremećaj vida, poremećaji dišnog sustava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UGOSTITELJSKO-TURISTIČKA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Govor, sluh, deformacije lica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Kuhar – tjelesno zdrav, spretan, zdrave kože, razvijenog vida, okusa i mirisa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TEHNOLOŠKA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Vid na boje, bolesti jetre i bubrega, alergije, teže respiratorne bolesti, bolesti krvotvornih organa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MEDICINSKA</a:t>
            </a:r>
          </a:p>
          <a:p>
            <a:pPr eaLnBrk="1" hangingPunct="1">
              <a:lnSpc>
                <a:spcPct val="80000"/>
              </a:lnSpc>
              <a:spcBef>
                <a:spcPts val="575"/>
              </a:spcBef>
              <a:buSzPct val="80000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Vid na boje, teže psihičke bolesti, alergije na lijekove, sluh, govor, teže deformacije lokomotornog sustava</a:t>
            </a:r>
          </a:p>
          <a:p>
            <a:pPr marL="341313" indent="-339725" eaLnBrk="1" hangingPunct="1">
              <a:lnSpc>
                <a:spcPct val="80000"/>
              </a:lnSpc>
              <a:spcBef>
                <a:spcPts val="575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3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Laboratorijski tehničari – teže smetnje vida i stereovid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12B20157-CCE1-4F69-90F3-2523FA0E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7CB7CCB0-508C-404D-AEF9-686F522A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3343D8E-83E8-426C-A683-83F32B89DEB0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92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76F675E1-DE7F-494F-AAF7-BD7A280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85693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Maser – kontaktni dermatitis, kronične bolesti kože, teži deformitet lokomotornog sustava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Tahoma" panose="020B0604030504040204" pitchFamily="34" charset="0"/>
              <a:buChar char="-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Kozmetičar – vid na boje, teža oštećenja lokomotornog sustava, alergijske dermatoze, kontaktni dermatitis, palmarna hiperhidroza, varces cruris (obiteljska) epi, dijabetes ovisan o inzulinu, poremećaj glasa i govora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ELEKTROTEHNIČKA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Poremećaj vida na boje, strah od visine, sluh, teže psihičke neurološke bolesti (epi), dijabetes, teža oštećenja lokomotornog sustava, alergija na kovine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VETERINARSKA 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Alergije na životinjsku dlaku, krzno i perje te teža kronična oboljenja imunološkog sustava</a:t>
            </a: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marL="342900" eaLnBrk="1" hangingPunct="1">
              <a:lnSpc>
                <a:spcPct val="90000"/>
              </a:lnSpc>
              <a:spcBef>
                <a:spcPts val="600"/>
              </a:spcBef>
              <a:buSzPct val="80000"/>
              <a:defRPr/>
            </a:pPr>
            <a:endParaRPr lang="hr-HR" altLang="sr-Latn-RS" sz="2400" b="1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6D0BC343-0610-42F3-810D-6837CA7B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>
            <a:extLst>
              <a:ext uri="{FF2B5EF4-FFF2-40B4-BE49-F238E27FC236}">
                <a16:creationId xmlns:a16="http://schemas.microsoft.com/office/drawing/2014/main" id="{966373E0-1108-4EFC-B1B6-1B8BB938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240FC89-45FF-46EB-9A0E-70B61E5B4F0C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93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741FEDBE-3395-47FF-9E84-F5471D19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569325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GRAĐEVINSKA I PROMETNA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Opći znanstveni kriteriji, dobra koordinacija pokreta i izrazito dobra opća kondicija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Kontraindikacije su: strah od visine, teža oštećenja vida i sluha, lokomotornog i neurološkog sustava (epi), dijabetes i teže kronične bolesti respiratornih organa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- za promet - pregled učenika prema odgovarajućim pravilnicima iz cestovnog, zračnog i pomorskog prometa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GLAZBENA ŠKOLA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lang="hr-HR" altLang="sr-Latn-R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Prema kriterijima za odgovarajući program – talent, svestranost, kreativnost, samodisciplina, nastup pred publikom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endParaRPr lang="hr-HR" altLang="sr-Latn-R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2BC63E82-43B8-441F-91D9-D77B090C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>
            <a:extLst>
              <a:ext uri="{FF2B5EF4-FFF2-40B4-BE49-F238E27FC236}">
                <a16:creationId xmlns:a16="http://schemas.microsoft.com/office/drawing/2014/main" id="{2B2B2540-2951-4DD5-9528-552EBFAC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598D6D79-1243-4E30-85F4-F7BDCBA9B867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94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DE9B0C01-08EA-41A9-A019-AF98D1650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40763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OBRTNIČKA ŠKOLA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Frizer – zdrave noge, alergije, deformiteti ruku i nogu, bolesti kože, smetnje vida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Stolar – manualna spretnost, teža oštećenja vida, sluha, dišnih sustava, neurološkog i lokomotornog sustava, alergije</a:t>
            </a:r>
          </a:p>
          <a:p>
            <a:pPr marL="341313" indent="-339725" eaLnBrk="1" hangingPunct="1">
              <a:spcBef>
                <a:spcPts val="500"/>
              </a:spcBef>
              <a:buClr>
                <a:srgbClr val="FFFFFF"/>
              </a:buClr>
              <a:buSzPct val="80000"/>
              <a:buFont typeface="Wingdings" panose="05000000000000000000" pitchFamily="2" charset="2"/>
              <a:buChar char="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Fotograf, pekar, mesar, autolakirer, obućar – medicina rada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ŠKOLA ZA TEKSTIL, DIZAJN I PRIMIJENJENE UMJETNOSTI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Krojač – alergije, vid, vid na boje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STROJARSKA TEHNIČKA 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Opći znanstveni kriteriji, dobra kondicija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EKONOMSKA I UPRAVNA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Teže bolesti lokomotornog sustava i teži poremećaji vida i sluha, poremećaji govora, teže bolesti cirkulacijskog sustava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GIMNAZIJSKI PROGRAM</a:t>
            </a:r>
          </a:p>
          <a:p>
            <a:pPr eaLnBrk="1" hangingPunct="1"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Nema pregleda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04964213-EE09-405C-A50D-622D6992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0E10C4A1-832C-481D-9B3B-4AA0FCF6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3878B587-DB6E-44F9-A8F6-DF5087E2759D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95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FC98719E-6D2C-4426-A204-EFEC3FC0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 DONIJETI ODLUKU?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68F0A6FA-84BD-4793-8877-949F64759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5693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PRIKUPITI ŠTO VIŠE INFORMACIJA O MOGUĆNOSTIMA OBRAZOVANJA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POGLEDATI BROŠURU OKO POLAGANJA DRŽAVNE MATURE I UPISA NA FAKULTETE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POGLEDATI PLAN I PROGRAM POJEDINIH ZANIMANJA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IZRAČUNATI SVOJE BODOVE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RAZMISLITI O DOBRIM I LOŠIM STRANAMA POJEDINIH ZANIMANJA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SAZNATI KOJA SU ZANIMANJA TRAŽENA NA TRŽIŠTU RADA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RAZMOTRITI FINANCIJSKE MOGUĆNOSTI OBITELJI U SVEZI DUŽINE TRAJANJA ŠKOLOVANJA I MJESTA ŠKOLE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POSAVJETOVATI SE SA STARIJIMA (RODITELJIMA)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RAZMIŠLJAJTE O SEBI,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ŠTO ŽELIM?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KOJI MI JE CILJ U ŽIVOTU? 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KOLIKO SAM UPORAN? ...??? KOJE OSOBINE IMAM?</a:t>
            </a:r>
          </a:p>
        </p:txBody>
      </p:sp>
      <p:pic>
        <p:nvPicPr>
          <p:cNvPr id="147461" name="Picture 4">
            <a:extLst>
              <a:ext uri="{FF2B5EF4-FFF2-40B4-BE49-F238E27FC236}">
                <a16:creationId xmlns:a16="http://schemas.microsoft.com/office/drawing/2014/main" id="{3E3D9DDE-5946-4264-A876-0A902A5F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047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BC5D25F1-AB65-4A3C-99B9-D5466796E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>
            <a:extLst>
              <a:ext uri="{FF2B5EF4-FFF2-40B4-BE49-F238E27FC236}">
                <a16:creationId xmlns:a16="http://schemas.microsoft.com/office/drawing/2014/main" id="{D415AB3A-0C0F-4F4D-A2C6-677E2BE8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71C453D2-ED9F-4DD4-8B09-F1B7AB188FA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96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B2EC65E6-3AD3-492E-8ACC-011EEB74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 DOBRO IZABRANOG ZANIMANJA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1C353B8F-ACA2-45F4-85D9-86FA59B3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468153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DOBRO IZABRANO ZANIMANJE JE ONO ZANIMANJE ZA KOJE SE POJEDINAC MOŽE USPJEŠNO ŠKOLOVATI, ZAPOSLITI SE BEZ DUGOTRAJNOG ČEKANJA I U POSLU POSTIĆI NAJBOLJE REZULTATE</a:t>
            </a:r>
            <a:r>
              <a:rPr lang="hr-HR" altLang="sr-Latn-R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49509" name="Picture 4">
            <a:extLst>
              <a:ext uri="{FF2B5EF4-FFF2-40B4-BE49-F238E27FC236}">
                <a16:creationId xmlns:a16="http://schemas.microsoft.com/office/drawing/2014/main" id="{17418831-D97D-42BD-A415-B082D7DA6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>
            <a:fillRect/>
          </a:stretch>
        </p:blipFill>
        <p:spPr bwMode="auto">
          <a:xfrm>
            <a:off x="5219700" y="2133600"/>
            <a:ext cx="36718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69E0A43D-F806-4854-9947-682C372A7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>
            <a:extLst>
              <a:ext uri="{FF2B5EF4-FFF2-40B4-BE49-F238E27FC236}">
                <a16:creationId xmlns:a16="http://schemas.microsoft.com/office/drawing/2014/main" id="{5C3A10AD-577F-4186-8042-0C9A8E4F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A0F1B781-30AE-4D3E-98E8-BC6666E0169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97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C8573E44-5FB8-4A15-980B-3CC277E7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684053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altLang="sr-Latn-R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ŠTO TREBAM O SEBI ZNATI KOD ODABIRA ZANIMANJA?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07A0A668-F2C1-4ECA-8B59-2E6CEC35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0645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ZANIMANJA POSTAVLJAJU ODREĐENE ZAHTJEVE</a:t>
            </a:r>
          </a:p>
          <a:p>
            <a:pPr eaLnBrk="1" hangingPunct="1">
              <a:spcBef>
                <a:spcPts val="225"/>
              </a:spcBef>
              <a:buSzPct val="80000"/>
            </a:pPr>
            <a:endParaRPr lang="hr-HR" altLang="sr-Latn-RS" sz="9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50"/>
              </a:spcBef>
              <a:buSzPct val="80000"/>
            </a:pP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sposobnosti: SENZORNE  MENTALNE  PSIHOMOTORNE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SENZORNE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(sluh, vid) nedostatci?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MENTALNE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(snalažljivost, razumijevanje donosa, razumijevanje simbola, rječitost, brzina i lakoća zapamćivanja, razumijevanje računskih radnji...) uključenje u svako zanimanje - bitne</a:t>
            </a:r>
          </a:p>
          <a:p>
            <a:pPr eaLnBrk="1" hangingPunct="1">
              <a:spcBef>
                <a:spcPts val="55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2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PSIHOMOTORNE</a:t>
            </a:r>
            <a:r>
              <a:rPr lang="hr-HR" altLang="sr-Latn-R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(spretnost i brzina izvođenja pokreta, spretnost prstiju, spretnost ruku, opća tjelesna spretnost, mišićna snaga i izdržljivost...)</a:t>
            </a:r>
          </a:p>
        </p:txBody>
      </p:sp>
      <p:pic>
        <p:nvPicPr>
          <p:cNvPr id="151557" name="Picture 4">
            <a:extLst>
              <a:ext uri="{FF2B5EF4-FFF2-40B4-BE49-F238E27FC236}">
                <a16:creationId xmlns:a16="http://schemas.microsoft.com/office/drawing/2014/main" id="{5FB70F02-AD61-4C98-9BBE-5DCDB915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43033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9983538F-FFAF-4E7C-8844-E091D810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>
            <a:extLst>
              <a:ext uri="{FF2B5EF4-FFF2-40B4-BE49-F238E27FC236}">
                <a16:creationId xmlns:a16="http://schemas.microsoft.com/office/drawing/2014/main" id="{5F38E329-2EE8-4755-8AD4-14780E54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4067CEA5-CFA0-4298-AC72-937EE059CB86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98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FD328646-E675-40B2-926B-0A3F2DA7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5761038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JOŠ VAŽNI 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MOTIVACIJA - pokretač ljudske aktivnosti, sve ono što dovodi do aktivnosti što aktivnost usmjerava i što joj određuje intenzitet i trajanje (bez obzira na sposobnosti nećemo uspjeti ako nismo motivirani)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INTERES - trajna usmjerenost na neki sadržaj, spremnost da se tim sadržajem bavimo</a:t>
            </a: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None/>
            </a:pPr>
            <a:endParaRPr lang="hr-HR" altLang="sr-Latn-R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</a:pPr>
            <a:r>
              <a:rPr lang="hr-HR" altLang="sr-Latn-RS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svijet u kojem živimo - 21. stoljeće  mijenja se 4 puta brže od naših škola i znanja se udvostručuju svakih 5 godina i većina budućih zanimanja  još nisu izmišljena…</a:t>
            </a:r>
          </a:p>
          <a:p>
            <a:pPr eaLnBrk="1" hangingPunct="1">
              <a:spcBef>
                <a:spcPts val="500"/>
              </a:spcBef>
              <a:buSzPct val="80000"/>
            </a:pPr>
            <a:endParaRPr lang="en-US" altLang="sr-Latn-R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ts val="500"/>
              </a:spcBef>
              <a:buSzPct val="80000"/>
            </a:pPr>
            <a:endParaRPr lang="en-US" altLang="sr-Latn-RS" sz="2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04" name="Picture 3">
            <a:extLst>
              <a:ext uri="{FF2B5EF4-FFF2-40B4-BE49-F238E27FC236}">
                <a16:creationId xmlns:a16="http://schemas.microsoft.com/office/drawing/2014/main" id="{C399F793-A719-4DA5-8F34-EAD5BCCE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562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63579787-DBC4-48E5-ABAE-AA60BA306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>
            <a:extLst>
              <a:ext uri="{FF2B5EF4-FFF2-40B4-BE49-F238E27FC236}">
                <a16:creationId xmlns:a16="http://schemas.microsoft.com/office/drawing/2014/main" id="{4C9ABBC6-D07E-4AC8-A499-D37EDCAB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80000"/>
              <a:defRPr/>
            </a:pPr>
            <a:fld id="{CC7BFC82-E475-493E-9FE5-9D69A66DB823}" type="slidenum">
              <a:rPr lang="hr-HR" altLang="sr-Latn-RS"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hangingPunct="1">
                <a:buSzPct val="80000"/>
                <a:defRPr/>
              </a:pPr>
              <a:t>99</a:t>
            </a:fld>
            <a:endParaRPr lang="hr-HR" altLang="sr-Latn-RS" sz="12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945956EE-4F5B-4BF1-9E69-0818E5C34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1000"/>
            <a:ext cx="8424862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32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Koje su vještine bitne za zapošljavanje, što poslodavci traže?</a:t>
            </a:r>
            <a:r>
              <a:rPr lang="en-GB" altLang="sr-Latn-R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E230BFB9-8444-4E19-9E09-1FFB6F0C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4675"/>
            <a:ext cx="5113337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učiti – cjeloživotno učenje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vješto komunicirati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biti prilagodljivi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kreativno misliti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rješavati probleme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postavljati ciljeve i biti motiviran da ih ostvariš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RADITI U TIMU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znati jedan ili dva strana jezika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FFCC66"/>
              </a:buClr>
              <a:buSzPct val="80000"/>
              <a:buFont typeface="Wingdings" panose="05000000000000000000" pitchFamily="2" charset="2"/>
              <a:buChar char=""/>
              <a:defRPr/>
            </a:pPr>
            <a:r>
              <a:rPr lang="hr-HR" altLang="sr-Latn-R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raditi na računalu</a:t>
            </a:r>
          </a:p>
          <a:p>
            <a:pPr marL="342900" eaLnBrk="1" hangingPunct="1">
              <a:lnSpc>
                <a:spcPct val="80000"/>
              </a:lnSpc>
              <a:spcBef>
                <a:spcPts val="500"/>
              </a:spcBef>
              <a:buSzPct val="80000"/>
              <a:defRPr/>
            </a:pPr>
            <a:r>
              <a:rPr lang="hr-HR" altLang="sr-Latn-R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     </a:t>
            </a:r>
          </a:p>
        </p:txBody>
      </p:sp>
      <p:pic>
        <p:nvPicPr>
          <p:cNvPr id="155653" name="Picture 4">
            <a:extLst>
              <a:ext uri="{FF2B5EF4-FFF2-40B4-BE49-F238E27FC236}">
                <a16:creationId xmlns:a16="http://schemas.microsoft.com/office/drawing/2014/main" id="{9040697B-5AB7-460C-A039-8B79F177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989138"/>
            <a:ext cx="32337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9" name="Text Box 5">
            <a:extLst>
              <a:ext uri="{FF2B5EF4-FFF2-40B4-BE49-F238E27FC236}">
                <a16:creationId xmlns:a16="http://schemas.microsoft.com/office/drawing/2014/main" id="{81D1266C-E902-4F07-B380-4EBE25AC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hr-HR" altLang="sr-Latn-RS"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Izradila Melita Krstić, prof.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6481</TotalTime>
  <Words>7261</Words>
  <Application>Microsoft Office PowerPoint</Application>
  <PresentationFormat>On-screen Show (4:3)</PresentationFormat>
  <Paragraphs>1418</Paragraphs>
  <Slides>101</Slides>
  <Notes>75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Arial</vt:lpstr>
      <vt:lpstr>Calibri</vt:lpstr>
      <vt:lpstr>Garamond</vt:lpstr>
      <vt:lpstr>HRGaramondLight</vt:lpstr>
      <vt:lpstr>Source Sans Pro</vt:lpstr>
      <vt:lpstr>Tahoma</vt:lpstr>
      <vt:lpstr>Times New Roman</vt:lpstr>
      <vt:lpstr>Vrinda</vt:lpstr>
      <vt:lpstr>Wingdings</vt:lpstr>
      <vt:lpstr>Tema sustava Office</vt:lpstr>
      <vt:lpstr>Tema sustava Office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Važni datumi – ljetni upisni rok</vt:lpstr>
      <vt:lpstr>Važni datumi– jesenji upisni rok</vt:lpstr>
      <vt:lpstr>Postupak preuzimanja i prenošenja upisnice</vt:lpstr>
      <vt:lpstr>PowerPoint Presentation</vt:lpstr>
      <vt:lpstr>PowerPoint Presentation</vt:lpstr>
      <vt:lpstr>PowerPoint Presentation</vt:lpstr>
      <vt:lpstr>Najava webinara za roditelje i kandidate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GIMNAZIJA OSIJEK  (poveznice)</vt:lpstr>
      <vt:lpstr>PowerPoint Presentation</vt:lpstr>
      <vt:lpstr>PowerPoint Presentation</vt:lpstr>
      <vt:lpstr>II. GIMNAZIJA (poveznice)</vt:lpstr>
      <vt:lpstr>PowerPoint Presentation</vt:lpstr>
      <vt:lpstr>PowerPoint Presentation</vt:lpstr>
      <vt:lpstr>III. GIMNAZIJA (poveznice)</vt:lpstr>
      <vt:lpstr>PowerPoint Presentation</vt:lpstr>
      <vt:lpstr>GLAZBENA ŠKOLA FRANJE KUHAČA Trg Sv.Trojstva 1, Osijek</vt:lpstr>
      <vt:lpstr>GLAZBENA ŠKOLA FRANJE KUHAČA (poveznice)</vt:lpstr>
      <vt:lpstr>PowerPoint Presentation</vt:lpstr>
      <vt:lpstr>PowerPoint Presentation</vt:lpstr>
      <vt:lpstr>ISUSOVAČKA KLASIČNA GIMNAZIJA S PRAVOM JAVNOSTI (poveznice)</vt:lpstr>
      <vt:lpstr>PowerPoint Presentation</vt:lpstr>
      <vt:lpstr>PowerPoint Presentation</vt:lpstr>
      <vt:lpstr>GIMNAZIJA GAUDEAMUS (poveznice)</vt:lpstr>
      <vt:lpstr>GIMNAZIJA GAUDEAMUS  Školska 6, Osijek</vt:lpstr>
      <vt:lpstr>EDukOS – gimnazija Ulica kardinala Alojzija Stepinca 21</vt:lpstr>
      <vt:lpstr>EDukOS gimnazija</vt:lpstr>
      <vt:lpstr>PowerPoint Presentation</vt:lpstr>
      <vt:lpstr>EKONOMSKA I UPRAVNA ŠKOLA OSIJEK (poveznice)</vt:lpstr>
      <vt:lpstr>PowerPoint Presentation</vt:lpstr>
      <vt:lpstr>PowerPoint Presentation</vt:lpstr>
      <vt:lpstr>ELEKTROTEHNIČKA I PROMETNA ŠKOLA OSIJEK (poveznice)</vt:lpstr>
      <vt:lpstr>PowerPoint Presentation</vt:lpstr>
      <vt:lpstr>PowerPoint Presentation</vt:lpstr>
      <vt:lpstr>PowerPoint Presentation</vt:lpstr>
      <vt:lpstr>STROJARSKA TEHNIČKA ŠKOLA OSIJEK (poveznice)</vt:lpstr>
      <vt:lpstr>PowerPoint Presentation</vt:lpstr>
      <vt:lpstr>PowerPoint Presentation</vt:lpstr>
      <vt:lpstr>PowerPoint Presentation</vt:lpstr>
      <vt:lpstr>GRADITELJSKO-GEODETSKA ŠKOLA OSIJEK (poveznice)</vt:lpstr>
      <vt:lpstr>PowerPoint Presentation</vt:lpstr>
      <vt:lpstr>PowerPoint Presentation</vt:lpstr>
      <vt:lpstr>PowerPoint Presentation</vt:lpstr>
      <vt:lpstr>MEDICINSKA ŠKOLA OSIJEK (poveznice)</vt:lpstr>
      <vt:lpstr>PowerPoint Presentation</vt:lpstr>
      <vt:lpstr>PowerPoint Presentation</vt:lpstr>
      <vt:lpstr>POLJOPRIVREDNA I VETERINARSKA ŠKOLA OSIJEK (poveznice)</vt:lpstr>
      <vt:lpstr>PowerPoint Presentation</vt:lpstr>
      <vt:lpstr>PowerPoint Presentation</vt:lpstr>
      <vt:lpstr>PowerPoint Presentation</vt:lpstr>
      <vt:lpstr>TEHNIČKA ŠKOLA I PRIRODOSLOVNA GIMNAZIJA RUĐERA BOŠKOVIĆA OSIJEK (poveznice)</vt:lpstr>
      <vt:lpstr>PowerPoint Presentation</vt:lpstr>
      <vt:lpstr>PowerPoint Presentation</vt:lpstr>
      <vt:lpstr>OBRTNIČKA ŠKOLA OSIJEK (poveznice)</vt:lpstr>
      <vt:lpstr>PowerPoint Presentation</vt:lpstr>
      <vt:lpstr>PowerPoint Presentation</vt:lpstr>
      <vt:lpstr>PowerPoint Presentation</vt:lpstr>
      <vt:lpstr>ŠKOLA PRIMIJENJENE UMJETNOSTI I DIZAJNA OSIJEK (poveznice)</vt:lpstr>
      <vt:lpstr>PowerPoint Presentation</vt:lpstr>
      <vt:lpstr>PowerPoint Presentation</vt:lpstr>
      <vt:lpstr>TRGOVAČKA  I KOMERCIJALNA ŠKOLA „DAVOR MILAS”  (poveznice)</vt:lpstr>
      <vt:lpstr>PowerPoint Presentation</vt:lpstr>
      <vt:lpstr>PowerPoint Presentation</vt:lpstr>
      <vt:lpstr>UGOSTITELJSKO-TURISTIČKA ŠKOLA OSIJEK (poveznice)</vt:lpstr>
      <vt:lpstr>PowerPoint Presentation</vt:lpstr>
      <vt:lpstr>PowerPoint Presentation</vt:lpstr>
      <vt:lpstr>Kako su se upisali naši učenici šk. god. 2022./23</vt:lpstr>
      <vt:lpstr>Kako su se upisali naši učenici šk. god. 2021./22.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MelitaK</dc:creator>
  <cp:lastModifiedBy>Melita</cp:lastModifiedBy>
  <cp:revision>488</cp:revision>
  <cp:lastPrinted>1601-01-01T00:00:00Z</cp:lastPrinted>
  <dcterms:created xsi:type="dcterms:W3CDTF">2006-05-05T09:56:18Z</dcterms:created>
  <dcterms:modified xsi:type="dcterms:W3CDTF">2024-05-28T11:01:19Z</dcterms:modified>
</cp:coreProperties>
</file>