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60" r:id="rId7"/>
    <p:sldId id="264" r:id="rId8"/>
    <p:sldId id="266" r:id="rId9"/>
    <p:sldId id="269" r:id="rId10"/>
    <p:sldId id="267" r:id="rId11"/>
    <p:sldId id="265" r:id="rId12"/>
    <p:sldId id="268" r:id="rId13"/>
    <p:sldId id="270" r:id="rId14"/>
    <p:sldId id="272" r:id="rId15"/>
    <p:sldId id="271" r:id="rId16"/>
    <p:sldId id="274" r:id="rId17"/>
    <p:sldId id="273" r:id="rId18"/>
    <p:sldId id="275" r:id="rId19"/>
    <p:sldId id="276" r:id="rId20"/>
    <p:sldId id="277" r:id="rId21"/>
    <p:sldId id="258" r:id="rId22"/>
    <p:sldId id="259" r:id="rId23"/>
    <p:sldId id="278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CCA825-34CE-434A-9B85-1D5C4D745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154A08F-9555-4A24-99E9-0B97FA9A3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7D6EFE-722D-4A26-8ECA-648DD074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43E702C-932C-49DE-9FE2-8C738C44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C2B64ED-C32D-4908-9470-1137A358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916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46AE5E-24B3-48A2-B1C4-49BECE9E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9B59021-86E6-4F55-B731-28FA632F1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33F1B28-7F90-4103-9544-E47FBC48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84E4A3A-93B5-4703-B9FE-2A469C96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A54633C-7244-48CA-BF3A-E5E3DE02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07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96974A4-C0AA-42FD-AC95-1FAB193508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CA42C98-B59B-45AD-8D32-9472D982D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E99C85-4F57-47E2-AB28-BE11FE27B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7B22F3B-8619-47AD-A2BA-3FB2904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DF59716-B664-4B38-A416-ACA59FC2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539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485F48-29B6-4EC0-B015-E76ACFE6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3491FE-A14D-49BA-8678-7CA3ED974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40D8B4-EFB3-40B4-8EB5-E060E727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B8701BC-B9D9-4E00-B7BC-045D8C0B6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1BDEF5-D689-466C-A4AC-1489A054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009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7103A0-A20C-409D-819D-89595EA5E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37859BA-62F9-4CAB-95CC-5C55494FC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4CB42EE-DF24-4541-85EA-29F41FB8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C101E7B-4339-44C0-9DB6-B7B31C4AE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DF3E319-5AA1-4611-B626-EE7527BD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426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93A948-4B37-48D3-8B83-AB4B3B87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A96F7E-AE08-46C1-82DE-ABEAD678A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CCCF321-F241-4A7F-94D1-938BD2116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8C62F41-2695-41CE-96A7-C57B4C11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1595A05-3541-4B1F-AF1F-E7220AD4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CCE7248-A5ED-4793-979B-12E9D0E6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46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C6C7AE-8857-41C8-A6C6-D030ACBB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9DA6E3F-F850-4CC5-BB67-C1FD8FDA3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E918A91-80A1-45A4-A352-F07CACB6E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55ECC74-AA81-4908-AB25-6BD51D377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2FB31D2-BA1C-4F67-B13B-6546B7692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F1F3563-EA50-4B0F-B8F6-3549E90C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17045DB-2798-413C-AA61-AF2EECB9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2F50215-1210-4233-90B3-A47E14EF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109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06FCD5-9B4A-4FE9-9A95-6578B6E5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ACE5E24-FE07-4048-B69A-A005C4C6D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A487543-B358-4C6D-8930-7BA64D8B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9167263-FB4F-47A9-838F-4D891614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530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54F5CD9-EF03-4F9B-A51F-E25B9EED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39354B7-ED0C-43E0-9386-7395B8AB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C7D0281-6F09-4DEF-A282-D87014AB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854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15EEF4-AA04-4D19-9A39-82C61705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579A7E-3813-4018-9F9C-7C5041100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21585D0-97B9-47F5-95E1-3D66A2B2A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9F9A1A0-0EC2-4283-B912-575101DD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00C24E4-1D0E-4CBC-8727-EE0B2C3F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7C43232-3856-4B3F-82D1-8892757A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203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DF67D1-87B8-4AFF-81D0-CF4FD762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B0E66F2-2EEC-40F0-ACF1-F5AEDD7D7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86F1B3E-C00B-43F2-AA7B-0AD2A9F61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385F708-E4B3-4DF7-ACBD-0DF79B0B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E834-ED84-4D24-9FD6-7EA830BE0512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6C66ED5-50CE-4567-A61E-CB7961ED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AE6F938-84F0-40F8-B100-AE664103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649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9EB0D90-D3DB-4F16-9FA0-BA72511A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0D4629-5664-4C01-8402-460A824DA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01DB7B6-D08B-4707-BE6E-CFD100A5E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9E834-ED84-4D24-9FD6-7EA830BE0512}" type="datetimeFigureOut">
              <a:rPr lang="hr-HR" smtClean="0"/>
              <a:t>5.4.2024.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272AE74-AE75-460E-BCD5-91DAE8D23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3712C4F-716C-4D99-B651-4489091ED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BFBE9-B06E-4ABC-B4E1-6576EFED82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184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focusedlearning.net/blog/learner-agency/5-terrific-inquiry-based-learning-examples" TargetMode="External"/><Relationship Id="rId2" Type="http://schemas.openxmlformats.org/officeDocument/2006/relationships/hyperlink" Target="https://www.youtube.com/watch?v=vHa99yXJk2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ructural-learning.com/landing-thinking-framework" TargetMode="Externa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lwkerwaV2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ructural-learning.com/post/a-teachers-guide-to-inquiry-based-learni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arstechnica.com/gaming/2017/06/roundup-the-best-escape-room-games-for-a-breakout-party/2/" TargetMode="External"/><Relationship Id="rId3" Type="http://schemas.openxmlformats.org/officeDocument/2006/relationships/hyperlink" Target="https://futurefocusedlearning.net/blog/learner-agency/5-terrific-inquiry-based-learning-examples" TargetMode="External"/><Relationship Id="rId7" Type="http://schemas.openxmlformats.org/officeDocument/2006/relationships/hyperlink" Target="https://www.youtube.com/watch?v=d8s3kZz1yQ4" TargetMode="External"/><Relationship Id="rId12" Type="http://schemas.openxmlformats.org/officeDocument/2006/relationships/hyperlink" Target="https://www.classcraft.com/" TargetMode="External"/><Relationship Id="rId2" Type="http://schemas.openxmlformats.org/officeDocument/2006/relationships/hyperlink" Target="https://www.twinkl.ie/resource/t4-sc-207-evolution-of-the-atmosphere-sequencing-car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ructural-learning.com/landing-thinking-framework" TargetMode="External"/><Relationship Id="rId11" Type="http://schemas.openxmlformats.org/officeDocument/2006/relationships/hyperlink" Target="https://www.classdojo.com/" TargetMode="External"/><Relationship Id="rId5" Type="http://schemas.openxmlformats.org/officeDocument/2006/relationships/hyperlink" Target="https://www.structural-learning.com/post/how-to-use-dialogic-pedagogy-the-key-to-powerful-teaching" TargetMode="External"/><Relationship Id="rId10" Type="http://schemas.openxmlformats.org/officeDocument/2006/relationships/hyperlink" Target="https://moodle.com/news/how-incorporating-gamification-can-transform-your-lms/" TargetMode="External"/><Relationship Id="rId4" Type="http://schemas.openxmlformats.org/officeDocument/2006/relationships/hyperlink" Target="https://www.youtube.com/watch?v=vHa99yXJk2Y" TargetMode="External"/><Relationship Id="rId9" Type="http://schemas.openxmlformats.org/officeDocument/2006/relationships/hyperlink" Target="https://www.docebo.com/learning-network/blog/lms-gamificatio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ie/resource/t4-sc-207-evolution-of-the-atmosphere-sequencing-card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CD1C81D-EDF5-43E4-9B7C-2F3E84352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09" t="28506" r="15123"/>
          <a:stretch/>
        </p:blipFill>
        <p:spPr>
          <a:xfrm>
            <a:off x="522514" y="273276"/>
            <a:ext cx="4084320" cy="298268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A73FA07-1B25-4359-B850-BF0767F37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54" y="255056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i="1" dirty="0">
                <a:solidFill>
                  <a:srgbClr val="C00000"/>
                </a:solidFill>
              </a:rPr>
              <a:t>„Game Design for </a:t>
            </a:r>
            <a:r>
              <a:rPr lang="hr-HR" i="1" dirty="0" err="1">
                <a:solidFill>
                  <a:srgbClr val="C00000"/>
                </a:solidFill>
              </a:rPr>
              <a:t>Teaching</a:t>
            </a:r>
            <a:r>
              <a:rPr lang="hr-HR" i="1" dirty="0">
                <a:solidFill>
                  <a:srgbClr val="C00000"/>
                </a:solidFill>
              </a:rPr>
              <a:t> </a:t>
            </a:r>
            <a:r>
              <a:rPr lang="hr-HR" i="1" dirty="0" err="1">
                <a:solidFill>
                  <a:srgbClr val="C00000"/>
                </a:solidFill>
              </a:rPr>
              <a:t>and</a:t>
            </a:r>
            <a:r>
              <a:rPr lang="hr-HR" i="1" dirty="0">
                <a:solidFill>
                  <a:srgbClr val="C00000"/>
                </a:solidFill>
              </a:rPr>
              <a:t> </a:t>
            </a:r>
            <a:r>
              <a:rPr lang="hr-HR" i="1" dirty="0" err="1">
                <a:solidFill>
                  <a:srgbClr val="C00000"/>
                </a:solidFill>
              </a:rPr>
              <a:t>Learning</a:t>
            </a:r>
            <a:r>
              <a:rPr lang="hr-HR" i="1" dirty="0">
                <a:solidFill>
                  <a:srgbClr val="C00000"/>
                </a:solidFill>
              </a:rPr>
              <a:t>”</a:t>
            </a:r>
            <a:br>
              <a:rPr lang="hr-HR" dirty="0"/>
            </a:b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Učenje temeljeno na igri i dizajnu igre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36592B-29EB-4364-8B4C-D30018079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hr-HR" dirty="0" err="1"/>
              <a:t>Erasmus</a:t>
            </a:r>
            <a:r>
              <a:rPr lang="hr-HR" dirty="0"/>
              <a:t>+ </a:t>
            </a:r>
            <a:r>
              <a:rPr lang="hr-HR" dirty="0" err="1"/>
              <a:t>School</a:t>
            </a:r>
            <a:r>
              <a:rPr lang="hr-HR" dirty="0"/>
              <a:t> </a:t>
            </a:r>
            <a:r>
              <a:rPr lang="hr-HR" dirty="0" err="1"/>
              <a:t>Accreditation</a:t>
            </a:r>
            <a:r>
              <a:rPr lang="hr-HR" dirty="0"/>
              <a:t> </a:t>
            </a:r>
          </a:p>
          <a:p>
            <a:r>
              <a:rPr lang="hr-HR" dirty="0"/>
              <a:t>Strukturirani tečaj</a:t>
            </a:r>
          </a:p>
          <a:p>
            <a:r>
              <a:rPr lang="hr-HR" dirty="0"/>
              <a:t>Natalija Krešo, OŠ Višnjevac</a:t>
            </a:r>
          </a:p>
          <a:p>
            <a:endParaRPr lang="hr-HR" dirty="0"/>
          </a:p>
        </p:txBody>
      </p:sp>
      <p:pic>
        <p:nvPicPr>
          <p:cNvPr id="1026" name="Picture 2" descr="http://os-visnjevac.skole.hr/upload/os-visnjevac/images/static3/1291/Image/preuzmi.jpg">
            <a:extLst>
              <a:ext uri="{FF2B5EF4-FFF2-40B4-BE49-F238E27FC236}">
                <a16:creationId xmlns:a16="http://schemas.microsoft.com/office/drawing/2014/main" id="{175A499B-9A46-4CD9-A7AA-CA13E911D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443" y="309933"/>
            <a:ext cx="1347653" cy="135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s-visnjevac.skole.hr/upload/os-visnjevac/images/static3/1291/Image/EN%20V%20Funded%20by%20the%20EU_POS.jpg">
            <a:extLst>
              <a:ext uri="{FF2B5EF4-FFF2-40B4-BE49-F238E27FC236}">
                <a16:creationId xmlns:a16="http://schemas.microsoft.com/office/drawing/2014/main" id="{AD556EB8-FFA9-4936-8B13-F901D7B46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676" y="263460"/>
            <a:ext cx="1049925" cy="106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s-visnjevac.skole.hr/upload/os-visnjevac/images/static3/1291/Image/erasmusplus%20logo%20enriching.jpg">
            <a:extLst>
              <a:ext uri="{FF2B5EF4-FFF2-40B4-BE49-F238E27FC236}">
                <a16:creationId xmlns:a16="http://schemas.microsoft.com/office/drawing/2014/main" id="{63E4E8B7-9F4E-48FA-A300-7EAA795A7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886" y="435422"/>
            <a:ext cx="1432968" cy="4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s-visnjevac.skole.hr/upload/os-visnjevac/images/static3/1238/Image/f_skole.jpg">
            <a:extLst>
              <a:ext uri="{FF2B5EF4-FFF2-40B4-BE49-F238E27FC236}">
                <a16:creationId xmlns:a16="http://schemas.microsoft.com/office/drawing/2014/main" id="{5F51108C-DA65-43F4-B1F9-E9BCBA5DD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000"/>
          <a:stretch/>
        </p:blipFill>
        <p:spPr bwMode="auto">
          <a:xfrm>
            <a:off x="9792363" y="366997"/>
            <a:ext cx="936597" cy="10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38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3A910C-F381-42A3-BA9B-40E4FC19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6371"/>
            <a:ext cx="10515600" cy="5832474"/>
          </a:xfrm>
        </p:spPr>
        <p:txBody>
          <a:bodyPr/>
          <a:lstStyle/>
          <a:p>
            <a:r>
              <a:rPr lang="hr-HR" b="1" dirty="0"/>
              <a:t>Gallery </a:t>
            </a:r>
            <a:r>
              <a:rPr lang="hr-HR" b="1" dirty="0" err="1"/>
              <a:t>Walk</a:t>
            </a:r>
            <a:r>
              <a:rPr lang="hr-HR" b="1" dirty="0"/>
              <a:t> </a:t>
            </a:r>
            <a:r>
              <a:rPr lang="hr-HR" dirty="0"/>
              <a:t>- upoznavanje s novim materijalom (vode bilješke / odgovaraju na pitanja na temelju izloženih tekstova / prepoznaju sličnosti i razlike među zbirkom tekstova / iznose dojmove i sl.)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622B564-9079-47C2-BBD8-5DDB589B0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95" t="3693" r="29688" b="14583"/>
          <a:stretch/>
        </p:blipFill>
        <p:spPr>
          <a:xfrm>
            <a:off x="3077440" y="1865167"/>
            <a:ext cx="6037119" cy="4483678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163213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2B24D2-71F3-48F3-839D-B056C0FF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Učenje temeljeno na igri (GBL)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7F24A7-BCB1-4369-9E69-46C7E8F29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b="1" dirty="0"/>
              <a:t>Učenje temeljeno na igrama</a:t>
            </a:r>
            <a:r>
              <a:rPr lang="hr-HR" sz="3200" dirty="0"/>
              <a:t> vrsta je aktivnog učenja s elementima igre koje ima specifične ciljeve učenja i mjerljiv ishod.</a:t>
            </a:r>
          </a:p>
          <a:p>
            <a:r>
              <a:rPr lang="hr-HR" sz="3200" dirty="0"/>
              <a:t>Učenje dolazi iz igranja igre i promiče kritičko razmišljanje i vještine rješavanja problema. 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A02EB89-93D0-4110-9969-1E609C87D6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87496" y="2656114"/>
            <a:ext cx="2533541" cy="5630091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416302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mkit - live learning game show">
            <a:extLst>
              <a:ext uri="{FF2B5EF4-FFF2-40B4-BE49-F238E27FC236}">
                <a16:creationId xmlns:a16="http://schemas.microsoft.com/office/drawing/2014/main" id="{20BA06DA-14C0-4098-B399-447C287DC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4688" y="249382"/>
            <a:ext cx="2284267" cy="127919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looket Quick Start Guide for Teachers – Blooket">
            <a:extLst>
              <a:ext uri="{FF2B5EF4-FFF2-40B4-BE49-F238E27FC236}">
                <a16:creationId xmlns:a16="http://schemas.microsoft.com/office/drawing/2014/main" id="{3DBF7422-70BD-4962-A165-9460197C2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11975">
            <a:off x="9872742" y="1204402"/>
            <a:ext cx="2335215" cy="108535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643A79-9971-42E7-BDB5-B97249D45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4236"/>
            <a:ext cx="10515600" cy="5532727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/>
              <a:t>Kahoot</a:t>
            </a:r>
            <a:r>
              <a:rPr lang="hr-HR" dirty="0"/>
              <a:t> (znamenitosti Budimpešte), </a:t>
            </a:r>
            <a:r>
              <a:rPr lang="hr-HR" dirty="0" err="1"/>
              <a:t>Gimgit</a:t>
            </a:r>
            <a:r>
              <a:rPr lang="hr-HR" dirty="0"/>
              <a:t>, </a:t>
            </a:r>
            <a:r>
              <a:rPr lang="hr-HR" dirty="0" err="1"/>
              <a:t>Blooket</a:t>
            </a:r>
            <a:endParaRPr lang="hr-HR" dirty="0"/>
          </a:p>
          <a:p>
            <a:r>
              <a:rPr lang="hr-HR" b="1" dirty="0" err="1"/>
              <a:t>Snap</a:t>
            </a:r>
            <a:r>
              <a:rPr lang="hr-HR" b="1" dirty="0"/>
              <a:t> </a:t>
            </a:r>
            <a:r>
              <a:rPr lang="hr-HR" b="1" dirty="0" err="1"/>
              <a:t>it</a:t>
            </a:r>
            <a:r>
              <a:rPr lang="hr-HR" b="1" dirty="0"/>
              <a:t> </a:t>
            </a:r>
            <a:r>
              <a:rPr lang="hr-HR" dirty="0"/>
              <a:t>(parovi, države i glavni gradovi)</a:t>
            </a:r>
          </a:p>
          <a:p>
            <a:r>
              <a:rPr lang="hr-HR" b="1" dirty="0" err="1"/>
              <a:t>Speed</a:t>
            </a:r>
            <a:r>
              <a:rPr lang="hr-HR" b="1" dirty="0"/>
              <a:t> </a:t>
            </a:r>
            <a:r>
              <a:rPr lang="hr-HR" b="1" dirty="0" err="1"/>
              <a:t>dating</a:t>
            </a:r>
            <a:r>
              <a:rPr lang="hr-HR" b="1" dirty="0"/>
              <a:t> </a:t>
            </a:r>
            <a:r>
              <a:rPr lang="hr-HR" dirty="0"/>
              <a:t>(otvoreno pitanje, izjava na koju mogu reći mišljenje; povijesne ličnosti, književna djela/likovi, esencijalni elementi,….)</a:t>
            </a:r>
          </a:p>
          <a:p>
            <a:r>
              <a:rPr lang="hr-HR" b="1" dirty="0" err="1"/>
              <a:t>Jig</a:t>
            </a:r>
            <a:r>
              <a:rPr lang="hr-HR" b="1" dirty="0"/>
              <a:t> </a:t>
            </a:r>
            <a:r>
              <a:rPr lang="hr-HR" b="1" dirty="0" err="1"/>
              <a:t>saw</a:t>
            </a:r>
            <a:r>
              <a:rPr lang="hr-HR" b="1" dirty="0"/>
              <a:t> </a:t>
            </a:r>
            <a:r>
              <a:rPr lang="hr-HR" b="1" dirty="0" err="1"/>
              <a:t>group</a:t>
            </a:r>
            <a:r>
              <a:rPr lang="hr-HR" b="1" dirty="0"/>
              <a:t> </a:t>
            </a:r>
            <a:r>
              <a:rPr lang="hr-HR" dirty="0"/>
              <a:t>(kooperativno učenje, svaki učenik jedne grupe se specijalizira za jedan dio teme – izmjena učenika po grupama)</a:t>
            </a:r>
          </a:p>
          <a:p>
            <a:r>
              <a:rPr lang="hr-HR" b="1" dirty="0" err="1"/>
              <a:t>Spies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diplomate </a:t>
            </a:r>
            <a:r>
              <a:rPr lang="hr-HR" dirty="0"/>
              <a:t>- (2 grupe rade na različitim zadacima, diplomat može pitati ostale o zadatku, špijun pokušava doznati više o tuđoj temi-saznati temu/zadatak drugih grupa)</a:t>
            </a:r>
          </a:p>
          <a:p>
            <a:r>
              <a:rPr lang="hr-HR" b="1" dirty="0" err="1"/>
              <a:t>Running</a:t>
            </a:r>
            <a:r>
              <a:rPr lang="hr-HR" b="1" dirty="0"/>
              <a:t> </a:t>
            </a:r>
            <a:r>
              <a:rPr lang="hr-HR" b="1" dirty="0" err="1"/>
              <a:t>dictation</a:t>
            </a:r>
            <a:r>
              <a:rPr lang="hr-HR" b="1" dirty="0"/>
              <a:t> </a:t>
            </a:r>
            <a:r>
              <a:rPr lang="hr-HR" dirty="0"/>
              <a:t>(3 osobe; jedna čita, druga prenosi citat, treća zapisuje)</a:t>
            </a:r>
          </a:p>
          <a:p>
            <a:r>
              <a:rPr lang="hr-HR" b="1" dirty="0" err="1"/>
              <a:t>Think-pair-share</a:t>
            </a:r>
            <a:r>
              <a:rPr lang="hr-HR" dirty="0"/>
              <a:t> (Učitelj postavlja otvoreno pitanje, a učenici o njemu razmišljaju minutu ili dvije. Zatim se svaki učenik uparuje s partnerom i razgovaraju o pitanju dvije do pet minuta. Na kraju se cijeli razred uključuje u raspravu o temi.)</a:t>
            </a:r>
          </a:p>
          <a:p>
            <a:pPr marL="0" indent="0">
              <a:buNone/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5585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F2FD01-2AB1-4B52-937D-688F91F7A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6973"/>
            <a:ext cx="10515600" cy="545999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hr-HR" b="1"/>
              <a:t>IGRIFIKACIJA </a:t>
            </a:r>
            <a:r>
              <a:rPr lang="hr-HR" b="1" dirty="0"/>
              <a:t>–  korištenje aktivnosti i </a:t>
            </a:r>
            <a:r>
              <a:rPr lang="hr-HR" b="1" u="sng" dirty="0"/>
              <a:t>sustava nagrađivanja </a:t>
            </a:r>
            <a:r>
              <a:rPr lang="hr-HR" b="1" dirty="0"/>
              <a:t>za poticanje motivacije.</a:t>
            </a:r>
          </a:p>
          <a:p>
            <a:pPr fontAlgn="base"/>
            <a:r>
              <a:rPr lang="hr-HR" dirty="0"/>
              <a:t> grupe za natjecanje u zadacima ili aktivnostima.</a:t>
            </a:r>
          </a:p>
          <a:p>
            <a:pPr fontAlgn="base"/>
            <a:r>
              <a:rPr lang="hr-HR" dirty="0"/>
              <a:t> bodovi za dovršetak zadataka i trošenje bodove na nagrade.</a:t>
            </a:r>
          </a:p>
          <a:p>
            <a:pPr fontAlgn="base"/>
            <a:r>
              <a:rPr lang="hr-HR" dirty="0"/>
              <a:t>Vremenski ograničene kartice ili radni listovi.</a:t>
            </a:r>
          </a:p>
          <a:p>
            <a:pPr fontAlgn="base"/>
            <a:r>
              <a:rPr lang="hr-HR" dirty="0">
                <a:solidFill>
                  <a:srgbClr val="C00000"/>
                </a:solidFill>
              </a:rPr>
              <a:t>Značke, ploče s najboljim rezultatima, nagrade i bodovi za dovršetak zadatka, izazovi.</a:t>
            </a:r>
          </a:p>
          <a:p>
            <a:r>
              <a:rPr lang="hr-HR" dirty="0"/>
              <a:t>Pr. ponavljanje gradiva; kroz mjesec dana skupljaju bodove kroz različite igre/aktivnosti/kvizove. Imaju mogućnost skupiti bodove za pozitivnu ocjenu. Učitelj može uočiti koji su dijelovi gradiva teži/slabije usvojeni i sl.</a:t>
            </a:r>
          </a:p>
        </p:txBody>
      </p:sp>
    </p:spTree>
    <p:extLst>
      <p:ext uri="{BB962C8B-B14F-4D97-AF65-F5344CB8AC3E}">
        <p14:creationId xmlns:p14="http://schemas.microsoft.com/office/powerpoint/2010/main" val="362531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66ED15-9316-455D-9A89-EB9B7D5FB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1891"/>
            <a:ext cx="10515600" cy="5595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Primjeri</a:t>
            </a:r>
          </a:p>
          <a:p>
            <a:r>
              <a:rPr lang="hr-HR" dirty="0"/>
              <a:t>učenici mogu tražiti određene informacije u lektiri kako bi bili sigurni da su u potpunosti razumjeli i pročitali ono što su trebali. Kada se svaki podatak pronađe, skuplja se kako bi studentima otkrio nagradu. </a:t>
            </a:r>
          </a:p>
          <a:p>
            <a:r>
              <a:rPr lang="hr-HR" dirty="0"/>
              <a:t>Učitelj prirodnih znanosti može pitati o neobičnoj snimci u vijestima tog tjedna. Učenici koji pronađu vijest o crnoj rupi mogu dobiti dodatni bod.</a:t>
            </a:r>
          </a:p>
          <a:p>
            <a:r>
              <a:rPr lang="hr-HR" dirty="0"/>
              <a:t>Učenici mogu odabrati svoj način na koji će završiti priču o Svemiru (dovršiti projekt) (putem videa, govora, prezentacije ili stvaranjem pjesme) </a:t>
            </a:r>
          </a:p>
          <a:p>
            <a:r>
              <a:rPr lang="hr-HR" dirty="0"/>
              <a:t>postavite QR kodove po učionici i školi koji vode do izazova kao što su kviz pitanja, obrazovni videozapisi za gledanje, zabavne činjenice ili digitalne igre. 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809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6F7A73-0DD7-4BC4-8665-1172525D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6D0D1E-F88F-430F-BAC2-7ECEC1C8D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Auction game</a:t>
            </a:r>
          </a:p>
          <a:p>
            <a:r>
              <a:rPr lang="hr-HR" b="1" dirty="0" err="1"/>
              <a:t>Tresure</a:t>
            </a:r>
            <a:r>
              <a:rPr lang="hr-HR" b="1" dirty="0"/>
              <a:t> </a:t>
            </a:r>
            <a:r>
              <a:rPr lang="hr-HR" b="1" dirty="0" err="1"/>
              <a:t>hunt</a:t>
            </a:r>
            <a:endParaRPr lang="hr-HR" b="1" dirty="0"/>
          </a:p>
          <a:p>
            <a:r>
              <a:rPr lang="hr-HR" b="1" dirty="0" err="1"/>
              <a:t>Bingo</a:t>
            </a:r>
            <a:endParaRPr lang="hr-HR" b="1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DDD7FEE-8C2C-48BC-A094-C1E8E31526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572" y="490557"/>
            <a:ext cx="4534710" cy="608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7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83AF30-4B6E-40EA-A6BD-5D31DD5A5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11" y="719636"/>
            <a:ext cx="10515600" cy="4351338"/>
          </a:xfrm>
        </p:spPr>
        <p:txBody>
          <a:bodyPr/>
          <a:lstStyle/>
          <a:p>
            <a:r>
              <a:rPr lang="hr-HR" dirty="0" err="1"/>
              <a:t>Escape</a:t>
            </a:r>
            <a:r>
              <a:rPr lang="hr-HR" dirty="0"/>
              <a:t> Room (Soba za bijeg)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4689260-9120-488E-BE58-5C4885BD1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86"/>
          <a:stretch/>
        </p:blipFill>
        <p:spPr>
          <a:xfrm>
            <a:off x="0" y="1466262"/>
            <a:ext cx="7384869" cy="4389120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3B1C337-9037-47AB-B39F-39A516AB06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 r="18778"/>
          <a:stretch/>
        </p:blipFill>
        <p:spPr>
          <a:xfrm>
            <a:off x="7233856" y="1755327"/>
            <a:ext cx="5045229" cy="3810989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DBC3E0E-5255-4D55-A28A-30769E9BFD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286"/>
          <a:stretch/>
        </p:blipFill>
        <p:spPr>
          <a:xfrm>
            <a:off x="0" y="1580562"/>
            <a:ext cx="7384869" cy="4389120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0C5F31F-781D-4B0B-B807-4BB6B1B362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47" r="18778"/>
          <a:stretch/>
        </p:blipFill>
        <p:spPr>
          <a:xfrm>
            <a:off x="7233856" y="1869627"/>
            <a:ext cx="5045229" cy="3810989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177395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69E464-D0DB-4B1C-8574-42957E1D4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Bloomova taksonomija i učenje temeljeno na ispitivanju/istraživanju (IBL)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E46D61-0E7A-44B5-85AF-6722FFDDB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hr-HR" dirty="0"/>
              <a:t>Bloomova taksonomija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IBL - Učenje temeljeno na ispitivanju aktivna je metoda učenja koja potiče učenike da koriste ispitivanje i istraživanje kako bi istražili probleme iz stvarnog svijeta. </a:t>
            </a:r>
          </a:p>
          <a:p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0A310FC6-3D1C-4960-A479-F6F945955D8E}"/>
              </a:ext>
            </a:extLst>
          </p:cNvPr>
          <p:cNvSpPr/>
          <p:nvPr/>
        </p:nvSpPr>
        <p:spPr>
          <a:xfrm>
            <a:off x="4436730" y="3708906"/>
            <a:ext cx="3845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>
                <a:hlinkClick r:id="rId2"/>
              </a:rPr>
              <a:t>https://www.youtube.com/watch?v=vHa99yXJk2Y</a:t>
            </a:r>
            <a:endParaRPr lang="hr-HR" sz="1400" dirty="0"/>
          </a:p>
          <a:p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BC4EF93A-B266-46EE-ACB1-A56196E6D17D}"/>
              </a:ext>
            </a:extLst>
          </p:cNvPr>
          <p:cNvSpPr/>
          <p:nvPr/>
        </p:nvSpPr>
        <p:spPr>
          <a:xfrm>
            <a:off x="658851" y="5850235"/>
            <a:ext cx="472304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hlinkClick r:id="rId3"/>
              </a:rPr>
              <a:t>https://futurefocusedlearning.net/blog/learner-agency/5-terrific-inquiry-based-learning-examples</a:t>
            </a:r>
            <a:endParaRPr lang="hr-HR" sz="1400" dirty="0"/>
          </a:p>
          <a:p>
            <a:endParaRPr lang="hr-HR" dirty="0"/>
          </a:p>
        </p:txBody>
      </p:sp>
      <p:pic>
        <p:nvPicPr>
          <p:cNvPr id="5124" name="Picture 4" descr="BLOOMOVA TAKSONOMIJA">
            <a:extLst>
              <a:ext uri="{FF2B5EF4-FFF2-40B4-BE49-F238E27FC236}">
                <a16:creationId xmlns:a16="http://schemas.microsoft.com/office/drawing/2014/main" id="{C4EDCCD8-AAE2-480E-A11D-8F04BFF15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9337" y="2238626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72B5770B-5896-4E3E-9C12-66158E82EA5F}"/>
              </a:ext>
            </a:extLst>
          </p:cNvPr>
          <p:cNvSpPr/>
          <p:nvPr/>
        </p:nvSpPr>
        <p:spPr>
          <a:xfrm>
            <a:off x="6096000" y="589703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400" dirty="0">
                <a:hlinkClick r:id="rId5"/>
              </a:rPr>
              <a:t>https://www.structural-learning.com/landing-thinking-framework</a:t>
            </a:r>
            <a:endParaRPr lang="hr-HR" sz="1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2764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931B52-3DC0-4D22-A117-7430F1C0E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06"/>
            <a:ext cx="10515600" cy="65662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hr-HR" sz="3200" dirty="0">
                <a:solidFill>
                  <a:srgbClr val="C00000"/>
                </a:solidFill>
              </a:rPr>
              <a:t>Promatranje/orijentacija: </a:t>
            </a:r>
          </a:p>
          <a:p>
            <a:pPr marL="0" indent="0">
              <a:buNone/>
            </a:pPr>
            <a:r>
              <a:rPr lang="hr-HR" sz="3200" dirty="0"/>
              <a:t>Nastavnik predstavlja temu, učenici istražuju temu kroz praktične aktivnosti, izravnu poduku i istraživanje.</a:t>
            </a:r>
          </a:p>
          <a:p>
            <a:pPr marL="0" indent="0">
              <a:buNone/>
            </a:pPr>
            <a:r>
              <a:rPr lang="hr-HR" sz="3200" dirty="0"/>
              <a:t> </a:t>
            </a:r>
          </a:p>
          <a:p>
            <a:pPr marL="0" indent="0">
              <a:buNone/>
            </a:pPr>
            <a:r>
              <a:rPr lang="hr-HR" sz="3200" dirty="0">
                <a:solidFill>
                  <a:srgbClr val="C00000"/>
                </a:solidFill>
              </a:rPr>
              <a:t>2. Konceptualizacija/pitanje: </a:t>
            </a:r>
          </a:p>
          <a:p>
            <a:pPr marL="0" indent="0">
              <a:buNone/>
            </a:pPr>
            <a:r>
              <a:rPr lang="hr-HR" sz="3200" dirty="0"/>
              <a:t>Učenici postavljaju pitanja o temi, postavljaju hipoteze i predviđaju.</a:t>
            </a:r>
          </a:p>
          <a:p>
            <a:pPr marL="0" indent="0">
              <a:buNone/>
            </a:pPr>
            <a:r>
              <a:rPr lang="hr-HR" sz="3200" dirty="0"/>
              <a:t> </a:t>
            </a:r>
          </a:p>
          <a:p>
            <a:pPr marL="0" indent="0">
              <a:buNone/>
            </a:pPr>
            <a:r>
              <a:rPr lang="hr-HR" sz="3200" dirty="0">
                <a:solidFill>
                  <a:srgbClr val="C00000"/>
                </a:solidFill>
              </a:rPr>
              <a:t>3. Istraživanje: </a:t>
            </a:r>
          </a:p>
          <a:p>
            <a:pPr marL="0" indent="0">
              <a:buNone/>
            </a:pPr>
            <a:r>
              <a:rPr lang="hr-HR" sz="3200" dirty="0"/>
              <a:t>Uz učiteljevu pomoć pronalaze odgovore, provode istraživanja i pronalaze dokaze koji podupiru ili opovrgavaju hipoteze.</a:t>
            </a:r>
          </a:p>
          <a:p>
            <a:pPr marL="0" indent="0">
              <a:buNone/>
            </a:pPr>
            <a:r>
              <a:rPr lang="hr-HR" sz="3200" dirty="0"/>
              <a:t> </a:t>
            </a:r>
          </a:p>
          <a:p>
            <a:pPr marL="0" indent="0">
              <a:buNone/>
            </a:pPr>
            <a:r>
              <a:rPr lang="hr-HR" sz="3200" dirty="0">
                <a:solidFill>
                  <a:srgbClr val="C00000"/>
                </a:solidFill>
              </a:rPr>
              <a:t>4. Zaključak: </a:t>
            </a:r>
          </a:p>
          <a:p>
            <a:pPr marL="0" indent="0">
              <a:buNone/>
            </a:pPr>
            <a:r>
              <a:rPr lang="hr-HR" sz="3200" dirty="0"/>
              <a:t>Nakon prikupljanja podataka i željenih informacija učenici dolaze do zaključaka i odgovora na svoja pitanja. Otkrivaju jesu li njihove hipoteze ili ideje točne ili imaju nedostatke. Ovo može dovesti do novih pitanja.</a:t>
            </a:r>
          </a:p>
          <a:p>
            <a:pPr marL="0" indent="0">
              <a:buNone/>
            </a:pPr>
            <a:r>
              <a:rPr lang="hr-HR" sz="3200" dirty="0"/>
              <a:t> </a:t>
            </a:r>
          </a:p>
          <a:p>
            <a:pPr marL="0" indent="0">
              <a:buNone/>
            </a:pPr>
            <a:r>
              <a:rPr lang="hr-HR" sz="3200" dirty="0">
                <a:solidFill>
                  <a:srgbClr val="C00000"/>
                </a:solidFill>
              </a:rPr>
              <a:t>5. Rasprava: </a:t>
            </a:r>
          </a:p>
          <a:p>
            <a:pPr marL="0" indent="0">
              <a:buNone/>
            </a:pPr>
            <a:r>
              <a:rPr lang="hr-HR" sz="3200" dirty="0"/>
              <a:t>U ovoj fazi svi učenici mogu učiti jedni od drugih dok predstavljaju nalaze. Učitelj vodi rasprave s više pitanja, potiče raspravu i razmišljanje.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15B79437-8909-43CF-A3D4-E4F83ADF16E9}"/>
              </a:ext>
            </a:extLst>
          </p:cNvPr>
          <p:cNvSpPr/>
          <p:nvPr/>
        </p:nvSpPr>
        <p:spPr>
          <a:xfrm>
            <a:off x="7229744" y="6325828"/>
            <a:ext cx="4962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2"/>
              </a:rPr>
              <a:t>https://www.youtube.com/watch?v=QlwkerwaV2E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4947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06CDD7-FFC0-48A3-9FDD-E2414CBE3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257"/>
            <a:ext cx="10515600" cy="59157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/>
              <a:t>Primjer;</a:t>
            </a:r>
          </a:p>
          <a:p>
            <a:pPr marL="0" indent="0">
              <a:buNone/>
            </a:pPr>
            <a:r>
              <a:rPr lang="hr-HR" dirty="0"/>
              <a:t>Na satu povijesti, </a:t>
            </a:r>
            <a:r>
              <a:rPr lang="hr-HR" dirty="0" err="1"/>
              <a:t>pandemija</a:t>
            </a:r>
            <a:r>
              <a:rPr lang="hr-HR" dirty="0"/>
              <a:t> COVID-19 može se koristiti za usporedbu, proučavanje i ispitivanje povijesti </a:t>
            </a:r>
            <a:r>
              <a:rPr lang="hr-HR" dirty="0" err="1"/>
              <a:t>pandemija</a:t>
            </a:r>
            <a:r>
              <a:rPr lang="hr-HR" dirty="0"/>
              <a:t>. Skupna ispitna lekcija može imati sljedeće komponente: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r>
              <a:rPr lang="hr-HR" dirty="0"/>
              <a:t> Nastavnik predstavlja povijesne događaje španjolske gripe 1918. prikazujući kratki video isječak. Zadaci čitanja također mogu biti način za započinjanje teme.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r>
              <a:rPr lang="hr-HR" dirty="0"/>
              <a:t>Učenici se dijele u manje grupe kako bi razgovarali o tome po čemu je ova </a:t>
            </a:r>
            <a:r>
              <a:rPr lang="hr-HR" dirty="0" err="1"/>
              <a:t>pandemija</a:t>
            </a:r>
            <a:r>
              <a:rPr lang="hr-HR" dirty="0"/>
              <a:t> drugačija/slična postojećoj. Učitelj motivira učenje kod učenika i potiče ih da smisle dodatna pitanja o tome kako su ljudi možda reagirali tada i/ili kako reagiraju danas. Neki primjeri pitanja su: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Što je uzrokovalo kugu i koliko je ljudima bila poznata bolest?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Jesu li ljudi u to doba negodovali prema mjerama karantene i koje su političke implikacije tada postojale?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811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19DC9E-8487-43A2-BB3A-2D311ED7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81178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r-HR" sz="3500" dirty="0"/>
              <a:t>Budimpešta, 19. - 24. veljače 2024.</a:t>
            </a:r>
          </a:p>
          <a:p>
            <a:pPr marL="0" indent="0" algn="ctr">
              <a:buNone/>
            </a:pPr>
            <a:r>
              <a:rPr lang="hr-HR" sz="3500" b="1" dirty="0">
                <a:solidFill>
                  <a:srgbClr val="C00000"/>
                </a:solidFill>
              </a:rPr>
              <a:t> </a:t>
            </a:r>
            <a:r>
              <a:rPr lang="hr-HR" sz="3500" b="1" dirty="0" err="1">
                <a:solidFill>
                  <a:srgbClr val="C00000"/>
                </a:solidFill>
              </a:rPr>
              <a:t>Europass</a:t>
            </a:r>
            <a:r>
              <a:rPr lang="hr-HR" sz="3500" b="1" dirty="0">
                <a:solidFill>
                  <a:srgbClr val="C00000"/>
                </a:solidFill>
              </a:rPr>
              <a:t> </a:t>
            </a:r>
            <a:r>
              <a:rPr lang="hr-HR" sz="3500" b="1" dirty="0" err="1">
                <a:solidFill>
                  <a:srgbClr val="C00000"/>
                </a:solidFill>
              </a:rPr>
              <a:t>Teacher</a:t>
            </a:r>
            <a:r>
              <a:rPr lang="hr-HR" sz="3500" b="1" dirty="0">
                <a:solidFill>
                  <a:srgbClr val="C00000"/>
                </a:solidFill>
              </a:rPr>
              <a:t> </a:t>
            </a:r>
            <a:r>
              <a:rPr lang="hr-HR" sz="3500" b="1" dirty="0" err="1">
                <a:solidFill>
                  <a:srgbClr val="C00000"/>
                </a:solidFill>
              </a:rPr>
              <a:t>Academy</a:t>
            </a:r>
            <a:r>
              <a:rPr lang="hr-HR" sz="3500" dirty="0"/>
              <a:t>, </a:t>
            </a:r>
          </a:p>
          <a:p>
            <a:pPr marL="0" indent="0" algn="ctr">
              <a:buNone/>
            </a:pPr>
            <a:r>
              <a:rPr lang="hr-HR" sz="3500" b="1" dirty="0" err="1">
                <a:solidFill>
                  <a:srgbClr val="0070C0"/>
                </a:solidFill>
              </a:rPr>
              <a:t>Converzum</a:t>
            </a:r>
            <a:r>
              <a:rPr lang="hr-HR" sz="3500" b="1" dirty="0">
                <a:solidFill>
                  <a:srgbClr val="0070C0"/>
                </a:solidFill>
              </a:rPr>
              <a:t> Tudomany  </a:t>
            </a:r>
            <a:r>
              <a:rPr lang="hr-HR" sz="3500" b="1" dirty="0" err="1">
                <a:solidFill>
                  <a:srgbClr val="0070C0"/>
                </a:solidFill>
              </a:rPr>
              <a:t>Nyelviskola</a:t>
            </a:r>
            <a:r>
              <a:rPr lang="hr-HR" sz="3500" b="1" dirty="0">
                <a:solidFill>
                  <a:srgbClr val="0070C0"/>
                </a:solidFill>
              </a:rPr>
              <a:t> </a:t>
            </a:r>
            <a:r>
              <a:rPr lang="hr-HR" sz="3500" b="1" dirty="0" err="1">
                <a:solidFill>
                  <a:srgbClr val="0070C0"/>
                </a:solidFill>
              </a:rPr>
              <a:t>Zrt</a:t>
            </a:r>
            <a:r>
              <a:rPr lang="hr-HR" sz="3500" b="1" dirty="0">
                <a:solidFill>
                  <a:srgbClr val="0070C0"/>
                </a:solidFill>
              </a:rPr>
              <a:t>. </a:t>
            </a:r>
            <a:endParaRPr lang="hr-HR" sz="3500" dirty="0">
              <a:solidFill>
                <a:srgbClr val="0070C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hr-HR" dirty="0"/>
              <a:t>– međunarodno usavršavanje nastavnika</a:t>
            </a:r>
            <a:br>
              <a:rPr lang="hr-HR" dirty="0"/>
            </a:br>
            <a:r>
              <a:rPr lang="hr-HR" dirty="0"/>
              <a:t>– jezični tečajevi i ispiti (IELTS, TOEFL, </a:t>
            </a:r>
            <a:r>
              <a:rPr lang="hr-HR" dirty="0" err="1"/>
              <a:t>Cambridge</a:t>
            </a:r>
            <a:r>
              <a:rPr lang="hr-HR" dirty="0"/>
              <a:t>)</a:t>
            </a:r>
            <a:br>
              <a:rPr lang="hr-HR" dirty="0"/>
            </a:br>
            <a:r>
              <a:rPr lang="hr-HR" dirty="0"/>
              <a:t>– izdavaštvo</a:t>
            </a:r>
            <a:br>
              <a:rPr lang="hr-HR" dirty="0"/>
            </a:br>
            <a:r>
              <a:rPr lang="hr-HR" dirty="0"/>
              <a:t>– razvoj digitalnih materijala</a:t>
            </a:r>
            <a:br>
              <a:rPr lang="hr-HR" dirty="0"/>
            </a:br>
            <a:r>
              <a:rPr lang="hr-HR" dirty="0"/>
              <a:t>– prijevodi, usluge tumačenja</a:t>
            </a:r>
            <a:br>
              <a:rPr lang="hr-HR" dirty="0"/>
            </a:br>
            <a:r>
              <a:rPr lang="hr-HR" dirty="0"/>
              <a:t>– 2-3-dnevno usavršavanje kompetencija obuka vještina</a:t>
            </a:r>
            <a:br>
              <a:rPr lang="hr-HR" dirty="0"/>
            </a:br>
            <a:r>
              <a:rPr lang="hr-HR" dirty="0"/>
              <a:t>– metodološke konferencije</a:t>
            </a:r>
            <a:br>
              <a:rPr lang="hr-HR" dirty="0"/>
            </a:br>
            <a:r>
              <a:rPr lang="hr-HR" dirty="0"/>
              <a:t>– podučavanje, mentorstvo</a:t>
            </a:r>
            <a:br>
              <a:rPr lang="hr-HR" dirty="0"/>
            </a:br>
            <a:r>
              <a:rPr lang="hr-HR" dirty="0"/>
              <a:t>– </a:t>
            </a:r>
            <a:r>
              <a:rPr lang="hr-HR" dirty="0" err="1"/>
              <a:t>Erasmus</a:t>
            </a:r>
            <a:r>
              <a:rPr lang="hr-HR" dirty="0"/>
              <a:t> + tečajevi za osposobljavanje nastavnika</a:t>
            </a:r>
          </a:p>
          <a:p>
            <a:endParaRPr lang="hr-HR" dirty="0"/>
          </a:p>
        </p:txBody>
      </p:sp>
      <p:pic>
        <p:nvPicPr>
          <p:cNvPr id="1026" name="Picture 2" descr="Fotografija">
            <a:extLst>
              <a:ext uri="{FF2B5EF4-FFF2-40B4-BE49-F238E27FC236}">
                <a16:creationId xmlns:a16="http://schemas.microsoft.com/office/drawing/2014/main" id="{9904A799-190F-4F1C-9356-36128E75B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" t="1113" r="81" b="22523"/>
          <a:stretch/>
        </p:blipFill>
        <p:spPr bwMode="auto">
          <a:xfrm>
            <a:off x="3995589" y="4356368"/>
            <a:ext cx="4200821" cy="229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grafija">
            <a:extLst>
              <a:ext uri="{FF2B5EF4-FFF2-40B4-BE49-F238E27FC236}">
                <a16:creationId xmlns:a16="http://schemas.microsoft.com/office/drawing/2014/main" id="{04758234-16CC-4EB2-A838-1144F993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417" y="1230435"/>
            <a:ext cx="23145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grafija">
            <a:extLst>
              <a:ext uri="{FF2B5EF4-FFF2-40B4-BE49-F238E27FC236}">
                <a16:creationId xmlns:a16="http://schemas.microsoft.com/office/drawing/2014/main" id="{8097880D-4B5A-43B7-B551-AEF3A6A4A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685" y="3571306"/>
            <a:ext cx="23145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tografija">
            <a:extLst>
              <a:ext uri="{FF2B5EF4-FFF2-40B4-BE49-F238E27FC236}">
                <a16:creationId xmlns:a16="http://schemas.microsoft.com/office/drawing/2014/main" id="{A7CB5A72-61DC-4BA7-AE7D-312FACAE1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109549" y="1316024"/>
            <a:ext cx="23145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75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55D66D-2077-499D-AF2F-6841F4616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447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Postavljanje pitanja koja potiču na razmišljanje potiče učenike da istražuju rješenja dok koriste izvore kao što su povijesne baze podataka, pouzdani mrežni resursi i knjižnica. Na taj način učenici razvijaju veze između razlika i sličnosti </a:t>
            </a:r>
            <a:r>
              <a:rPr lang="hr-HR" dirty="0" err="1"/>
              <a:t>pandemije</a:t>
            </a:r>
            <a:r>
              <a:rPr lang="hr-HR" dirty="0"/>
              <a:t> </a:t>
            </a:r>
            <a:r>
              <a:rPr lang="hr-HR" dirty="0" err="1"/>
              <a:t>koronavirusa</a:t>
            </a:r>
            <a:r>
              <a:rPr lang="hr-HR" dirty="0"/>
              <a:t> i španjolske gripe.</a:t>
            </a:r>
          </a:p>
          <a:p>
            <a:r>
              <a:rPr lang="hr-HR" dirty="0"/>
              <a:t>Učenici mogu primijeniti ono što su razumjeli kako bi odgovorili na učiteljeva početna pitanja, a učitelj može motivirati učenike da svoje istraživanje koriste kao potporu svojim odgovorima.</a:t>
            </a:r>
          </a:p>
          <a:p>
            <a:r>
              <a:rPr lang="hr-HR" dirty="0"/>
              <a:t>Svaka grupa učenika može predstaviti svoje rezultate razredu i postavljati pitanja, dok učitelj može nadzirati aktivnosti ispitivanja, raspravu, ispraviti pogreške i postaviti dodatna pitanja.</a:t>
            </a:r>
          </a:p>
          <a:p>
            <a:endParaRPr lang="hr-HR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60378764-F847-4493-80A8-DCF68850442C}"/>
              </a:ext>
            </a:extLst>
          </p:cNvPr>
          <p:cNvSpPr/>
          <p:nvPr/>
        </p:nvSpPr>
        <p:spPr>
          <a:xfrm>
            <a:off x="5442856" y="56576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Izvor; </a:t>
            </a:r>
          </a:p>
          <a:p>
            <a:r>
              <a:rPr lang="hr-HR" dirty="0">
                <a:hlinkClick r:id="rId2"/>
              </a:rPr>
              <a:t>https://www.structural-learning.com/post/a-teachers-guide-to-inquiry-based-learning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024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F3815F-D6C4-497C-9EEB-ECFC9554F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          Sudionici tečaja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3728DD2-F13D-48A7-8F9E-1AA9FE7C1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94"/>
          <a:stretch/>
        </p:blipFill>
        <p:spPr>
          <a:xfrm>
            <a:off x="4153989" y="1386810"/>
            <a:ext cx="7724052" cy="4026534"/>
          </a:xfr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4CDA1470-7E37-485B-BFD8-665CDFB21E8B}"/>
              </a:ext>
            </a:extLst>
          </p:cNvPr>
          <p:cNvSpPr/>
          <p:nvPr/>
        </p:nvSpPr>
        <p:spPr>
          <a:xfrm>
            <a:off x="700738" y="5423263"/>
            <a:ext cx="3322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05050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Voditeljica tečaja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Krisztina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</a:rPr>
              <a:t>Tüll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4DA96C5B-9039-4390-B147-48F4C157F124}"/>
              </a:ext>
            </a:extLst>
          </p:cNvPr>
          <p:cNvSpPr/>
          <p:nvPr/>
        </p:nvSpPr>
        <p:spPr>
          <a:xfrm>
            <a:off x="4968015" y="5524597"/>
            <a:ext cx="6096000" cy="9682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hr-HR" dirty="0">
                <a:solidFill>
                  <a:srgbClr val="050505"/>
                </a:solidFill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14 učitelja; 3 učiteljice s Malte, 3 učitelja iz Španjolske, 2 učiteljice s Kanarskih otoka, 3 učitelja iz Italije, po 1 učiteljica s Cipra i Nizozemske, učiteljica iz Hrvatske. 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ull-Krisztina-300 - Converzum Tudomány Nyelviskola Zrt.">
            <a:extLst>
              <a:ext uri="{FF2B5EF4-FFF2-40B4-BE49-F238E27FC236}">
                <a16:creationId xmlns:a16="http://schemas.microsoft.com/office/drawing/2014/main" id="{55A4406E-2870-4D9E-9A4C-9CD60F5EF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591" y="2676129"/>
            <a:ext cx="2465078" cy="246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373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917CA0-BF04-4159-AFAD-F20F0248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216"/>
            <a:ext cx="2349137" cy="1325563"/>
          </a:xfrm>
        </p:spPr>
        <p:txBody>
          <a:bodyPr/>
          <a:lstStyle/>
          <a:p>
            <a:r>
              <a:rPr lang="hr-HR" dirty="0"/>
              <a:t>Radni dio dana…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0F12A24-4F48-4446-AC42-9B83BC73C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0698" y="1744232"/>
            <a:ext cx="5730603" cy="4297951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F57C858-6F11-4357-9E5D-F0D42BE45A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5"/>
          <a:stretch/>
        </p:blipFill>
        <p:spPr>
          <a:xfrm rot="5400000">
            <a:off x="8973622" y="301926"/>
            <a:ext cx="2554399" cy="283882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A41D6C6-7D6C-4039-9F39-0DAD9CB7DD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56"/>
          <a:stretch/>
        </p:blipFill>
        <p:spPr>
          <a:xfrm rot="5400000">
            <a:off x="8460079" y="3553279"/>
            <a:ext cx="3299599" cy="285945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94FA410-A600-461E-90B8-2B9E8B6A5CC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0199" y="2721055"/>
            <a:ext cx="4580051" cy="3435038"/>
          </a:xfrm>
          <a:prstGeom prst="rect">
            <a:avLst/>
          </a:prstGeom>
        </p:spPr>
      </p:pic>
      <p:pic>
        <p:nvPicPr>
          <p:cNvPr id="8" name="Rezervirano mjesto sadržaja 4">
            <a:extLst>
              <a:ext uri="{FF2B5EF4-FFF2-40B4-BE49-F238E27FC236}">
                <a16:creationId xmlns:a16="http://schemas.microsoft.com/office/drawing/2014/main" id="{EB19422B-EC85-4EBD-A33F-911A3923D9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41089" y="1744232"/>
            <a:ext cx="5730603" cy="429795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7BA6F63-1B84-4C04-A05F-C57E3441DA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15"/>
          <a:stretch/>
        </p:blipFill>
        <p:spPr>
          <a:xfrm rot="5400000">
            <a:off x="8984013" y="301926"/>
            <a:ext cx="2554399" cy="283882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05E210F-F7A8-4BB4-BDED-FDC35A3E980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9808" y="2721055"/>
            <a:ext cx="4580051" cy="343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66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70874D-1B32-4B89-AE08-E8D02524C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1591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hr-HR" dirty="0">
              <a:hlinkClick r:id="rId2"/>
            </a:endParaRPr>
          </a:p>
          <a:p>
            <a:pPr marL="0" indent="0">
              <a:buNone/>
            </a:pPr>
            <a:endParaRPr lang="hr-HR" dirty="0">
              <a:hlinkClick r:id="rId2"/>
            </a:endParaRPr>
          </a:p>
          <a:p>
            <a:r>
              <a:rPr lang="hr-HR" dirty="0">
                <a:hlinkClick r:id="rId2"/>
              </a:rPr>
              <a:t>https://www.twinkl.ie/resource/t4-sc-207-evolution-of-the-atmosphere-sequencing-cards</a:t>
            </a:r>
            <a:endParaRPr lang="hr-HR" dirty="0"/>
          </a:p>
          <a:p>
            <a:r>
              <a:rPr lang="hr-HR" dirty="0">
                <a:hlinkClick r:id="rId3"/>
              </a:rPr>
              <a:t>https://futurefocusedlearning.net/blog/learner-agency/5-terrific-inquiry-based-learning-examples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4"/>
              </a:rPr>
              <a:t>https://www.youtube.com/watch?v=vHa99yXJk2Y</a:t>
            </a:r>
            <a:endParaRPr lang="hr-HR" dirty="0"/>
          </a:p>
          <a:p>
            <a:r>
              <a:rPr lang="hr-HR" dirty="0">
                <a:hlinkClick r:id="rId5"/>
              </a:rPr>
              <a:t>https://www.structural-learning.com/post/how-to-use-dialogic-pedagogy-the-key-to-powerful-teaching</a:t>
            </a:r>
            <a:endParaRPr lang="hr-HR" dirty="0"/>
          </a:p>
          <a:p>
            <a:r>
              <a:rPr lang="hr-HR" dirty="0">
                <a:hlinkClick r:id="rId6"/>
              </a:rPr>
              <a:t>https://www.structural-learning.com/landing-thinking-framework</a:t>
            </a:r>
            <a:endParaRPr lang="hr-HR" dirty="0"/>
          </a:p>
          <a:p>
            <a:r>
              <a:rPr lang="hr-HR" dirty="0">
                <a:hlinkClick r:id="rId7"/>
              </a:rPr>
              <a:t>https://www.youtube.com/watch?v=d8s3kZz1yQ4</a:t>
            </a:r>
            <a:endParaRPr lang="hr-HR" dirty="0"/>
          </a:p>
          <a:p>
            <a:r>
              <a:rPr lang="hr-HR" dirty="0">
                <a:hlinkClick r:id="rId8"/>
              </a:rPr>
              <a:t>https://arstechnica.com/gaming/2017/06/roundup-the-best-escape-room-games-for-a-breakout-party/2/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9"/>
              </a:rPr>
              <a:t>https://www.docebo.com/learning-network/blog/lms-gamification/</a:t>
            </a:r>
            <a:endParaRPr lang="hr-HR" dirty="0"/>
          </a:p>
          <a:p>
            <a:r>
              <a:rPr lang="hr-HR" dirty="0">
                <a:hlinkClick r:id="rId10"/>
              </a:rPr>
              <a:t>https://moodle.com/news/how-incorporating-gamification-can-transform-your-lms/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11"/>
              </a:rPr>
              <a:t>https://www.classdojo.com/</a:t>
            </a:r>
            <a:endParaRPr lang="hr-HR" dirty="0"/>
          </a:p>
          <a:p>
            <a:r>
              <a:rPr lang="hr-HR" dirty="0">
                <a:hlinkClick r:id="rId12"/>
              </a:rPr>
              <a:t>https://www.classcraft.com/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E3FA1F89-A6AD-4FE4-9A44-900D2BC804EE}"/>
              </a:ext>
            </a:extLst>
          </p:cNvPr>
          <p:cNvSpPr/>
          <p:nvPr/>
        </p:nvSpPr>
        <p:spPr>
          <a:xfrm>
            <a:off x="918644" y="386925"/>
            <a:ext cx="380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Izvori i korisne poveznice</a:t>
            </a:r>
          </a:p>
        </p:txBody>
      </p:sp>
    </p:spTree>
    <p:extLst>
      <p:ext uri="{BB962C8B-B14F-4D97-AF65-F5344CB8AC3E}">
        <p14:creationId xmlns:p14="http://schemas.microsoft.com/office/powerpoint/2010/main" val="310477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F8CFA1-FF73-4164-A15D-3584F8A3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594" y="500062"/>
            <a:ext cx="2584269" cy="1325563"/>
          </a:xfrm>
        </p:spPr>
        <p:txBody>
          <a:bodyPr/>
          <a:lstStyle/>
          <a:p>
            <a:r>
              <a:rPr lang="hr-HR" dirty="0"/>
              <a:t>Cilj tečaja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C435AF-6A64-478A-86DB-A61F6701C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i="1" dirty="0"/>
              <a:t>Usvojiti načela učenja temeljenog na igri i dizajnu igre u školskom okruženju kako bi se poboljšala motivacija učenika u bilo kojem nastavnom predmetu.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945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26A68D89-4043-4592-9A7B-1B31A508AB3F}"/>
              </a:ext>
            </a:extLst>
          </p:cNvPr>
          <p:cNvSpPr/>
          <p:nvPr/>
        </p:nvSpPr>
        <p:spPr>
          <a:xfrm>
            <a:off x="1245046" y="3131163"/>
            <a:ext cx="7472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>
                <a:solidFill>
                  <a:srgbClr val="0070C0"/>
                </a:solidFill>
              </a:rPr>
              <a:t>Poboljšali motivaciju i uključenost učenika.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6581D846-85EA-42DD-8DD2-8F1AF4AEC476}"/>
              </a:ext>
            </a:extLst>
          </p:cNvPr>
          <p:cNvSpPr/>
          <p:nvPr/>
        </p:nvSpPr>
        <p:spPr>
          <a:xfrm>
            <a:off x="1245046" y="489642"/>
            <a:ext cx="6746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>
                <a:solidFill>
                  <a:schemeClr val="accent6">
                    <a:lumMod val="50000"/>
                  </a:schemeClr>
                </a:solidFill>
              </a:rPr>
              <a:t>Promicanje učeničkih vještina i znanja.</a:t>
            </a:r>
            <a:endParaRPr lang="hr-HR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08A7E72B-A556-4A1D-8B00-344E3A074E14}"/>
              </a:ext>
            </a:extLst>
          </p:cNvPr>
          <p:cNvSpPr/>
          <p:nvPr/>
        </p:nvSpPr>
        <p:spPr>
          <a:xfrm>
            <a:off x="1319016" y="3861655"/>
            <a:ext cx="93771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chemeClr val="accent4">
                    <a:lumMod val="50000"/>
                  </a:schemeClr>
                </a:solidFill>
              </a:rPr>
              <a:t>Poticati učenike</a:t>
            </a:r>
            <a:r>
              <a:rPr lang="hr-HR" sz="3200" dirty="0">
                <a:solidFill>
                  <a:schemeClr val="accent4">
                    <a:lumMod val="50000"/>
                  </a:schemeClr>
                </a:solidFill>
              </a:rPr>
              <a:t> da pronađu vlastite odgovore </a:t>
            </a:r>
            <a:r>
              <a:rPr lang="hr-HR" sz="3200" b="1" dirty="0">
                <a:solidFill>
                  <a:schemeClr val="accent4">
                    <a:lumMod val="50000"/>
                  </a:schemeClr>
                </a:solidFill>
              </a:rPr>
              <a:t>na složena pitanja koja su postavili slijedeći unaprijed planiranu proceduru </a:t>
            </a:r>
            <a:r>
              <a:rPr lang="hr-HR" sz="3200" dirty="0">
                <a:solidFill>
                  <a:schemeClr val="accent4">
                    <a:lumMod val="50000"/>
                  </a:schemeClr>
                </a:solidFill>
              </a:rPr>
              <a:t>za prikupljanje i analizu informacija.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2B88BFC2-3C4B-4E75-B236-2ADC7315E4A6}"/>
              </a:ext>
            </a:extLst>
          </p:cNvPr>
          <p:cNvSpPr/>
          <p:nvPr/>
        </p:nvSpPr>
        <p:spPr>
          <a:xfrm>
            <a:off x="6290734" y="6075970"/>
            <a:ext cx="3899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>
                <a:solidFill>
                  <a:srgbClr val="C00000"/>
                </a:solidFill>
              </a:rPr>
              <a:t>Međusobna suradnja.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615061AD-4E4F-4AF9-A5DF-4561FD3612D3}"/>
              </a:ext>
            </a:extLst>
          </p:cNvPr>
          <p:cNvSpPr/>
          <p:nvPr/>
        </p:nvSpPr>
        <p:spPr>
          <a:xfrm>
            <a:off x="1245046" y="1299123"/>
            <a:ext cx="7717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rgbClr val="7030A0"/>
                </a:solidFill>
              </a:rPr>
              <a:t>Uključiti igre u svoju nastavnu praksu</a:t>
            </a:r>
            <a:r>
              <a:rPr lang="hr-HR" sz="3200" dirty="0">
                <a:solidFill>
                  <a:srgbClr val="7030A0"/>
                </a:solidFill>
              </a:rPr>
              <a:t> kako bi stvorili učinkovitije i </a:t>
            </a:r>
            <a:r>
              <a:rPr lang="hr-HR" sz="3200" b="1" dirty="0">
                <a:solidFill>
                  <a:srgbClr val="7030A0"/>
                </a:solidFill>
              </a:rPr>
              <a:t>ugodnije okruženje za učenje.</a:t>
            </a:r>
            <a:endParaRPr lang="hr-HR" sz="3200" dirty="0">
              <a:solidFill>
                <a:srgbClr val="7030A0"/>
              </a:solidFill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676EE486-009C-4F6C-B4F1-14DBFCA7C23D}"/>
              </a:ext>
            </a:extLst>
          </p:cNvPr>
          <p:cNvSpPr/>
          <p:nvPr/>
        </p:nvSpPr>
        <p:spPr>
          <a:xfrm>
            <a:off x="2506065" y="6069475"/>
            <a:ext cx="2728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Aktivno učenje</a:t>
            </a:r>
          </a:p>
        </p:txBody>
      </p:sp>
    </p:spTree>
    <p:extLst>
      <p:ext uri="{BB962C8B-B14F-4D97-AF65-F5344CB8AC3E}">
        <p14:creationId xmlns:p14="http://schemas.microsoft.com/office/powerpoint/2010/main" val="73747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6CD8B1-81E1-4E29-9616-CF42F74B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 tečaja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03E6A0-1E89-4FF6-82F8-BF444A35B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/>
              <a:t>Razumjeti razliku između </a:t>
            </a:r>
            <a:r>
              <a:rPr lang="hr-HR" dirty="0">
                <a:solidFill>
                  <a:srgbClr val="C00000"/>
                </a:solidFill>
              </a:rPr>
              <a:t>učenja temeljenog na igri (GBL), </a:t>
            </a:r>
            <a:r>
              <a:rPr lang="hr-HR" dirty="0">
                <a:solidFill>
                  <a:srgbClr val="0070C0"/>
                </a:solidFill>
              </a:rPr>
              <a:t>dizajna igre </a:t>
            </a:r>
            <a:r>
              <a:rPr lang="hr-HR" dirty="0"/>
              <a:t>i </a:t>
            </a:r>
            <a:r>
              <a:rPr lang="hr-HR" dirty="0" err="1">
                <a:solidFill>
                  <a:srgbClr val="7030A0"/>
                </a:solidFill>
              </a:rPr>
              <a:t>igrifikacije</a:t>
            </a:r>
            <a:r>
              <a:rPr lang="hr-HR" dirty="0"/>
              <a:t>;</a:t>
            </a:r>
          </a:p>
          <a:p>
            <a:pPr lvl="0"/>
            <a:r>
              <a:rPr lang="hr-HR" dirty="0"/>
              <a:t>Koristiti </a:t>
            </a:r>
            <a:r>
              <a:rPr lang="hr-HR" dirty="0">
                <a:solidFill>
                  <a:srgbClr val="FF0000"/>
                </a:solidFill>
              </a:rPr>
              <a:t>društvene igre </a:t>
            </a:r>
            <a:r>
              <a:rPr lang="hr-HR" dirty="0"/>
              <a:t>s učenicima kako bi razvili svoje socijalne vještine;</a:t>
            </a:r>
          </a:p>
          <a:p>
            <a:pPr lvl="0"/>
            <a:r>
              <a:rPr lang="hr-HR" dirty="0"/>
              <a:t>Voditi kratke 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Game </a:t>
            </a:r>
            <a:r>
              <a:rPr lang="hr-HR" dirty="0" err="1">
                <a:solidFill>
                  <a:schemeClr val="accent2">
                    <a:lumMod val="75000"/>
                  </a:schemeClr>
                </a:solidFill>
              </a:rPr>
              <a:t>Jamove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dirty="0"/>
              <a:t>(tj. sesije dizajna igre);</a:t>
            </a:r>
          </a:p>
          <a:p>
            <a:pPr lvl="0"/>
            <a:r>
              <a:rPr lang="hr-HR" dirty="0"/>
              <a:t>Koristiti </a:t>
            </a:r>
            <a:r>
              <a:rPr lang="hr-HR" dirty="0">
                <a:solidFill>
                  <a:srgbClr val="00B0F0"/>
                </a:solidFill>
              </a:rPr>
              <a:t>učenje temeljeno na ispitivanju/istraživanju (IBL) </a:t>
            </a:r>
            <a:r>
              <a:rPr lang="hr-HR" dirty="0"/>
              <a:t>za strukturiranje soba za bijeg/potrage za blagom;</a:t>
            </a:r>
          </a:p>
          <a:p>
            <a:pPr lvl="0"/>
            <a:r>
              <a:rPr lang="hr-HR" dirty="0"/>
              <a:t>Promicati stjecanje nastavnog sadržaja kroz 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aktivnosti temeljene na igrama;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3347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0143DA-B6FC-471F-B4C1-BD34377C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64" y="116858"/>
            <a:ext cx="11197936" cy="1325563"/>
          </a:xfrm>
        </p:spPr>
        <p:txBody>
          <a:bodyPr/>
          <a:lstStyle/>
          <a:p>
            <a:r>
              <a:rPr lang="hr-HR" dirty="0"/>
              <a:t>Uvodne igre upoznavanja-ledolomci (motivacija)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66B99A-2CC7-4095-AAA2-AB4C2717F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/>
              <a:t>Predstavljanje crtežom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sz="3200" dirty="0" err="1"/>
              <a:t>Jump</a:t>
            </a:r>
            <a:r>
              <a:rPr lang="hr-HR" sz="3200" dirty="0"/>
              <a:t>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0128715-B6F7-4DCE-BFBF-65672CEA34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57" t="22221" r="9214" b="25968"/>
          <a:stretch/>
        </p:blipFill>
        <p:spPr>
          <a:xfrm>
            <a:off x="5098176" y="1129263"/>
            <a:ext cx="6000206" cy="207113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B059140-11E3-4B16-A299-43F6CDF7BF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319" y="3899648"/>
            <a:ext cx="3761681" cy="24087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E519A62-D3F0-4473-A43D-A48B6A0675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84" t="31364" r="25681" b="11515"/>
          <a:stretch/>
        </p:blipFill>
        <p:spPr>
          <a:xfrm>
            <a:off x="6265718" y="3429000"/>
            <a:ext cx="5527964" cy="3287133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59241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D04594-884E-43ED-A778-DE1CE4AD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5245"/>
            <a:ext cx="10515600" cy="5771718"/>
          </a:xfrm>
        </p:spPr>
        <p:txBody>
          <a:bodyPr/>
          <a:lstStyle/>
          <a:p>
            <a:r>
              <a:rPr lang="hr-HR" b="1" dirty="0"/>
              <a:t>Line </a:t>
            </a:r>
            <a:r>
              <a:rPr lang="hr-HR" b="1" dirty="0" err="1"/>
              <a:t>Up</a:t>
            </a:r>
            <a:r>
              <a:rPr lang="hr-HR" b="1" dirty="0"/>
              <a:t> </a:t>
            </a:r>
            <a:r>
              <a:rPr lang="hr-HR" dirty="0"/>
              <a:t>(bez razgovora poredati se u red prema; mjesecu rođenja,     </a:t>
            </a:r>
          </a:p>
          <a:p>
            <a:pPr marL="0" indent="0">
              <a:buNone/>
            </a:pPr>
            <a:r>
              <a:rPr lang="hr-HR" dirty="0"/>
              <a:t>                  dobi, visini, abecednom redu,…)</a:t>
            </a:r>
          </a:p>
          <a:p>
            <a:r>
              <a:rPr lang="hr-HR" b="1" dirty="0"/>
              <a:t>Tea </a:t>
            </a:r>
            <a:r>
              <a:rPr lang="hr-HR" b="1" dirty="0" err="1"/>
              <a:t>or</a:t>
            </a:r>
            <a:r>
              <a:rPr lang="hr-HR" b="1" dirty="0"/>
              <a:t> </a:t>
            </a:r>
            <a:r>
              <a:rPr lang="hr-HR" b="1" dirty="0" err="1"/>
              <a:t>Coffe</a:t>
            </a:r>
            <a:r>
              <a:rPr lang="hr-HR" b="1" dirty="0"/>
              <a:t> </a:t>
            </a:r>
            <a:r>
              <a:rPr lang="hr-HR" dirty="0"/>
              <a:t>(Grupiranje prema preferiranju, 2 pojma, pr. ljeto ili zima, </a:t>
            </a:r>
          </a:p>
          <a:p>
            <a:pPr marL="0" indent="0">
              <a:buNone/>
            </a:pPr>
            <a:r>
              <a:rPr lang="hr-HR" dirty="0"/>
              <a:t>                          meso ili povrće, matematika ili hrvatski jezik,…)</a:t>
            </a:r>
          </a:p>
          <a:p>
            <a:r>
              <a:rPr lang="hr-HR" b="1" dirty="0" err="1"/>
              <a:t>Emotion</a:t>
            </a:r>
            <a:r>
              <a:rPr lang="hr-HR" b="1" dirty="0"/>
              <a:t> </a:t>
            </a:r>
            <a:r>
              <a:rPr lang="hr-HR" b="1" dirty="0" err="1"/>
              <a:t>Thermometer</a:t>
            </a:r>
            <a:r>
              <a:rPr lang="hr-HR" b="1" dirty="0"/>
              <a:t> </a:t>
            </a:r>
            <a:r>
              <a:rPr lang="hr-HR" dirty="0"/>
              <a:t>(učenje prepoznavanja, verbaliziranja i </a:t>
            </a:r>
          </a:p>
          <a:p>
            <a:pPr marL="0" indent="0">
              <a:buNone/>
            </a:pPr>
            <a:r>
              <a:rPr lang="hr-HR" dirty="0"/>
              <a:t>                                              upravljanja osjećajima. Izabrati karte koje </a:t>
            </a:r>
          </a:p>
          <a:p>
            <a:pPr marL="0" indent="0">
              <a:buNone/>
            </a:pPr>
            <a:r>
              <a:rPr lang="hr-HR" dirty="0"/>
              <a:t>                                              opisuju tvoje osjećaje, u paru razgovarati o  </a:t>
            </a:r>
          </a:p>
          <a:p>
            <a:pPr marL="0" indent="0">
              <a:buNone/>
            </a:pPr>
            <a:r>
              <a:rPr lang="hr-HR" dirty="0"/>
              <a:t>                                              tome.)</a:t>
            </a:r>
          </a:p>
          <a:p>
            <a:r>
              <a:rPr lang="hr-HR" b="1" dirty="0"/>
              <a:t>Trake za parove </a:t>
            </a:r>
            <a:r>
              <a:rPr lang="hr-HR" dirty="0"/>
              <a:t>(stvaranje parova učenika pomoću traka)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7205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ADB231-3A0A-4285-BE6B-A4A718A51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318" y="1454727"/>
            <a:ext cx="10515600" cy="5761327"/>
          </a:xfrm>
        </p:spPr>
        <p:txBody>
          <a:bodyPr/>
          <a:lstStyle/>
          <a:p>
            <a:r>
              <a:rPr lang="hr-HR" b="1" dirty="0" err="1"/>
              <a:t>Coat</a:t>
            </a:r>
            <a:r>
              <a:rPr lang="hr-HR" b="1" dirty="0"/>
              <a:t> of </a:t>
            </a:r>
            <a:r>
              <a:rPr lang="hr-HR" b="1" dirty="0" err="1"/>
              <a:t>arms</a:t>
            </a:r>
            <a:r>
              <a:rPr lang="hr-HR" b="1" dirty="0"/>
              <a:t> (grb, amblem) </a:t>
            </a:r>
            <a:r>
              <a:rPr lang="hr-HR" dirty="0"/>
              <a:t>– obiteljska povijest, društvene tradicije, povijesne ličnosti,… </a:t>
            </a:r>
          </a:p>
          <a:p>
            <a:r>
              <a:rPr lang="hr-HR" dirty="0"/>
              <a:t>osobne vrijednosti i kritičko razmišljanje o tome kako simbolizirati svoje najvažnije vrijednosti i karakteristike na način da ih komuniciramo s drugim ljudima.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pr. voljela bi čuti o…, poprilično znam o…,</a:t>
            </a:r>
          </a:p>
          <a:p>
            <a:pPr marL="0" indent="0">
              <a:buNone/>
            </a:pPr>
            <a:r>
              <a:rPr lang="hr-HR" dirty="0"/>
              <a:t>                                                  nije mi zanimljivo…, bojim se….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9107590-960F-4B62-A721-FFB5C01948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73" t="26363" b="32576"/>
          <a:stretch/>
        </p:blipFill>
        <p:spPr>
          <a:xfrm>
            <a:off x="1278082" y="3626534"/>
            <a:ext cx="2719579" cy="3081558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DFEC74F4-8A33-45E8-9B53-F8669BC5C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18" y="149908"/>
            <a:ext cx="10515600" cy="1325563"/>
          </a:xfrm>
        </p:spPr>
        <p:txBody>
          <a:bodyPr/>
          <a:lstStyle/>
          <a:p>
            <a:r>
              <a:rPr lang="hr-HR" dirty="0"/>
              <a:t>Igranje igara u nastavi</a:t>
            </a:r>
          </a:p>
        </p:txBody>
      </p:sp>
    </p:spTree>
    <p:extLst>
      <p:ext uri="{BB962C8B-B14F-4D97-AF65-F5344CB8AC3E}">
        <p14:creationId xmlns:p14="http://schemas.microsoft.com/office/powerpoint/2010/main" val="129650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AD5E522-940A-47A7-A0CD-029F76411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47" y="433287"/>
            <a:ext cx="10515600" cy="4351338"/>
          </a:xfrm>
        </p:spPr>
        <p:txBody>
          <a:bodyPr/>
          <a:lstStyle/>
          <a:p>
            <a:r>
              <a:rPr lang="hr-HR" b="1" dirty="0"/>
              <a:t>Društvene igre </a:t>
            </a:r>
            <a:r>
              <a:rPr lang="hr-HR" dirty="0"/>
              <a:t>– aktivnost svih učenika, vježbanje kritičkog i socijalno-</a:t>
            </a:r>
            <a:r>
              <a:rPr lang="hr-HR" dirty="0" err="1"/>
              <a:t>emocijalnog</a:t>
            </a:r>
            <a:r>
              <a:rPr lang="hr-HR" dirty="0"/>
              <a:t> učenja, vrednovanje učenika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348CC7D-913E-4CF3-AB0A-731087BCBF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29" r="18267"/>
          <a:stretch/>
        </p:blipFill>
        <p:spPr>
          <a:xfrm>
            <a:off x="5231180" y="1619937"/>
            <a:ext cx="5476008" cy="3560754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FB13CD3-EA43-4409-84BA-7F05E25639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15" b="21666"/>
          <a:stretch/>
        </p:blipFill>
        <p:spPr>
          <a:xfrm>
            <a:off x="762001" y="1619937"/>
            <a:ext cx="3756313" cy="3346534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3" name="Pravokutnik 12">
            <a:extLst>
              <a:ext uri="{FF2B5EF4-FFF2-40B4-BE49-F238E27FC236}">
                <a16:creationId xmlns:a16="http://schemas.microsoft.com/office/drawing/2014/main" id="{AD25E531-AABB-4515-B815-A2C379DC1C1D}"/>
              </a:ext>
            </a:extLst>
          </p:cNvPr>
          <p:cNvSpPr/>
          <p:nvPr/>
        </p:nvSpPr>
        <p:spPr>
          <a:xfrm>
            <a:off x="762001" y="550679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hlinkClick r:id="rId4"/>
              </a:rPr>
              <a:t>https://www.twinkl.ie/resource/t4-sc-207-evolution-of-the-atmosphere-sequencing-cards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97715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993</Words>
  <Application>Microsoft Office PowerPoint</Application>
  <PresentationFormat>Široki zaslon</PresentationFormat>
  <Paragraphs>135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inherit</vt:lpstr>
      <vt:lpstr>Segoe UI Historic</vt:lpstr>
      <vt:lpstr>Times New Roman</vt:lpstr>
      <vt:lpstr>Wingdings</vt:lpstr>
      <vt:lpstr>Tema sustava Office</vt:lpstr>
      <vt:lpstr>„Game Design for Teaching and Learning” Učenje temeljeno na igri i dizajnu igre</vt:lpstr>
      <vt:lpstr>PowerPoint prezentacija</vt:lpstr>
      <vt:lpstr>Cilj tečaja</vt:lpstr>
      <vt:lpstr>PowerPoint prezentacija</vt:lpstr>
      <vt:lpstr>Ishodi tečaja</vt:lpstr>
      <vt:lpstr>Uvodne igre upoznavanja-ledolomci (motivacija)</vt:lpstr>
      <vt:lpstr>PowerPoint prezentacija</vt:lpstr>
      <vt:lpstr>Igranje igara u nastavi</vt:lpstr>
      <vt:lpstr>PowerPoint prezentacija</vt:lpstr>
      <vt:lpstr>PowerPoint prezentacija</vt:lpstr>
      <vt:lpstr>Učenje temeljeno na igri (GBL)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Bloomova taksonomija i učenje temeljeno na ispitivanju/istraživanju (IBL)</vt:lpstr>
      <vt:lpstr>PowerPoint prezentacija</vt:lpstr>
      <vt:lpstr>PowerPoint prezentacija</vt:lpstr>
      <vt:lpstr>PowerPoint prezentacija</vt:lpstr>
      <vt:lpstr>                         Sudionici tečaja</vt:lpstr>
      <vt:lpstr>Radni dio dana…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Design for Teaching and Learning</dc:title>
  <dc:creator>Korisnik</dc:creator>
  <cp:lastModifiedBy>Korisnik</cp:lastModifiedBy>
  <cp:revision>50</cp:revision>
  <dcterms:created xsi:type="dcterms:W3CDTF">2024-03-17T11:40:26Z</dcterms:created>
  <dcterms:modified xsi:type="dcterms:W3CDTF">2024-04-05T04:58:58Z</dcterms:modified>
</cp:coreProperties>
</file>