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3" r:id="rId3"/>
    <p:sldId id="274" r:id="rId4"/>
    <p:sldId id="275" r:id="rId5"/>
    <p:sldId id="257" r:id="rId6"/>
    <p:sldId id="258" r:id="rId7"/>
    <p:sldId id="259" r:id="rId8"/>
    <p:sldId id="271" r:id="rId9"/>
    <p:sldId id="260" r:id="rId10"/>
    <p:sldId id="263" r:id="rId11"/>
    <p:sldId id="261" r:id="rId12"/>
    <p:sldId id="262" r:id="rId13"/>
    <p:sldId id="264" r:id="rId14"/>
    <p:sldId id="266" r:id="rId15"/>
    <p:sldId id="265" r:id="rId16"/>
    <p:sldId id="267" r:id="rId17"/>
    <p:sldId id="268" r:id="rId18"/>
    <p:sldId id="269" r:id="rId19"/>
    <p:sldId id="272" r:id="rId20"/>
    <p:sldId id="270" r:id="rId21"/>
    <p:sldId id="277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4/4/2024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7" Type="http://schemas.openxmlformats.org/officeDocument/2006/relationships/hyperlink" Target="https://blog.dnevnik.hr/paola-gr#gallery[1485804636]/0/" TargetMode="External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3iPrBrGSJM?feature=oembed" TargetMode="External"/><Relationship Id="rId4" Type="http://schemas.openxmlformats.org/officeDocument/2006/relationships/hyperlink" Target="https://www.youtube.com/watch?v=v3iPrBrGSJ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Evwgu369Jw?feature=oembed" TargetMode="External"/><Relationship Id="rId4" Type="http://schemas.openxmlformats.org/officeDocument/2006/relationships/hyperlink" Target="https://www.youtube.com/watch?v=KZBTYViDPlQ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tools.com/a3u4xut/the-flow-model" TargetMode="External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dtools.com/a3u4xut/the-flow-mode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rvatskonebo.org/2022/10/28/vladimir-trkmic-tracanje-i-ogovaranje-je-kao-crv-u-drvetu/" TargetMode="External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dnevnik.hr/paola-gr#gallery[1485804636]/0/" TargetMode="External"/><Relationship Id="rId2" Type="http://schemas.openxmlformats.org/officeDocument/2006/relationships/hyperlink" Target="https://www.strengthscope.com/podcasts/what-is-the-perma-model-of-positive-psycholog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@cecilledesma_20547/emotional-granularity-understanding-your-emotions-253b5f88a529" TargetMode="External"/><Relationship Id="rId5" Type="http://schemas.openxmlformats.org/officeDocument/2006/relationships/hyperlink" Target="https://www.mindtools.com/a3u4xut/the-flow-model" TargetMode="External"/><Relationship Id="rId4" Type="http://schemas.openxmlformats.org/officeDocument/2006/relationships/hyperlink" Target="https://www.youtube.com/watch?v=KZBTYViDPlQ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engthscope.com/podcasts/what-is-the-perma-model-of-positive-psycholog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21A2-B029-7ECB-79F9-1E67D1F72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hAppy schools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F7A90-C6D3-5856-C8AE-3B393EED2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968" y="4421476"/>
            <a:ext cx="7891272" cy="1069848"/>
          </a:xfrm>
        </p:spPr>
        <p:txBody>
          <a:bodyPr>
            <a:normAutofit/>
          </a:bodyPr>
          <a:lstStyle/>
          <a:p>
            <a:r>
              <a:rPr lang="hr-HR" sz="3200" dirty="0"/>
              <a:t>Positive Education for Well-Being and Life-Skills Development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BB212D-1670-110F-D178-AC1ADEF432A4}"/>
              </a:ext>
            </a:extLst>
          </p:cNvPr>
          <p:cNvGrpSpPr/>
          <p:nvPr/>
        </p:nvGrpSpPr>
        <p:grpSpPr>
          <a:xfrm>
            <a:off x="5797552" y="111333"/>
            <a:ext cx="5789537" cy="1161648"/>
            <a:chOff x="5797552" y="111333"/>
            <a:chExt cx="5789537" cy="1161648"/>
          </a:xfrm>
        </p:grpSpPr>
        <p:pic>
          <p:nvPicPr>
            <p:cNvPr id="4" name="Picture 4" descr="http://os-visnjevac.skole.hr/upload/os-visnjevac/images/static3/1291/Image/EN%20V%20Funded%20by%20the%20EU_POS.jpg">
              <a:extLst>
                <a:ext uri="{FF2B5EF4-FFF2-40B4-BE49-F238E27FC236}">
                  <a16:creationId xmlns:a16="http://schemas.microsoft.com/office/drawing/2014/main" id="{93F4D704-0A23-F3DB-D701-4D30E42B6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552" y="111333"/>
              <a:ext cx="1049925" cy="1063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os-visnjevac.skole.hr/upload/os-visnjevac/images/static3/1291/Image/preuzmi.jpg">
              <a:extLst>
                <a:ext uri="{FF2B5EF4-FFF2-40B4-BE49-F238E27FC236}">
                  <a16:creationId xmlns:a16="http://schemas.microsoft.com/office/drawing/2014/main" id="{195F94DD-B76B-335F-E833-2FC53CC14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20" y="112214"/>
              <a:ext cx="1155608" cy="116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http://os-visnjevac.skole.hr/upload/os-visnjevac/images/static3/1291/Image/erasmusplus%20logo%20enriching.jpg">
              <a:extLst>
                <a:ext uri="{FF2B5EF4-FFF2-40B4-BE49-F238E27FC236}">
                  <a16:creationId xmlns:a16="http://schemas.microsoft.com/office/drawing/2014/main" id="{F67837BB-69BE-0E0C-3B95-74DD43A6F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726" y="430523"/>
              <a:ext cx="1432968" cy="482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os-visnjevac.skole.hr/upload/os-visnjevac/images/static3/1238/Image/f_skole.jpg">
              <a:extLst>
                <a:ext uri="{FF2B5EF4-FFF2-40B4-BE49-F238E27FC236}">
                  <a16:creationId xmlns:a16="http://schemas.microsoft.com/office/drawing/2014/main" id="{22F16D06-22B4-4594-9DA2-6E13F41D92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000"/>
            <a:stretch/>
          </p:blipFill>
          <p:spPr bwMode="auto">
            <a:xfrm>
              <a:off x="10650492" y="173950"/>
              <a:ext cx="936597" cy="1001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F9FA66B-40B7-C4B2-76C5-A3253EC614BF}"/>
              </a:ext>
            </a:extLst>
          </p:cNvPr>
          <p:cNvSpPr txBox="1"/>
          <p:nvPr/>
        </p:nvSpPr>
        <p:spPr>
          <a:xfrm>
            <a:off x="7624688" y="5514126"/>
            <a:ext cx="39624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Erasmus+ School Accreditation </a:t>
            </a:r>
          </a:p>
          <a:p>
            <a:r>
              <a:rPr lang="hr-HR" dirty="0"/>
              <a:t>Strukturirani tečaj</a:t>
            </a:r>
          </a:p>
          <a:p>
            <a:r>
              <a:rPr lang="hr-HR" dirty="0"/>
              <a:t>Nikolina Jakić, OŠ Višnjevac</a:t>
            </a:r>
          </a:p>
        </p:txBody>
      </p:sp>
    </p:spTree>
    <p:extLst>
      <p:ext uri="{BB962C8B-B14F-4D97-AF65-F5344CB8AC3E}">
        <p14:creationId xmlns:p14="http://schemas.microsoft.com/office/powerpoint/2010/main" val="3091884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AA3BFD-D4B0-E800-9FFE-BA438B98B95C}"/>
              </a:ext>
            </a:extLst>
          </p:cNvPr>
          <p:cNvGrpSpPr/>
          <p:nvPr/>
        </p:nvGrpSpPr>
        <p:grpSpPr>
          <a:xfrm>
            <a:off x="2009221" y="3754949"/>
            <a:ext cx="3268722" cy="3103051"/>
            <a:chOff x="5889346" y="1575581"/>
            <a:chExt cx="3268722" cy="3103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1CEF5D-0F00-CDE4-8562-246F44429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9426" y="1775838"/>
              <a:ext cx="2628642" cy="290279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4C5E72-5A3A-F0CF-15F7-2B31EC5D9FA0}"/>
                </a:ext>
              </a:extLst>
            </p:cNvPr>
            <p:cNvSpPr/>
            <p:nvPr/>
          </p:nvSpPr>
          <p:spPr>
            <a:xfrm>
              <a:off x="5889346" y="1575581"/>
              <a:ext cx="1280160" cy="717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21C853E-F072-3780-3954-3C1E82F62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08" y="600000"/>
            <a:ext cx="2995773" cy="28953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7388CF-E58A-CAA3-8D27-028C4CA0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419" y="3933193"/>
            <a:ext cx="2463749" cy="2953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C3F2AF-ED9C-1354-A707-FC0C5379C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10" y="971582"/>
            <a:ext cx="2463750" cy="30454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B72051-2947-3561-C6D9-9D583693713E}"/>
              </a:ext>
            </a:extLst>
          </p:cNvPr>
          <p:cNvGrpSpPr/>
          <p:nvPr/>
        </p:nvGrpSpPr>
        <p:grpSpPr>
          <a:xfrm>
            <a:off x="7498015" y="1012511"/>
            <a:ext cx="3432581" cy="3045471"/>
            <a:chOff x="4586068" y="907101"/>
            <a:chExt cx="2898304" cy="245741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F78EE5-3A0F-9BE3-2AFC-2ECF23AC9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7628" y="907101"/>
              <a:ext cx="2776744" cy="245741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4B485D-818F-0007-08C8-323D7ADA3A77}"/>
                </a:ext>
              </a:extLst>
            </p:cNvPr>
            <p:cNvSpPr/>
            <p:nvPr/>
          </p:nvSpPr>
          <p:spPr>
            <a:xfrm>
              <a:off x="4586068" y="907101"/>
              <a:ext cx="787790" cy="40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D31AB70-9771-E3F6-23B0-2B3F654254FD}"/>
              </a:ext>
            </a:extLst>
          </p:cNvPr>
          <p:cNvSpPr txBox="1"/>
          <p:nvPr/>
        </p:nvSpPr>
        <p:spPr>
          <a:xfrm>
            <a:off x="9542699" y="6260123"/>
            <a:ext cx="2759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7"/>
              </a:rPr>
              <a:t>https://blog.dnevnik.hr/paola-gr#gallery[1485804636]/0/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32199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E5F910B-7768-FA93-9988-0B92266B94C1}"/>
              </a:ext>
            </a:extLst>
          </p:cNvPr>
          <p:cNvGrpSpPr/>
          <p:nvPr/>
        </p:nvGrpSpPr>
        <p:grpSpPr>
          <a:xfrm>
            <a:off x="1486463" y="1055076"/>
            <a:ext cx="9219073" cy="5613010"/>
            <a:chOff x="1017473" y="520386"/>
            <a:chExt cx="9678752" cy="61083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B8F2F4-8493-331B-C9DC-3F443380E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7474" y="520386"/>
              <a:ext cx="9678751" cy="37914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081B69-69A8-A992-C58E-B3D4FD7D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7473" y="3999436"/>
              <a:ext cx="9678751" cy="262926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CDF4E7-BEB0-AB45-3C30-FB57EEB9B139}"/>
              </a:ext>
            </a:extLst>
          </p:cNvPr>
          <p:cNvSpPr txBox="1"/>
          <p:nvPr/>
        </p:nvSpPr>
        <p:spPr>
          <a:xfrm>
            <a:off x="450166" y="323557"/>
            <a:ext cx="10410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Cognitive Behavioral Therapy (CBT) - Tablica misli</a:t>
            </a:r>
            <a:endParaRPr lang="hr-HR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1DB30-046B-0EA1-8B7D-686E28B9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20" y="320744"/>
            <a:ext cx="11380061" cy="6065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Naučeni optimizam</a:t>
            </a: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Optimizam je nešto što možete naučiti, a ne samo nešto s čime se rađate. </a:t>
            </a: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Ako </a:t>
            </a:r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primijetite da imate negativne misli, možete ih osporiti.</a:t>
            </a:r>
          </a:p>
          <a:p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Možete tražiti dokaze, razmišljati o različitim razlozima ili vidjeti stvari u realnije optimističnom svjetlu.</a:t>
            </a: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4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Colour Changing Card Trick">
            <a:hlinkClick r:id="" action="ppaction://media"/>
            <a:extLst>
              <a:ext uri="{FF2B5EF4-FFF2-40B4-BE49-F238E27FC236}">
                <a16:creationId xmlns:a16="http://schemas.microsoft.com/office/drawing/2014/main" id="{38E64879-30ED-F7B1-0F0E-AFDD6A48E72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6618" y="182282"/>
            <a:ext cx="8658763" cy="63310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EC553-F16D-3E53-99BD-D6B57D75266B}"/>
              </a:ext>
            </a:extLst>
          </p:cNvPr>
          <p:cNvSpPr txBox="1"/>
          <p:nvPr/>
        </p:nvSpPr>
        <p:spPr>
          <a:xfrm>
            <a:off x="8596581" y="6552607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4"/>
              </a:rPr>
              <a:t>https://www.youtube.com/watch?v=v3iPrBrGSJM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292441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9A623-F529-DBE9-BC21-67AE8BD9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5" y="306676"/>
            <a:ext cx="10198373" cy="1001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Razlika simpatije i empatije</a:t>
            </a:r>
          </a:p>
          <a:p>
            <a:endParaRPr lang="hr-HR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nline Media 3" title="Brené Brown on Empathy">
            <a:hlinkClick r:id="" action="ppaction://media"/>
            <a:extLst>
              <a:ext uri="{FF2B5EF4-FFF2-40B4-BE49-F238E27FC236}">
                <a16:creationId xmlns:a16="http://schemas.microsoft.com/office/drawing/2014/main" id="{ECB4193E-9E70-3F55-237E-59ED6B16AC6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3826" y="1002130"/>
            <a:ext cx="9636942" cy="54448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5C8658-FA25-05A7-4C59-55A99C11D844}"/>
              </a:ext>
            </a:extLst>
          </p:cNvPr>
          <p:cNvSpPr txBox="1"/>
          <p:nvPr/>
        </p:nvSpPr>
        <p:spPr>
          <a:xfrm>
            <a:off x="7188590" y="6504900"/>
            <a:ext cx="58943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4"/>
              </a:rPr>
              <a:t>https://www.youtube.com/watch?v=KZBTYViDPlQ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1578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350A-F45F-97C5-2553-B7987799A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920" y="264473"/>
            <a:ext cx="11000233" cy="599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dirty="0"/>
              <a:t>Igranje uloga</a:t>
            </a:r>
          </a:p>
          <a:p>
            <a:endParaRPr lang="hr-HR" sz="2400" dirty="0"/>
          </a:p>
          <a:p>
            <a:pPr marL="0" indent="0">
              <a:buNone/>
            </a:pPr>
            <a:r>
              <a:rPr lang="hr-HR" sz="2400" dirty="0"/>
              <a:t>1. Dobitnik na lutriji		11. Osoba s društvenim fobijama</a:t>
            </a:r>
          </a:p>
          <a:p>
            <a:pPr marL="0" indent="0">
              <a:buNone/>
            </a:pPr>
            <a:r>
              <a:rPr lang="hr-HR" sz="2400" dirty="0"/>
              <a:t>2. Gluha osoba			12. Osoba koja putuje kroz vrijeme</a:t>
            </a:r>
          </a:p>
          <a:p>
            <a:pPr marL="0" indent="0">
              <a:buNone/>
            </a:pPr>
            <a:r>
              <a:rPr lang="hr-HR" sz="2400" dirty="0"/>
              <a:t>3. Bigamist				13. Nezaposlen</a:t>
            </a:r>
          </a:p>
          <a:p>
            <a:pPr marL="0" indent="0">
              <a:buNone/>
            </a:pPr>
            <a:r>
              <a:rPr lang="hr-HR" sz="2400" dirty="0"/>
              <a:t>4. Nemogućnost učenja		14. Superheroj</a:t>
            </a:r>
          </a:p>
          <a:p>
            <a:pPr marL="0" indent="0">
              <a:buNone/>
            </a:pPr>
            <a:r>
              <a:rPr lang="hr-HR" sz="2400" dirty="0"/>
              <a:t>5. Beskućnik				15. Osoba s demencijom</a:t>
            </a:r>
          </a:p>
          <a:p>
            <a:pPr marL="0" indent="0">
              <a:buNone/>
            </a:pPr>
            <a:r>
              <a:rPr lang="hr-HR" sz="2400" dirty="0"/>
              <a:t>6. Antialkoholičar			16. Srednjovječna čistačica</a:t>
            </a:r>
          </a:p>
          <a:p>
            <a:pPr marL="0" indent="0">
              <a:buNone/>
            </a:pPr>
            <a:r>
              <a:rPr lang="hr-HR" sz="2400" dirty="0"/>
              <a:t>7. Zatvorenik				17. Kockar</a:t>
            </a:r>
          </a:p>
          <a:p>
            <a:pPr marL="0" indent="0">
              <a:buNone/>
            </a:pPr>
            <a:r>
              <a:rPr lang="hr-HR" sz="2400" dirty="0"/>
              <a:t>8. Muslimanka			18. Vođa afričkog plemena</a:t>
            </a:r>
          </a:p>
          <a:p>
            <a:pPr marL="0" indent="0">
              <a:buNone/>
            </a:pPr>
            <a:r>
              <a:rPr lang="hr-HR" sz="2400" dirty="0"/>
              <a:t>9. Vegan				19. Zlostavljani učenik</a:t>
            </a:r>
          </a:p>
          <a:p>
            <a:pPr marL="0" indent="0">
              <a:buNone/>
            </a:pPr>
            <a:r>
              <a:rPr lang="hr-HR" sz="2400" dirty="0"/>
              <a:t>10. Crnac</a:t>
            </a:r>
          </a:p>
        </p:txBody>
      </p:sp>
    </p:spTree>
    <p:extLst>
      <p:ext uri="{BB962C8B-B14F-4D97-AF65-F5344CB8AC3E}">
        <p14:creationId xmlns:p14="http://schemas.microsoft.com/office/powerpoint/2010/main" val="376806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0B46E-4A7D-2896-F845-42F0DEF8D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87" y="320744"/>
            <a:ext cx="11534804" cy="1986358"/>
          </a:xfrm>
        </p:spPr>
        <p:txBody>
          <a:bodyPr>
            <a:normAutofit/>
          </a:bodyPr>
          <a:lstStyle/>
          <a:p>
            <a:r>
              <a:rPr lang="hr-H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</a:t>
            </a:r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stanje uma u kojem je pažnja u potpunosti usmjerena na ono što radite, toliko da zaboravite na vrijeme. Puni ste energije, čak i sretni zbog onog što radite.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3060-D0BB-D900-4CF7-F074491C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74" y="1753803"/>
            <a:ext cx="5585319" cy="4915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0C2D9B-3C1C-0A05-D696-D8C9BABB2994}"/>
              </a:ext>
            </a:extLst>
          </p:cNvPr>
          <p:cNvSpPr txBox="1"/>
          <p:nvPr/>
        </p:nvSpPr>
        <p:spPr>
          <a:xfrm>
            <a:off x="7910732" y="6414145"/>
            <a:ext cx="56645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3"/>
              </a:rPr>
              <a:t>https://www.mindtools.com/a3u4xut/the-flow-model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291642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9D52D-AE14-C65E-B1F5-B9B6F12D9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5" y="391081"/>
            <a:ext cx="11394128" cy="59815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uvjeta Flow-a: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Ciljevi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ciljevi dodaju motivaciju i strukturu onome što radite. Bilo da učite novo glazbeno djelo ili stvarate prezentaciju, morate raditi prema cilju da doživite „protok”.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Ravnoteža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mora postojati dobra ravnoteža između vaše percipirane vještine i percipiranog izazova zadatka. Ako je jedan od njih teži od drugoga, vjerojatno neće doći do „protoka”.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Povratne informacije 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morate imati jasne, trenutne povratne informacije kako biste mogli unijeti promjene i poboljšati svoju izvedbu. To može biti povratna informacija od drugih ljudi ili svijest da napredujete sa zadatkom.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16F5B6-018A-EB4B-7F96-45BD8BA35A85}"/>
              </a:ext>
            </a:extLst>
          </p:cNvPr>
          <p:cNvSpPr txBox="1"/>
          <p:nvPr/>
        </p:nvSpPr>
        <p:spPr>
          <a:xfrm>
            <a:off x="7413674" y="6126443"/>
            <a:ext cx="57396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2"/>
              </a:rPr>
              <a:t>https://www.mindtools.com/a3u4xut/the-flow-model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12612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E1F5E-A648-3BAD-906A-A2A0F33F8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53" y="362946"/>
            <a:ext cx="11253451" cy="60519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b="1" u="sng" dirty="0"/>
              <a:t>Dobrobiti „Flow-a”</a:t>
            </a:r>
          </a:p>
          <a:p>
            <a:endParaRPr lang="hr-HR" sz="3200" dirty="0"/>
          </a:p>
          <a:p>
            <a:r>
              <a:rPr lang="hr-HR" sz="3200" dirty="0"/>
              <a:t>Osjećaj usavršavanja/savladavanja</a:t>
            </a:r>
          </a:p>
          <a:p>
            <a:r>
              <a:rPr lang="hr-HR" sz="3200" dirty="0"/>
              <a:t>Pomaže preusmjeriti fokus</a:t>
            </a:r>
          </a:p>
          <a:p>
            <a:r>
              <a:rPr lang="hr-HR" sz="3200" dirty="0"/>
              <a:t>Postavlja um u stanje za kreativno rješavanje problema</a:t>
            </a:r>
          </a:p>
          <a:p>
            <a:r>
              <a:rPr lang="hr-HR" sz="3200" dirty="0"/>
              <a:t>Popravlja sliku o sebi</a:t>
            </a:r>
          </a:p>
          <a:p>
            <a:r>
              <a:rPr lang="hr-HR" sz="3200" dirty="0"/>
              <a:t>Usmjerava na sadašnjost</a:t>
            </a:r>
          </a:p>
          <a:p>
            <a:r>
              <a:rPr lang="hr-HR" sz="3200" dirty="0"/>
              <a:t>Potiče pozitivne emocije (ispunjenje, zadovoljstvo)</a:t>
            </a:r>
          </a:p>
        </p:txBody>
      </p:sp>
    </p:spTree>
    <p:extLst>
      <p:ext uri="{BB962C8B-B14F-4D97-AF65-F5344CB8AC3E}">
        <p14:creationId xmlns:p14="http://schemas.microsoft.com/office/powerpoint/2010/main" val="3289038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BA718-EB0F-CEE9-419F-7DC163F36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25" y="348879"/>
            <a:ext cx="10058400" cy="762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dirty="0"/>
              <a:t>Pozitivan trač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5C134-7AD1-BF83-53B3-D33151EFF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515" y="1111349"/>
            <a:ext cx="7978464" cy="5311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F1897-AB74-F15E-7F98-DD731F0F1413}"/>
              </a:ext>
            </a:extLst>
          </p:cNvPr>
          <p:cNvSpPr txBox="1"/>
          <p:nvPr/>
        </p:nvSpPr>
        <p:spPr>
          <a:xfrm>
            <a:off x="4389120" y="6423271"/>
            <a:ext cx="7090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3"/>
              </a:rPr>
              <a:t>https://hrvatskonebo.org/2022/10/28/vladimir-trkmic-tracanje-i-ogovaranje-je-kao-crv-u-drvetu/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360212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FF6D6-6B07-24D4-C419-DA2401215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422031"/>
            <a:ext cx="10058400" cy="5750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800" dirty="0"/>
              <a:t>Budimpešta, 19. - 24. veljače 2024.</a:t>
            </a:r>
          </a:p>
          <a:p>
            <a:pPr marL="0" indent="0" algn="ctr">
              <a:buNone/>
            </a:pPr>
            <a:r>
              <a:rPr lang="hr-HR" sz="2800" b="1" dirty="0">
                <a:solidFill>
                  <a:srgbClr val="C00000"/>
                </a:solidFill>
              </a:rPr>
              <a:t> Europass Teacher Academy</a:t>
            </a:r>
            <a:r>
              <a:rPr lang="hr-HR" sz="2800" dirty="0"/>
              <a:t>, </a:t>
            </a:r>
          </a:p>
          <a:p>
            <a:pPr marL="0" indent="0" algn="ctr">
              <a:buNone/>
            </a:pPr>
            <a:r>
              <a:rPr lang="hr-HR" sz="2800" b="1" dirty="0">
                <a:solidFill>
                  <a:srgbClr val="0070C0"/>
                </a:solidFill>
              </a:rPr>
              <a:t>Converzum Tudomany  Nyelviskola Zrt. </a:t>
            </a:r>
            <a:endParaRPr lang="hr-HR" sz="2800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međunarodno usavršavanje nastavnika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jezični tečajevi i ispiti (IELTS, TOEFL, Cambridge)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izdavaštvo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razvoj digitalnih materijala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prijevodi, usluge tumačenja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2-3-dnevno usavršavanje kompetencija obuka vještina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metodološke konferencije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podučavanje, mentorstvo</a:t>
            </a:r>
            <a:b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Erasmus + tečajevi za osposobljavanje nastavnika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64246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70993-A5F4-96E4-0BA9-7831D6107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072" y="911587"/>
            <a:ext cx="10845487" cy="4050792"/>
          </a:xfrm>
        </p:spPr>
        <p:txBody>
          <a:bodyPr>
            <a:normAutofit/>
          </a:bodyPr>
          <a:lstStyle/>
          <a:p>
            <a:r>
              <a:rPr lang="hr-H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Emocije su sastavni dio našeg svakodnevnog života. </a:t>
            </a:r>
          </a:p>
          <a:p>
            <a:r>
              <a:rPr lang="hr-H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Pomažu nam razumjeti svijet oko nas i shvatiti naša iskustva. </a:t>
            </a:r>
          </a:p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Primjenjujući ove strategije svjesno možemo utjecati na vlastitu sreću i mentalnu smirenost.</a:t>
            </a:r>
          </a:p>
          <a:p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Pozitivna psihologija podiže samopouzdanje, potiče emocionalno blagostanje i poboljšava kognitivne obrade.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09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68AEB-AF73-082E-E204-4ABD496B3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8" y="756138"/>
            <a:ext cx="3315286" cy="248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612B03-6DB8-0C99-0332-7F256D06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752" y="397412"/>
            <a:ext cx="5060580" cy="2845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3E61D5-09FA-183D-C4CF-21F28E31B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550" y="3513405"/>
            <a:ext cx="4098388" cy="3073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72862D-4343-B896-FA39-4F69176C4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53" y="2129158"/>
            <a:ext cx="3793589" cy="2845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A78AE-7450-9D48-DD84-8DA15D88F0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98" y="3620671"/>
            <a:ext cx="3819378" cy="28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1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5BE3E-C7A6-97D1-0F58-08566090C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6" y="405150"/>
            <a:ext cx="10972096" cy="5981582"/>
          </a:xfrm>
        </p:spPr>
        <p:txBody>
          <a:bodyPr/>
          <a:lstStyle/>
          <a:p>
            <a:r>
              <a:rPr lang="hr-HR" dirty="0"/>
              <a:t>Izvori:</a:t>
            </a:r>
          </a:p>
          <a:p>
            <a:r>
              <a:rPr lang="hr-HR" dirty="0">
                <a:hlinkClick r:id="rId2"/>
              </a:rPr>
              <a:t>https://www.strengthscope.com/podcasts/what-is-the-perma-model-of-positive-psychology</a:t>
            </a:r>
            <a:endParaRPr lang="hr-HR" dirty="0"/>
          </a:p>
          <a:p>
            <a:r>
              <a:rPr lang="hr-HR" dirty="0">
                <a:hlinkClick r:id="rId3"/>
              </a:rPr>
              <a:t>https://blog.dnevnik.hr/paola-gr#gallery[1485804636]/0/</a:t>
            </a:r>
            <a:endParaRPr lang="hr-HR" dirty="0"/>
          </a:p>
          <a:p>
            <a:r>
              <a:rPr lang="hr-HR" dirty="0">
                <a:hlinkClick r:id="rId4"/>
              </a:rPr>
              <a:t>https://www.youtube.com/watch?v=KZBTYViDPlQ</a:t>
            </a:r>
            <a:endParaRPr lang="hr-HR" dirty="0"/>
          </a:p>
          <a:p>
            <a:r>
              <a:rPr lang="hr-HR" dirty="0">
                <a:hlinkClick r:id="rId5"/>
              </a:rPr>
              <a:t>https://www.mindtools.com/a3u4xut/the-flow-model</a:t>
            </a:r>
            <a:endParaRPr lang="hr-HR" dirty="0"/>
          </a:p>
          <a:p>
            <a:r>
              <a:rPr lang="hr-HR" dirty="0">
                <a:hlinkClick r:id="rId6"/>
              </a:rPr>
              <a:t>https://medium.com/@cecilledesma_20547/emotional-granularity-understanding-your-emotions-253b5f88a529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88981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41C5-0896-1CCB-E4B5-FFD5D691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00" y="756841"/>
            <a:ext cx="11042435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Cilj tečaja</a:t>
            </a: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poznavanje s osnovama pozitivne psihologije, predstavljajući najrelevantnije međunarodne teorije i reference, te s teorijama i tehnikama pozitivnog obrazovanja.</a:t>
            </a: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9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FC8AB-6E1E-D831-47F8-623E74213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665" y="348879"/>
            <a:ext cx="11323789" cy="61785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Ishodi tečaja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Dizajniranje programa temeljenih na pozitivnom obrazovanju koji kombiniraju obrazovanje s razvojem karakternih snaga i dobrobiti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Korištenje svjesnosti kao priliku za treniranje uma, fokusiranje pažnje na sadašnjost, opuštanje i postizanje ciljeva.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ozitivna znanja i životne vještine temeljene na holističkoj perspektivi učionice (kako napredovali u životu i izvan njega!);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azumijevanje osnova pozitivne psihologije kroz relevantne međunarodne teorije i reference.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4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0333F-C388-F384-70BB-2A672165A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96" y="334811"/>
            <a:ext cx="11253450" cy="1789411"/>
          </a:xfrm>
        </p:spPr>
        <p:txBody>
          <a:bodyPr>
            <a:noAutofit/>
          </a:bodyPr>
          <a:lstStyle/>
          <a:p>
            <a:r>
              <a:rPr lang="hr-HR" sz="3200" dirty="0"/>
              <a:t>Temelj – pozitivna psihologija – orijentacija na snage i vrline koje omogućuju uspijeh pojedincima i zajednicama.</a:t>
            </a:r>
          </a:p>
          <a:p>
            <a:endParaRPr lang="hr-HR" sz="32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r-HR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hr-HR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74B5B-DC8C-1FB9-512C-6D457255B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71" y="1871876"/>
            <a:ext cx="5845858" cy="47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4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1D9B5-E7D9-B4DE-9A51-92F7CA01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01" y="506436"/>
            <a:ext cx="11422263" cy="6077243"/>
          </a:xfrm>
        </p:spPr>
        <p:txBody>
          <a:bodyPr>
            <a:normAutofit/>
          </a:bodyPr>
          <a:lstStyle/>
          <a:p>
            <a:pPr marL="216000">
              <a:lnSpc>
                <a:spcPct val="107000"/>
              </a:lnSpc>
              <a:spcAft>
                <a:spcPts val="1200"/>
              </a:spcAft>
            </a:pPr>
            <a:r>
              <a:rPr lang="hr-HR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Temeljne vrijednosti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duboko ukorijenjena uvjerenja ili načela koja usmjeravaju ponašanje osobe i donošenje odluka u osobnom i profesionalnom životu. </a:t>
            </a:r>
          </a:p>
          <a:p>
            <a:pPr marL="216000">
              <a:lnSpc>
                <a:spcPct val="107000"/>
              </a:lnSpc>
              <a:spcAft>
                <a:spcPts val="1200"/>
              </a:spcAft>
            </a:pP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vrijednosti oblikuju karakter pojedinca, utječu na njegove stavove i određuju način na koji komuniciraju s drugima i percipiraju svijet oko sebe.</a:t>
            </a:r>
          </a:p>
          <a:p>
            <a:pPr marL="216000">
              <a:lnSpc>
                <a:spcPct val="107000"/>
              </a:lnSpc>
              <a:spcAft>
                <a:spcPts val="1200"/>
              </a:spcAft>
            </a:pPr>
            <a:r>
              <a:rPr lang="hr-HR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Čovjek je ispunjen kada živi u skladu s tim vrijednostima.</a:t>
            </a:r>
          </a:p>
          <a:p>
            <a:pPr marL="216000">
              <a:lnSpc>
                <a:spcPct val="107000"/>
              </a:lnSpc>
              <a:spcAft>
                <a:spcPts val="1200"/>
              </a:spcAft>
            </a:pPr>
            <a:r>
              <a:rPr lang="hr-HR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Zajedničke temeljne vrijednosti </a:t>
            </a:r>
            <a:r>
              <a:rPr lang="hr-HR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 podsjetnik da nitko ne može sve postići sam. Na taj način temeljne vrijednosti potiču povezanost i povjerenje.</a:t>
            </a:r>
          </a:p>
          <a:p>
            <a:pPr marL="216000">
              <a:lnSpc>
                <a:spcPct val="107000"/>
              </a:lnSpc>
              <a:spcAft>
                <a:spcPts val="1200"/>
              </a:spcAft>
            </a:pPr>
            <a:endParaRPr lang="hr-HR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>
              <a:spcAft>
                <a:spcPts val="1200"/>
              </a:spcAft>
            </a:pP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5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0123C-205B-0020-A1F9-816A33A15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63" y="377014"/>
            <a:ext cx="11112773" cy="3168044"/>
          </a:xfrm>
        </p:spPr>
        <p:txBody>
          <a:bodyPr>
            <a:normAutofit/>
          </a:bodyPr>
          <a:lstStyle/>
          <a:p>
            <a:r>
              <a:rPr lang="hr-HR" sz="32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Emocionalna granularnost </a:t>
            </a:r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sposobnost izražavanja osjećaja riječima s visokim stupnjem specifičnosti i preciznosti.</a:t>
            </a: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Razmišljamo jasnije, smanjujemo stres, donosimo bolje odluke</a:t>
            </a:r>
            <a:endParaRPr lang="hr-HR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2A213-2573-830A-E24A-B0B848E9C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38" y="2204825"/>
            <a:ext cx="6821968" cy="42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4317-E320-4824-DC55-EA13437C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53" y="264473"/>
            <a:ext cx="10409389" cy="734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2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 E R M A Model - Martin Seligman</a:t>
            </a:r>
            <a:endParaRPr lang="hr-HR" sz="3200" b="1" u="sng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14;p5">
            <a:extLst>
              <a:ext uri="{FF2B5EF4-FFF2-40B4-BE49-F238E27FC236}">
                <a16:creationId xmlns:a16="http://schemas.microsoft.com/office/drawing/2014/main" id="{EDE03075-955C-87AB-E077-DF407B1FCB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67713" y="1114143"/>
            <a:ext cx="7456573" cy="39670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CAF9C8-3B0D-3863-E712-6913B34BE1DE}"/>
              </a:ext>
            </a:extLst>
          </p:cNvPr>
          <p:cNvSpPr txBox="1"/>
          <p:nvPr/>
        </p:nvSpPr>
        <p:spPr>
          <a:xfrm>
            <a:off x="239853" y="5350144"/>
            <a:ext cx="11732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PERMA model predstavlja pet ključnih elemenata sreće i dobroboti, akronim je za pozitivne emocije, angažman, odnose, značenje i postignuća. 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53275-836F-C328-FD01-F154998F1D2B}"/>
              </a:ext>
            </a:extLst>
          </p:cNvPr>
          <p:cNvSpPr txBox="1"/>
          <p:nvPr/>
        </p:nvSpPr>
        <p:spPr>
          <a:xfrm>
            <a:off x="4459459" y="5070681"/>
            <a:ext cx="71745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dirty="0"/>
              <a:t>Izvor: </a:t>
            </a:r>
            <a:r>
              <a:rPr lang="hr-HR" sz="1000" dirty="0">
                <a:hlinkClick r:id="rId3"/>
              </a:rPr>
              <a:t>https://www.strengthscope.com/podcasts/what-is-the-perma-model-of-positive-psychology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3163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C1062-EB7E-D9C7-E701-86A61114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55" y="292607"/>
            <a:ext cx="11126840" cy="5615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Kognitivna iskrivljenja/zamke razmišljanja</a:t>
            </a:r>
          </a:p>
          <a:p>
            <a:endParaRPr lang="hr-HR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Nerealnost</a:t>
            </a: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Pesimizam</a:t>
            </a:r>
          </a:p>
          <a:p>
            <a:r>
              <a:rPr lang="hr-HR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Djeluju istinito u trenutku</a:t>
            </a: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Katastrofiranje</a:t>
            </a:r>
          </a:p>
          <a:p>
            <a:r>
              <a:rPr lang="hr-HR" sz="3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Vidokrug u tunelu</a:t>
            </a:r>
          </a:p>
          <a:p>
            <a:endParaRPr lang="hr-HR" sz="32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19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2311</TotalTime>
  <Words>894</Words>
  <Application>Microsoft Office PowerPoint</Application>
  <PresentationFormat>Widescreen</PresentationFormat>
  <Paragraphs>86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Rockwell</vt:lpstr>
      <vt:lpstr>Rockwell Condensed</vt:lpstr>
      <vt:lpstr>Times New Roman</vt:lpstr>
      <vt:lpstr>Wingdings</vt:lpstr>
      <vt:lpstr>Wood Type</vt:lpstr>
      <vt:lpstr>hAppy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schools</dc:title>
  <dc:creator>Nikolina</dc:creator>
  <cp:lastModifiedBy>Nikolina</cp:lastModifiedBy>
  <cp:revision>22</cp:revision>
  <dcterms:created xsi:type="dcterms:W3CDTF">2024-04-02T07:20:47Z</dcterms:created>
  <dcterms:modified xsi:type="dcterms:W3CDTF">2024-04-04T11:16:27Z</dcterms:modified>
</cp:coreProperties>
</file>