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90" r:id="rId2"/>
  </p:sldMasterIdLst>
  <p:notesMasterIdLst>
    <p:notesMasterId r:id="rId30"/>
  </p:notesMasterIdLst>
  <p:sldIdLst>
    <p:sldId id="397" r:id="rId3"/>
    <p:sldId id="396" r:id="rId4"/>
    <p:sldId id="258" r:id="rId5"/>
    <p:sldId id="259" r:id="rId6"/>
    <p:sldId id="262" r:id="rId7"/>
    <p:sldId id="264" r:id="rId8"/>
    <p:sldId id="387" r:id="rId9"/>
    <p:sldId id="370" r:id="rId10"/>
    <p:sldId id="290" r:id="rId11"/>
    <p:sldId id="391" r:id="rId12"/>
    <p:sldId id="392" r:id="rId13"/>
    <p:sldId id="394" r:id="rId14"/>
    <p:sldId id="395" r:id="rId15"/>
    <p:sldId id="263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398" r:id="rId24"/>
    <p:sldId id="275" r:id="rId25"/>
    <p:sldId id="277" r:id="rId26"/>
    <p:sldId id="278" r:id="rId27"/>
    <p:sldId id="279" r:id="rId28"/>
    <p:sldId id="330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A037D006-E9A8-4EBB-94DB-5FEA3818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F5D37DCA-70CA-41DF-B0D5-2FCFB0FA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837E4158-847B-443C-AB04-430DCFA3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24433A8-211F-4980-A41A-C33D6C45C6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B47F98B-7DD7-479A-ACF4-30247F73C8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0763B999-A736-4833-8BD8-63F92744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ADD32D-5771-4CF4-BA98-611FEB6B84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E6F218E-7462-4D73-85DF-058A22DBDB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249BA23-BFED-4524-8723-EAD575BCF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F5E642F-9989-46FB-A852-BC0B86DD18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FFAD860-AC62-490F-AD7E-29DD09B97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29E968-A1D1-4F70-9AAF-851086023CE8}" type="slidenum">
              <a:rPr lang="hr-HR" altLang="sr-Latn-RS"/>
              <a:pPr/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39D7DB0-FC2B-45BA-98D0-133F4E4BF0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9E7832F-AC85-4470-9BDC-F60E3B217B4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hr-HR" altLang="sr-Latn-RS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BE33878-AC9A-4CD4-8407-C401D0CDC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673597A-C597-4AC4-959B-E9064FA0A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DE33A34-0614-473A-B651-5B3B1E4718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A525D6-812A-4713-A812-FFF5359385B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hr-HR" altLang="sr-Latn-RS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528D248-E400-46A0-9D50-12DCC2631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4AEF1E5-CDCA-4AB2-BECA-0FC0F218F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AC4244B-5807-491F-B8DF-91157F0DC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E23BB89-997A-4F08-BF2D-C50D3B45F9CE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hr-HR" altLang="sr-Latn-RS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E214414C-86FF-4FD6-97D6-86DE18ACE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81183AB-90B4-4E0A-9B05-B2F25B483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F1BC3F7-A1FA-4EE0-8A96-4AB8FBE8B7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0A96EF9-7BFF-4F88-BA71-BFFDCA1F5F4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hr-HR" altLang="sr-Latn-RS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6A58B49-BA79-4464-B451-BDBC671BD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48A186F-AB85-49A8-B127-6C34267A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7D5672F-7DE3-46E0-9A30-6766401DCE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8C81F83-C67C-4CA4-8941-51BD19B74EA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hr-HR" altLang="sr-Latn-RS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F1C6DD9B-2102-48EA-9A07-8FED97ED4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0F3C2566-CAA2-4C51-A63E-DDD651F1B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CAB5D3F-6DDD-4DF4-8029-1AAABDDE95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BD30C22-097E-4612-9CE7-56107164644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hr-HR" altLang="sr-Latn-RS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83D5A0F-6315-4451-B262-3F42104C0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222C78D-B0B8-4D3A-85EE-76E996C01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749385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EB7D4FB-EF2C-4390-A59C-D0A9C07493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032AA7E-1CF8-4C51-AFBE-34053F62B68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hr-HR" altLang="sr-Latn-RS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0057AA80-47EA-4E36-9186-2282F6D40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F0602A6-3DBE-448D-A6D8-3A9ABD12B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37A0F0D-755D-4424-BF93-C36F586A9B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0293E17-86E0-405D-87F3-183CAFA3C59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hr-HR" altLang="sr-Latn-RS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10A483BD-1A5E-42D4-91AE-B83FBB1E1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8C8C531-5B77-40A4-A591-911E17AE1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8D5B756-1EB0-41D3-8A7E-049BEC2D3E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5989E43-736C-4AAF-8FD3-079A479C784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24</a:t>
            </a:fld>
            <a:endParaRPr lang="hr-HR" altLang="sr-Latn-RS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2B9DEFD0-E374-49CB-AD6C-DC7390130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B3621E7-63AC-4C18-863F-9F8B0578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0BE882-7D8A-4659-A305-C98733FC02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0334F4C-90F5-46CB-88C4-A63FDC4F0AA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hr-HR" altLang="sr-Latn-RS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94C40685-03D4-41D2-9D60-47068BDD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4E4F30-84A8-44ED-8727-C4FCE9BBFBC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DE50019E-9249-4602-987F-EABEA0887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E312477A-8276-49F8-B8E3-AD952121D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7D8298E1-831B-4296-B43F-2743B0B4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BF37CB1-5440-4524-927C-596B1390FB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13FCDEB-1124-445F-AF8A-3DA3F435A90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hr-HR" altLang="sr-Latn-R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493BB837-8B68-493A-A0E1-69CAA0107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B2E5E3-A13B-4219-9E54-36361C7D7D9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02BB0B3-FEEF-4A39-B141-723398BED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3C2A22C-E2E8-43A6-ACC9-EFD97CCE3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DA9DC0E9-218A-44A8-9625-114231D2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8B70A99-2429-494D-A5E6-3FF0B929E0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D425C69-D17A-4789-B75D-11DC56239F2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26</a:t>
            </a:fld>
            <a:endParaRPr lang="hr-HR" altLang="sr-Latn-RS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745DB4E6-831B-4B8E-8C33-7037B82D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5CE9BF-9545-4F59-BA87-91B21E62C7B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C7F46B3-77D8-406E-BC68-F1A3B08E3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35096DA-9F7E-45BB-9636-E804974F6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FD836B9E-06AB-4D5C-8347-CC457572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CA7D441E-9BF3-4C75-AF1C-DAFC660490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58A9366-731E-48DB-89BF-B3D8E922D58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hr-HR" altLang="sr-Latn-RS"/>
          </a:p>
        </p:txBody>
      </p:sp>
      <p:sp>
        <p:nvSpPr>
          <p:cNvPr id="160771" name="Text Box 1">
            <a:extLst>
              <a:ext uri="{FF2B5EF4-FFF2-40B4-BE49-F238E27FC236}">
                <a16:creationId xmlns:a16="http://schemas.microsoft.com/office/drawing/2014/main" id="{64A79A68-2EA0-4DFB-9CC9-0F99664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3AD87B-547C-4874-BE26-2ABEA6E8EF0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12CC105D-CDB1-439A-9CF6-32F473D51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E0C76181-E473-45CC-A323-FF59A842B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60774" name="Text Box 4">
            <a:extLst>
              <a:ext uri="{FF2B5EF4-FFF2-40B4-BE49-F238E27FC236}">
                <a16:creationId xmlns:a16="http://schemas.microsoft.com/office/drawing/2014/main" id="{422812C3-8D41-432A-AFEA-5C920E00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19E78D1-E84C-4DC1-8D68-C8B3347CA7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2BD1B8D-9571-4E19-8980-15FF25DDF4A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hr-HR" altLang="sr-Latn-RS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BA1B5012-B549-4DEC-A0CB-1083F7860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DC6584F-17F8-4BCD-BBAB-6961B163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BAC8634-B3FA-4914-B918-9AEC13F771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70961BD-5F68-4216-A80D-D3F4D49D02E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hr-HR" altLang="sr-Latn-R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D022663-4546-4E05-B5FB-AF301663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67846D-2422-47CA-91EE-FDDDB96FDB9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D3C2C25-57C4-47C6-8F74-156521CD6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A9F72D7D-E6A3-43D3-B1E5-1A9EBF5DE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71DC35BB-31D0-4F92-B6C7-B678D7DA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3311D7-3C4B-43E4-8D5D-F3F377B0E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3C6B334-E72E-4CE7-8016-300C460A33F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hr-HR" altLang="sr-Latn-RS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8EF0F5BB-9712-4F3A-A8CF-151DCEC13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6ADB57-2BE9-49F6-95F3-D766F9C8E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9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5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8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7F6E91A-59D1-4C81-BC2B-36F0254553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5E006FF-1B62-4524-8F50-0751C29D1A9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hr-HR" altLang="sr-Latn-RS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BAECBAF0-2EF9-462C-8F08-2CF83D284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0AA11BF-3C5B-4583-8F99-0E3F722B4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9422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60338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0543538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843794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811705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463893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3028778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62904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7308090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59028862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1943338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95939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62651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7150162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620631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9502969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451649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9144949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5308783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0742399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10567415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7535730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67444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73994399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30179676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87901923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653441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48271570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118713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6320358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660466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3684471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178885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153832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4722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A6422C-E052-4BC0-84FE-4F286D85CBE2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1726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F9F337-E342-4045-8EAC-8A5A0DD6F7F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0247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s-visnjevac.skole.hr/upisi_u_srednju" TargetMode="External"/><Relationship Id="rId2" Type="http://schemas.openxmlformats.org/officeDocument/2006/relationships/hyperlink" Target="http://os-visnjevac.skole.hr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srednje.e-upisi.hr/#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app/uploads/2022/09/slavonska_brosura_2022-2023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-usmjeravanje.hzz.hr/Predanke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upis-u-prvi-razred-srednje-skole-osjecko-baranjska-zupanij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me.przime@skole.h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F776E328-A3FE-46B7-8BFF-7659F0D9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12" y="1219200"/>
            <a:ext cx="8059738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b="1" dirty="0"/>
              <a:t>Upisi u srednje škole </a:t>
            </a:r>
            <a:br>
              <a:rPr lang="hr-HR" altLang="sr-Latn-RS" b="1" dirty="0"/>
            </a:br>
            <a:r>
              <a:rPr lang="hr-HR" altLang="sr-Latn-RS" b="1" dirty="0"/>
              <a:t>za šk. god.2024./2025.</a:t>
            </a:r>
          </a:p>
        </p:txBody>
      </p:sp>
      <p:sp>
        <p:nvSpPr>
          <p:cNvPr id="4099" name="Podnaslov 2">
            <a:extLst>
              <a:ext uri="{FF2B5EF4-FFF2-40B4-BE49-F238E27FC236}">
                <a16:creationId xmlns:a16="http://schemas.microsoft.com/office/drawing/2014/main" id="{A5F20131-D07B-4A1D-AFB9-32A53F9B2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163" y="3886200"/>
            <a:ext cx="3240087" cy="1752600"/>
          </a:xfrm>
        </p:spPr>
        <p:txBody>
          <a:bodyPr/>
          <a:lstStyle/>
          <a:p>
            <a:pPr eaLnBrk="1" hangingPunct="1"/>
            <a:endParaRPr lang="hr-HR" altLang="sr-Latn-RS" b="1">
              <a:solidFill>
                <a:schemeClr val="tx1"/>
              </a:solidFill>
            </a:endParaRPr>
          </a:p>
        </p:txBody>
      </p:sp>
      <p:pic>
        <p:nvPicPr>
          <p:cNvPr id="4100" name="Slika 4" descr="mouse-click.gif">
            <a:extLst>
              <a:ext uri="{FF2B5EF4-FFF2-40B4-BE49-F238E27FC236}">
                <a16:creationId xmlns:a16="http://schemas.microsoft.com/office/drawing/2014/main" id="{97E42C74-C405-4E51-8510-6B1A3B69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3845"/>
            <a:ext cx="3217912" cy="32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 descr="logo natpis podcrtan zeleni.jpg">
            <a:extLst>
              <a:ext uri="{FF2B5EF4-FFF2-40B4-BE49-F238E27FC236}">
                <a16:creationId xmlns:a16="http://schemas.microsoft.com/office/drawing/2014/main" id="{A21E33DB-413C-4D30-8A23-DB3596E1F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6922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9"/>
    </mc:Choice>
    <mc:Fallback xmlns="">
      <p:transition spd="slow" advTm="109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44317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688" y="25218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7" y="252183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7" y="1700808"/>
            <a:ext cx="8312397" cy="4392488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51647" y="841502"/>
            <a:ext cx="7886700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1800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4B4E643-5D9D-4993-B748-F56C8BD76CAB}"/>
              </a:ext>
            </a:extLst>
          </p:cNvPr>
          <p:cNvSpPr/>
          <p:nvPr/>
        </p:nvSpPr>
        <p:spPr bwMode="auto">
          <a:xfrm>
            <a:off x="1763688" y="5157192"/>
            <a:ext cx="1872208" cy="6418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87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82129"/>
              </p:ext>
            </p:extLst>
          </p:nvPr>
        </p:nvGraphicFramePr>
        <p:xfrm>
          <a:off x="3419872" y="980728"/>
          <a:ext cx="3870821" cy="547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4" imgW="5667178" imgH="8019733" progId="Acrobat.Document.DC">
                  <p:embed/>
                </p:oleObj>
              </mc:Choice>
              <mc:Fallback>
                <p:oleObj name="Acrobat Document" r:id="rId4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980728"/>
                        <a:ext cx="3870821" cy="547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477" y="233204"/>
            <a:ext cx="2148886" cy="594104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5696" y="278312"/>
            <a:ext cx="1321594" cy="235744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" y="216912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08327" y="1700627"/>
            <a:ext cx="3398291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596781-8AEA-436E-A29C-A19969EC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476672"/>
            <a:ext cx="8856984" cy="5904656"/>
          </a:xfrm>
        </p:spPr>
        <p:txBody>
          <a:bodyPr>
            <a:normAutofit/>
          </a:bodyPr>
          <a:lstStyle/>
          <a:p>
            <a:r>
              <a:rPr lang="hr-HR" sz="2800" b="1" dirty="0"/>
              <a:t>Ocjene će biti vidljive od 26.6.2024.</a:t>
            </a:r>
          </a:p>
          <a:p>
            <a:r>
              <a:rPr lang="hr-HR" sz="2800" b="1" dirty="0"/>
              <a:t>Svjedodžbe podići u školi 3.7.2024. u 9:00</a:t>
            </a:r>
          </a:p>
          <a:p>
            <a:r>
              <a:rPr lang="hr-HR" sz="2800" b="1" dirty="0"/>
              <a:t>Provjeriti treba li za upis zdravstvena potvrda</a:t>
            </a:r>
          </a:p>
          <a:p>
            <a:pPr marL="457200" indent="-457200">
              <a:buFontTx/>
              <a:buChar char="-"/>
            </a:pPr>
            <a:r>
              <a:rPr lang="hr-HR" sz="2800" b="1" dirty="0"/>
              <a:t>Školska liječnica dr. Vesna Bilić-Kirin 225-753</a:t>
            </a:r>
          </a:p>
          <a:p>
            <a:pPr marL="457200" indent="-457200">
              <a:buFontTx/>
              <a:buChar char="-"/>
            </a:pPr>
            <a:r>
              <a:rPr lang="hr-HR" sz="2800" b="1" dirty="0"/>
              <a:t>Medicina rada – bilo koja</a:t>
            </a:r>
          </a:p>
          <a:p>
            <a:pPr marL="457200" indent="-457200">
              <a:buFontTx/>
              <a:buChar char="-"/>
            </a:pPr>
            <a:r>
              <a:rPr lang="hr-HR" sz="2800" b="1" dirty="0"/>
              <a:t>11.7.2024. (četvrtak) od 8-10 sati dežurstvo za upisnice u školi. Roditelj ili učenik. Ponijeti korisničke podatke</a:t>
            </a:r>
          </a:p>
          <a:p>
            <a:pPr marL="0" indent="0"/>
            <a:r>
              <a:rPr lang="hr-HR" sz="2800" b="1" dirty="0"/>
              <a:t>- Slobodno kontaktirati pedagoginju na telefon (mob 0912426104) ili u školi u vezi upisa </a:t>
            </a:r>
            <a:endParaRPr lang="en-US" sz="2800" b="1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AA1D396-F70D-44DE-9AF8-C062C30A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51548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3FA0-3CB9-4BDD-B7D1-C9BC78BD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FF00"/>
                </a:solidFill>
              </a:rPr>
              <a:t>Upis u odjele za sportaše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1FAC-12D7-450D-BEBC-5F7176A6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89" y="2057401"/>
            <a:ext cx="7955280" cy="4069080"/>
          </a:xfrm>
        </p:spPr>
        <p:txBody>
          <a:bodyPr>
            <a:normAutofit/>
          </a:bodyPr>
          <a:lstStyle/>
          <a:p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namjeru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upisati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razredni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odjel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sportaše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iskazati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upis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sportskih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razrednih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odjela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To je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napraviti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kartici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"Moji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podaci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unesete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kojem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Iskaz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interesa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 7. </a:t>
            </a:r>
            <a:r>
              <a:rPr lang="en-US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lipnja</a:t>
            </a:r>
            <a:r>
              <a:rPr lang="hr-H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r>
              <a:rPr lang="en-US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6C11F-F975-41AC-BA2C-43ABDA78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403280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2B57A9EC-7328-474D-AE9D-248D0E97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4638"/>
            <a:ext cx="84248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Elementi i kriteriji za upis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62B9E7CE-3F2B-4C2B-82BD-C6109B3D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3597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Stjecanje strukovne kvalifikacije u trajanju manjem od tri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(najviše 20 bodova)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Strukovne i obrtničke u trajanju od 3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Hj, M, i SJ u 7. i 8.r  (</a:t>
            </a: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najviše 50 bodova</a:t>
            </a: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Gimnazije i strukovne u trajanju od 4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+ 2 predmeta iz Popisa važnih predmeta + 1 koji samostalno određuje škola u 7. i 8.r  (najviše </a:t>
            </a: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80 bodova</a:t>
            </a: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Dodatni element: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Provjera vještina i sposobnosti (likovne, glazbene, plesne)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u znanju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školskih sportskih društva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VLADANJE SE NE VREDNUJE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D0438157-D2D9-4D87-BD30-B29FDE0B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9676314-CF8A-4449-BED9-68FA72EE831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97461D7-28B1-42E8-BACD-F796247D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1279307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7A9CCC64-DD91-4B17-B11D-FC859BF7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– opća gimnazija</a:t>
            </a:r>
          </a:p>
        </p:txBody>
      </p:sp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id="{5D4654BC-C4EE-4E16-B1E2-898BCD78A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5960"/>
              </p:ext>
            </p:extLst>
          </p:nvPr>
        </p:nvGraphicFramePr>
        <p:xfrm>
          <a:off x="323850" y="1557338"/>
          <a:ext cx="1946275" cy="3289301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339452709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36582909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82197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4,69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23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36743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9854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4,87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504427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53642"/>
                  </a:ext>
                </a:extLst>
              </a:tr>
            </a:tbl>
          </a:graphicData>
        </a:graphic>
      </p:graphicFrame>
      <p:graphicFrame>
        <p:nvGraphicFramePr>
          <p:cNvPr id="15407" name="Group 47">
            <a:extLst>
              <a:ext uri="{FF2B5EF4-FFF2-40B4-BE49-F238E27FC236}">
                <a16:creationId xmlns:a16="http://schemas.microsoft.com/office/drawing/2014/main" id="{C4629572-105E-492B-B7D7-1C54B2893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89072"/>
              </p:ext>
            </p:extLst>
          </p:nvPr>
        </p:nvGraphicFramePr>
        <p:xfrm>
          <a:off x="2339975" y="1389063"/>
          <a:ext cx="3817938" cy="4570414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3153576066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85242057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33995051"/>
                    </a:ext>
                  </a:extLst>
                </a:gridCol>
              </a:tblGrid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849034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22859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583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61303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Povijest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6849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Geografija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1494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Biologija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7966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53748"/>
                  </a:ext>
                </a:extLst>
              </a:tr>
            </a:tbl>
          </a:graphicData>
        </a:graphic>
      </p:graphicFrame>
      <p:graphicFrame>
        <p:nvGraphicFramePr>
          <p:cNvPr id="15491" name="Group 131">
            <a:extLst>
              <a:ext uri="{FF2B5EF4-FFF2-40B4-BE49-F238E27FC236}">
                <a16:creationId xmlns:a16="http://schemas.microsoft.com/office/drawing/2014/main" id="{420BD692-E6CE-4A51-90B4-E28B06F7E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44434"/>
              </p:ext>
            </p:extLst>
          </p:nvPr>
        </p:nvGraphicFramePr>
        <p:xfrm>
          <a:off x="6443663" y="1484313"/>
          <a:ext cx="2306637" cy="4295777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val="2178897048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307608508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42104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382644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218106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71091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75,06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333142"/>
                  </a:ext>
                </a:extLst>
              </a:tr>
            </a:tbl>
          </a:graphicData>
        </a:graphic>
      </p:graphicFrame>
      <p:sp>
        <p:nvSpPr>
          <p:cNvPr id="15529" name="Text Box 169">
            <a:extLst>
              <a:ext uri="{FF2B5EF4-FFF2-40B4-BE49-F238E27FC236}">
                <a16:creationId xmlns:a16="http://schemas.microsoft.com/office/drawing/2014/main" id="{9332E049-F358-412E-9365-066C5710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FC19A24-6AA9-4D77-81EF-6542DC6D7A5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530" name="Text Box 170">
            <a:extLst>
              <a:ext uri="{FF2B5EF4-FFF2-40B4-BE49-F238E27FC236}">
                <a16:creationId xmlns:a16="http://schemas.microsoft.com/office/drawing/2014/main" id="{0A5A9077-1105-46A3-9026-5B485542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6710" name="Text Box 171">
            <a:extLst>
              <a:ext uri="{FF2B5EF4-FFF2-40B4-BE49-F238E27FC236}">
                <a16:creationId xmlns:a16="http://schemas.microsoft.com/office/drawing/2014/main" id="{53BB57DF-454A-489F-92BA-ABF9664C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49950"/>
            <a:ext cx="626437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 dirty="0">
                <a:latin typeface="Arial" panose="020B0604020202020204" pitchFamily="34" charset="0"/>
              </a:rPr>
              <a:t>+ dodatni bodovi  (natjecanja)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FC899D17-575B-40B9-97CA-B0D3759E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- vozač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52A782FA-0E77-4052-BEC4-C16DD064A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4224"/>
              </p:ext>
            </p:extLst>
          </p:nvPr>
        </p:nvGraphicFramePr>
        <p:xfrm>
          <a:off x="179388" y="1916113"/>
          <a:ext cx="2017712" cy="3290889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1431067848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54866473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82164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3429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3,58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9214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3,14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2137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10243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82577"/>
                  </a:ext>
                </a:extLst>
              </a:tr>
            </a:tbl>
          </a:graphicData>
        </a:graphic>
      </p:graphicFrame>
      <p:graphicFrame>
        <p:nvGraphicFramePr>
          <p:cNvPr id="16431" name="Group 47">
            <a:extLst>
              <a:ext uri="{FF2B5EF4-FFF2-40B4-BE49-F238E27FC236}">
                <a16:creationId xmlns:a16="http://schemas.microsoft.com/office/drawing/2014/main" id="{84C9B46D-A03B-4FE7-A61D-8157622BB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87644"/>
              </p:ext>
            </p:extLst>
          </p:nvPr>
        </p:nvGraphicFramePr>
        <p:xfrm>
          <a:off x="2411413" y="1916113"/>
          <a:ext cx="3746500" cy="3198813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12369291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24910398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3459768535"/>
                    </a:ext>
                  </a:extLst>
                </a:gridCol>
              </a:tblGrid>
              <a:tr h="10048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461423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51006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9013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3466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557244"/>
                  </a:ext>
                </a:extLst>
              </a:tr>
            </a:tbl>
          </a:graphicData>
        </a:graphic>
      </p:graphicFrame>
      <p:graphicFrame>
        <p:nvGraphicFramePr>
          <p:cNvPr id="16485" name="Group 101">
            <a:extLst>
              <a:ext uri="{FF2B5EF4-FFF2-40B4-BE49-F238E27FC236}">
                <a16:creationId xmlns:a16="http://schemas.microsoft.com/office/drawing/2014/main" id="{6CFE8360-DC51-4174-A943-D2A6729F1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29619"/>
              </p:ext>
            </p:extLst>
          </p:nvPr>
        </p:nvGraphicFramePr>
        <p:xfrm>
          <a:off x="6372225" y="1700213"/>
          <a:ext cx="2449513" cy="4297364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32349441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0939238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819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16519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5329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27500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70414"/>
                  </a:ext>
                </a:extLst>
              </a:tr>
            </a:tbl>
          </a:graphicData>
        </a:graphic>
      </p:graphicFrame>
      <p:sp>
        <p:nvSpPr>
          <p:cNvPr id="16523" name="Text Box 139">
            <a:extLst>
              <a:ext uri="{FF2B5EF4-FFF2-40B4-BE49-F238E27FC236}">
                <a16:creationId xmlns:a16="http://schemas.microsoft.com/office/drawing/2014/main" id="{18828B67-6F33-4D1D-8185-89E340B0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D88B840-2158-4C73-871D-D4A50126CEF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524" name="Text Box 140">
            <a:extLst>
              <a:ext uri="{FF2B5EF4-FFF2-40B4-BE49-F238E27FC236}">
                <a16:creationId xmlns:a16="http://schemas.microsoft.com/office/drawing/2014/main" id="{330BDA64-78DC-4150-807B-29C06C93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9" name="Text Box 171">
            <a:extLst>
              <a:ext uri="{FF2B5EF4-FFF2-40B4-BE49-F238E27FC236}">
                <a16:creationId xmlns:a16="http://schemas.microsoft.com/office/drawing/2014/main" id="{B3769F49-AB02-420E-8C61-74E60C39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70" y="5503201"/>
            <a:ext cx="59785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 dirty="0">
                <a:latin typeface="Arial" panose="020B0604020202020204" pitchFamily="34" charset="0"/>
              </a:rPr>
              <a:t>+ dodatni bodovi  (natjecanja)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52908E5-060C-41B2-9582-63FAD3B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88913"/>
            <a:ext cx="8964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natjecanjima u znanju  (samo državna i međunarodna)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8463686-B15A-42C4-B052-746E65A2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D9E14A8-48BD-4808-A90F-2134874C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14F3D95-49D4-464B-B7B8-2718099A726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93A78269-861E-48A8-A2B5-E62D1F5C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561262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AC76DF4-EC48-49F9-9973-9B4A0564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sportskim natjecanjima (samo državna i međunarodna ŠŠK)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A0BCF24A-9A2B-49DA-A6F6-54191587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4DD9B1B-3220-4EDB-90F4-CB1DBDA6EFF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22BD7B5-EEC0-449F-99A6-BF364645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78F6EAF8-5C2E-4EAE-AFCD-2D99DCA9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296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D84BAED4-F67E-4A95-B0A6-3E4FA6E94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</a:t>
            </a:r>
            <a:b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hr-HR" altLang="sr-Latn-R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B38C0BFC-42C2-4954-8B53-C9486F64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2296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 programe obrazovanja za koje posjeduje stručno mišljenje službe za profesionalno usmjeravanje Hrvatskoga zavoda za zapošljavanje 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vi-VN" altLang="sr-Latn-RS" sz="27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vi-VN" altLang="sr-Latn-RS" sz="27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3E69464-66B0-40E9-8564-CA2D829D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D5D6007-1CA7-4439-AF2B-0D3CC7A0682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D4C7403-DC9E-4E03-A880-A665A07D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19B7-0AF0-425F-B055-56B99633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36585"/>
            <a:ext cx="6377940" cy="1293028"/>
          </a:xfrm>
        </p:spPr>
        <p:txBody>
          <a:bodyPr/>
          <a:lstStyle/>
          <a:p>
            <a:r>
              <a:rPr lang="hr-HR" b="1" dirty="0">
                <a:solidFill>
                  <a:srgbClr val="FFFF00"/>
                </a:solidFill>
              </a:rPr>
              <a:t>POVEZNICE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D467-7EE8-418D-8C80-43EF92E9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7955280" cy="4069080"/>
          </a:xfrm>
        </p:spPr>
        <p:txBody>
          <a:bodyPr/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MREŽNA STRANICA ŠKOLE</a:t>
            </a:r>
          </a:p>
          <a:p>
            <a:r>
              <a:rPr lang="en-US" dirty="0">
                <a:solidFill>
                  <a:srgbClr val="F0532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http://os-visnjevac.skole.hr/</a:t>
            </a:r>
            <a:endParaRPr lang="hr-HR" dirty="0"/>
          </a:p>
          <a:p>
            <a:endParaRPr lang="hr-HR" dirty="0"/>
          </a:p>
          <a:p>
            <a:r>
              <a:rPr lang="en-US" dirty="0">
                <a:hlinkClick r:id="rId3"/>
              </a:rPr>
              <a:t>http://os-visnjevac.skole.hr/upisi_u_srednju</a:t>
            </a:r>
            <a:endParaRPr lang="hr-HR" dirty="0"/>
          </a:p>
          <a:p>
            <a:endParaRPr lang="hr-HR" dirty="0"/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Upisi u srednje škole – stranica upisa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>
                <a:hlinkClick r:id="rId4"/>
              </a:rPr>
              <a:t>https://srednje.e-upisi.hr/#/</a:t>
            </a:r>
            <a:endParaRPr lang="hr-HR" dirty="0"/>
          </a:p>
          <a:p>
            <a:endParaRPr lang="hr-HR" dirty="0"/>
          </a:p>
          <a:p>
            <a:r>
              <a:rPr lang="hr-HR" dirty="0"/>
              <a:t>Viber KANAL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79F4A-15EF-4679-AC5A-39F863A5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75456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14FECDE-BAE4-402A-A1DC-39415B2B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– Ured državne uprave unosi u sustav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D0B9846-A36A-4661-9D65-48267095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62150"/>
            <a:ext cx="86407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su OŠ </a:t>
            </a: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završili </a:t>
            </a:r>
            <a:r>
              <a:rPr lang="vi-VN" altLang="sr-Latn-R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prema rješenju ureda državne uprave</a:t>
            </a: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u županiji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Rangiraju se na posebnim ljestvicama (u okviru kvote)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 programe obrazovanja za koje posjeduje stručno mišljenje službe za profesionalno usmjeravanje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stručno mišljenje nadležnoga školskog liječnika (specijalist školske medicine)</a:t>
            </a: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hr-HR" sz="2800" b="1" dirty="0">
                <a:solidFill>
                  <a:srgbClr val="FF0000"/>
                </a:solidFill>
                <a:latin typeface="Roboto" panose="02000000000000000000" pitchFamily="2" charset="0"/>
              </a:rPr>
              <a:t>Do 26.6.2024.</a:t>
            </a:r>
            <a:endParaRPr lang="en-US" sz="28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2900">
              <a:spcBef>
                <a:spcPts val="800"/>
              </a:spcBef>
              <a:buSzPct val="80000"/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2DEDA8A-AF1A-4C1F-8F7B-B6B69D4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79B6EE3-B6D8-4B8C-9A79-C59957F1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0E9254F-944A-475D-956D-767903DCE39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8876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227965FB-0C28-42D6-BAD8-A168F499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120085"/>
            <a:ext cx="8785225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otežanim uvjetima obrazovanja (ekonomski, socijalni, odgojni) – unijeti u sustav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3FC3475-74E4-4310-BBC4-67A01DE7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7" y="1239765"/>
            <a:ext cx="8640763" cy="55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Roboto" panose="02000000000000000000" pitchFamily="2" charset="0"/>
              </a:rPr>
              <a:t>živi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uz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jednoga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/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ili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oba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roditelja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/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skrbnika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s </a:t>
            </a:r>
            <a:r>
              <a:rPr lang="en-US" sz="2400" b="1" i="0" u="sng" dirty="0" err="1">
                <a:effectLst/>
                <a:latin typeface="Roboto" panose="02000000000000000000" pitchFamily="2" charset="0"/>
              </a:rPr>
              <a:t>dugotrajnom</a:t>
            </a:r>
            <a:r>
              <a:rPr lang="en-US" sz="2400" b="1" i="0" u="sng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u="sng" dirty="0" err="1">
                <a:effectLst/>
                <a:latin typeface="Roboto" panose="02000000000000000000" pitchFamily="2" charset="0"/>
              </a:rPr>
              <a:t>teškom</a:t>
            </a:r>
            <a:r>
              <a:rPr lang="en-US" sz="2400" b="1" i="0" u="sng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u="sng" dirty="0" err="1">
                <a:effectLst/>
                <a:latin typeface="Roboto" panose="02000000000000000000" pitchFamily="2" charset="0"/>
              </a:rPr>
              <a:t>bolesti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; </a:t>
            </a:r>
            <a:endParaRPr lang="hr-HR" sz="2400" b="1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Roboto" panose="02000000000000000000" pitchFamily="2" charset="0"/>
              </a:rPr>
              <a:t>živi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uz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oba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roditelja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/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skrbnika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koji se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prema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zakonu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koji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regulira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poticanje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zapošljavanja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smatraju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u="sng" dirty="0" err="1">
                <a:effectLst/>
                <a:latin typeface="Roboto" panose="02000000000000000000" pitchFamily="2" charset="0"/>
              </a:rPr>
              <a:t>dugotrajno</a:t>
            </a:r>
            <a:r>
              <a:rPr lang="en-US" sz="2400" b="1" i="0" u="sng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u="sng" dirty="0" err="1">
                <a:effectLst/>
                <a:latin typeface="Roboto" panose="02000000000000000000" pitchFamily="2" charset="0"/>
              </a:rPr>
              <a:t>nezaposlenim</a:t>
            </a:r>
            <a:r>
              <a:rPr lang="en-US" sz="2400" b="1" i="0" u="sng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u="sng" dirty="0" err="1">
                <a:effectLst/>
                <a:latin typeface="Roboto" panose="02000000000000000000" pitchFamily="2" charset="0"/>
              </a:rPr>
              <a:t>osobama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Roboto" panose="02000000000000000000" pitchFamily="2" charset="0"/>
              </a:rPr>
              <a:t>živi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uz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samohranoga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roditelja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/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skrbnika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(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roditelj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/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skrbnik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koji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nije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u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braku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ne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živi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u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izvanbračnoj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zajednici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, a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sam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se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o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svome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djetetu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uzdržava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ga) koji je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korisnik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socijalne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skrbi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Roboto" panose="02000000000000000000" pitchFamily="2" charset="0"/>
              </a:rPr>
              <a:t>mu je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jedan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roditelj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/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skrbnik</a:t>
            </a:r>
            <a:r>
              <a:rPr lang="hr-HR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preminuo</a:t>
            </a:r>
            <a:endParaRPr lang="hr-HR" sz="2400" b="1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Roboto" panose="02000000000000000000" pitchFamily="2" charset="0"/>
              </a:rPr>
              <a:t>Do 26.6.2024.</a:t>
            </a:r>
            <a:endParaRPr lang="en-US" sz="24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50DD13C-C3FA-4E2D-AC57-BBFE03D6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514A844-6A73-42DC-BFAC-2EF89C9A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6AEC65B-0A0A-46EB-A2D9-87EBBCE6037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D145-F919-4DD7-9F49-EA9E62EC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323E-FC8B-4CF6-B2E2-F76EFA046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Kandidati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prijenos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dokumentacije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odabrati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tri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automatsku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provjeru</a:t>
            </a: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učitava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učitava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EBC16-5D7A-49DB-B6D8-F527755F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97828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0C9E0FCE-E387-489B-8B28-85A01905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Utvrđivanje zdravstvene sposobnosti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E747308E-EFB6-407E-B62D-2A1CBE8F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Određuje se prema „Jedinstvenom popisu zdravstvenih kontraindikacija”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Dobro proučiti uvjete upisa u program i vidjeti da li je uvjet za upis liječnička potvrda medicine rada ili školskog liječnika! – (svi traže liječničku potvrdu osim gimnazija)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Kojeg liječnika (školski ili medicina rada)?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Potvrda je uvjet za upis u školu, ne može bez nje!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Donijeti u srednju školu (srpanj 2024.) ili poslati elektronski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93E4574-61F5-4256-BDF9-6CAA66FE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459CC18-0803-445C-8051-A810494BB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9D3422C-CE83-46DC-826F-73C55989869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32493B52-D262-4028-8A9A-FE9E04F6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40" y="34868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Nastavni planovi i programi - zanimanja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92B144E-A877-426C-9ABB-CEC7FA15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Kamo nakon osnovne škole??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Preuzeti brošuru – ovdje je popis svih zanimanja s detaljnim opisima zanimanja i nastavnim planovima i programima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EC83C22-DBDF-4AD9-B34B-15BF00A6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B55ED08-4A47-4D1A-886B-2A880543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5093785-8A56-4A69-BB7F-0BA3FDF9161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7110" name="Picture 5">
            <a:hlinkClick r:id="rId3"/>
            <a:extLst>
              <a:ext uri="{FF2B5EF4-FFF2-40B4-BE49-F238E27FC236}">
                <a16:creationId xmlns:a16="http://schemas.microsoft.com/office/drawing/2014/main" id="{815C1AEE-FC48-400C-A282-F257E112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4" y="3784600"/>
            <a:ext cx="1905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40B3BBA7-4710-4194-AFF8-764C5A18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B0329C1-7164-4156-83B7-5DBFEF40B20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33633992-2F3D-4EB2-B5F1-AF71C1B8BD5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50825" y="836613"/>
            <a:ext cx="8651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Elelktrotehničar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6CFDAB9-AD52-4560-9A92-A41A9205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A4D281BD-E45D-4263-87B2-C55E8D2A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480175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8554754-C836-4F02-A183-49DB9D3F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303FB10-6D75-4E31-A333-C92965B060E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28AA972-458B-4026-A7B1-36938FDF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SREDNJE ŠKOLE U OSIJEKU (20)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A15A53D-5606-45A5-A3C1-DC8FC8E5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353425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- opća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Osijek - jezična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Osijek – matematička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 s pravom javnosti u Osijeku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Gaudeamus</a:t>
            </a: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Prva privatna srednja škola u Osijeku s pravom javnosti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R. Boškovića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i komercijalna škola “Davor Milas”,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za osposobljavanje i obrazovanje "Vinko Bek" Osijek (za slijepe)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Prosvjetno-kulturni centar Mađara u RH,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Privatna škola 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EDukOS</a:t>
            </a: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C6E7307B-55E8-4790-BF33-72A830ED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>
            <a:extLst>
              <a:ext uri="{FF2B5EF4-FFF2-40B4-BE49-F238E27FC236}">
                <a16:creationId xmlns:a16="http://schemas.microsoft.com/office/drawing/2014/main" id="{97A9DBB3-8D43-404C-BC57-56544AA5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F7E6FACA-660F-4596-9EC9-E76F5E0C661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12C1BD7B-755C-4242-B6E1-8A648CF9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4321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Želim vam uspjeh i zadovoljstvo</a:t>
            </a:r>
          </a:p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odabranoj školi i budućem zanimanju</a:t>
            </a:r>
          </a:p>
        </p:txBody>
      </p:sp>
      <p:pic>
        <p:nvPicPr>
          <p:cNvPr id="159748" name="Picture 3">
            <a:extLst>
              <a:ext uri="{FF2B5EF4-FFF2-40B4-BE49-F238E27FC236}">
                <a16:creationId xmlns:a16="http://schemas.microsoft.com/office/drawing/2014/main" id="{BF4BFCE6-107A-4BFD-9514-D43DB93D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0511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4B47EA14-6B2E-4F50-B954-0945935C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98BC16BF-58CC-4A60-AC4D-64A68C2B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4CBDD64-0328-4672-95B5-DF00387A0D6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262FB78-B240-445C-99EC-4BABE26C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3111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Aktivnosti škole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9A0E860-55A2-4336-837D-63F33F3F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26" y="1772816"/>
            <a:ext cx="8543131" cy="37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Sistematski liječnički pregled (školska liječnica) – dodatan pregled kod specijaliste medicine rada i službe za profesionalnu orijentaciju pri Hrvatskom zavodu za zapošljavanje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Testiranje profesionalnih interesa i sklonosti  –  „on line aplikacija” tko želi</a:t>
            </a:r>
            <a:r>
              <a:rPr lang="hr-HR" altLang="sr-Latn-R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 (na stranici škole poveznice)</a:t>
            </a:r>
          </a:p>
          <a:p>
            <a:pPr eaLnBrk="1" hangingPunct="1">
              <a:spcBef>
                <a:spcPts val="3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sat razrednika s temom UPISA U SREDNJU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roditeljski sastanka za 8.abc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Gostovanje učenika i učitelja iz srednjih škola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Posjet Sajmu obrazovanja, petak 17.5.2024. 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9063157-992B-43DC-9A98-1A32D0D7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Slika 5">
            <a:hlinkClick r:id="rId3"/>
            <a:extLst>
              <a:ext uri="{FF2B5EF4-FFF2-40B4-BE49-F238E27FC236}">
                <a16:creationId xmlns:a16="http://schemas.microsoft.com/office/drawing/2014/main" id="{4C484A98-F315-4C8B-91BB-08E80EA06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8106480" y="3067283"/>
            <a:ext cx="652094" cy="54091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59813206-4A9F-4D67-85EF-2681CF00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CISOK Osijek</a:t>
            </a: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Trg A. Starčevića 3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radno vrijeme: pon-pet, 8-18 h</a:t>
            </a:r>
          </a:p>
        </p:txBody>
      </p:sp>
      <p:pic>
        <p:nvPicPr>
          <p:cNvPr id="10243" name="Picture 2">
            <a:hlinkClick r:id="rId3"/>
            <a:extLst>
              <a:ext uri="{FF2B5EF4-FFF2-40B4-BE49-F238E27FC236}">
                <a16:creationId xmlns:a16="http://schemas.microsoft.com/office/drawing/2014/main" id="{D5A7511C-86EC-43C9-91ED-3542EC5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2938"/>
            <a:ext cx="710723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Oval 3">
            <a:extLst>
              <a:ext uri="{FF2B5EF4-FFF2-40B4-BE49-F238E27FC236}">
                <a16:creationId xmlns:a16="http://schemas.microsoft.com/office/drawing/2014/main" id="{D240DBD2-FEB2-444B-8512-3E6BCAEC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3929063"/>
            <a:ext cx="1071562" cy="1928812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FA4B60B-AB31-4534-A973-6F204E89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6072188"/>
            <a:ext cx="8161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vi-VN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Centar je otvoren za sve građane i njegove usluge su besplatne</a:t>
            </a:r>
            <a:r>
              <a:rPr lang="hr-HR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B1DED3A-B1E0-4536-918B-A2492F6C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80000"/>
              <a:defRPr/>
            </a:pPr>
            <a:r>
              <a:rPr lang="en-US" altLang="sr-Latn-RS" sz="120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CISOK Osijek © 2015.</a:t>
            </a: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0A8BA253-809A-4AC0-8782-5AA9BA8F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7305521" y="1912938"/>
            <a:ext cx="1590981" cy="131973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C4857627-F0A5-4145-B294-133F09AC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C04E7BDA-79EB-4231-B80A-83F76BC2F3E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87" name="AutoShape 2">
            <a:extLst>
              <a:ext uri="{FF2B5EF4-FFF2-40B4-BE49-F238E27FC236}">
                <a16:creationId xmlns:a16="http://schemas.microsoft.com/office/drawing/2014/main" id="{5F6BC44C-E219-4CB8-9130-3EC7261420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825" y="1343025"/>
            <a:ext cx="2376488" cy="5111750"/>
          </a:xfrm>
          <a:prstGeom prst="wedgeRoundRectCallout">
            <a:avLst>
              <a:gd name="adj1" fmla="val -75384"/>
              <a:gd name="adj2" fmla="val 53972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99170BF-8FC1-4372-9C12-67C71DD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VRSTE SREDNJIH ŠKOLA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492AC90-1103-4253-83E9-796683E0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  <a:defRPr/>
            </a:pPr>
            <a:endParaRPr lang="hr-HR" altLang="sr-Latn-RS" sz="2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4B3EF2E0-5091-4118-9C21-D435C28D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2160587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GIMNAZIJE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Opća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Jezična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Klasična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Prirodoslovno-matematička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međunarodna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1" name="AutoShape 6">
            <a:extLst>
              <a:ext uri="{FF2B5EF4-FFF2-40B4-BE49-F238E27FC236}">
                <a16:creationId xmlns:a16="http://schemas.microsoft.com/office/drawing/2014/main" id="{75CE964E-98F6-4F1A-891A-3B5E951F6B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16238" y="2062163"/>
            <a:ext cx="2016125" cy="3960812"/>
          </a:xfrm>
          <a:prstGeom prst="wedgeRoundRectCallout">
            <a:avLst>
              <a:gd name="adj1" fmla="val 6532"/>
              <a:gd name="adj2" fmla="val 74287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B56200A7-61D4-4B1B-888E-6DE3F69E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492375"/>
            <a:ext cx="187325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UMJETNIČKE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Likovne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Glazbene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Plesne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3" name="AutoShape 8">
            <a:extLst>
              <a:ext uri="{FF2B5EF4-FFF2-40B4-BE49-F238E27FC236}">
                <a16:creationId xmlns:a16="http://schemas.microsoft.com/office/drawing/2014/main" id="{562F7158-F088-4FA3-A5E5-FB08BCE8A1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1863" y="1414463"/>
            <a:ext cx="2447925" cy="576262"/>
          </a:xfrm>
          <a:prstGeom prst="wedgeRoundRectCallout">
            <a:avLst>
              <a:gd name="adj1" fmla="val 131903"/>
              <a:gd name="adj2" fmla="val 96005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FD77B552-6193-44A4-9141-16A77840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557338"/>
            <a:ext cx="20161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STRUKOVNE</a:t>
            </a:r>
          </a:p>
        </p:txBody>
      </p:sp>
      <p:sp>
        <p:nvSpPr>
          <p:cNvPr id="16395" name="AutoShape 10">
            <a:extLst>
              <a:ext uri="{FF2B5EF4-FFF2-40B4-BE49-F238E27FC236}">
                <a16:creationId xmlns:a16="http://schemas.microsoft.com/office/drawing/2014/main" id="{1216FED0-6182-4FE9-89C2-1DF4004CB3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76825" y="2493963"/>
            <a:ext cx="2663825" cy="2305050"/>
          </a:xfrm>
          <a:prstGeom prst="wedgeRoundRectCallout">
            <a:avLst>
              <a:gd name="adj1" fmla="val 1370"/>
              <a:gd name="adj2" fmla="val 70727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9DEF315A-BA46-44F6-A820-BC781167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36838"/>
            <a:ext cx="2736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TROGODIŠNJE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obrtničke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Industrijske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Završni ispit, pomoćnički ispit, zaposlenje</a:t>
            </a:r>
          </a:p>
        </p:txBody>
      </p:sp>
      <p:sp>
        <p:nvSpPr>
          <p:cNvPr id="16397" name="AutoShape 12">
            <a:extLst>
              <a:ext uri="{FF2B5EF4-FFF2-40B4-BE49-F238E27FC236}">
                <a16:creationId xmlns:a16="http://schemas.microsoft.com/office/drawing/2014/main" id="{0EFDBCAB-3688-4769-B394-029D880B511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80063" y="4943475"/>
            <a:ext cx="3384550" cy="1728788"/>
          </a:xfrm>
          <a:prstGeom prst="wedgeRoundRectCallout">
            <a:avLst>
              <a:gd name="adj1" fmla="val -32861"/>
              <a:gd name="adj2" fmla="val 212718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EC369F75-861D-4A4D-BFDA-3B6BD9C9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026025"/>
            <a:ext cx="287972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ČETVEROGODIŠNJE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 tehničke i druge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Matura i nastavak obrazovanja ili zaposlenje</a:t>
            </a:r>
          </a:p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3DB81370-8190-4E9F-B675-53ADE0A0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1727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</a:t>
            </a:r>
          </a:p>
        </p:txBody>
      </p:sp>
      <p:sp>
        <p:nvSpPr>
          <p:cNvPr id="16400" name="Text Box 15">
            <a:extLst>
              <a:ext uri="{FF2B5EF4-FFF2-40B4-BE49-F238E27FC236}">
                <a16:creationId xmlns:a16="http://schemas.microsoft.com/office/drawing/2014/main" id="{1627B81F-650A-44F1-B9B7-4E59F75F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581525"/>
            <a:ext cx="1871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obrazovanja, zaposlenje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82B1E42-5FD6-4999-B1A1-D1D76EF3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4FDD87-1E82-47FB-A8A8-D857538F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Bodovni pragovi/programi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7C840E5-F536-4835-AE0E-044CD78C8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 u Medicinskoj školi (bilo prošle šk. Godine)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Može se birati 6 programa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Važno je napraviti svoju listu prioriteta od 1.-6. mjesta, s time da je na 1. mjesto pogram koji najviže želiš upisati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 20.6.2024. sve srednje škole obavezne objaviti informacije o upisu na svojim internetskim stranicama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9FED8A7-3400-49BE-A01C-D123620A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FF49098-F73B-4DF1-B140-C5179515610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1CF3A34-4D06-41A7-9307-F7DDB5ED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AC19C-7334-4AEB-AF58-209F0CC5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93663"/>
            <a:ext cx="8820150" cy="669925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 – ljetni upisni rok</a:t>
            </a:r>
            <a:endParaRPr lang="hr-HR" sz="3200" dirty="0">
              <a:solidFill>
                <a:srgbClr val="FFFF00"/>
              </a:solidFill>
            </a:endParaRPr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0C67DF94-3A44-4395-9E54-3E5597B4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733426"/>
            <a:ext cx="9020175" cy="5970587"/>
          </a:xfrm>
        </p:spPr>
        <p:txBody>
          <a:bodyPr/>
          <a:lstStyle/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27.5.2024. </a:t>
            </a:r>
            <a:r>
              <a:rPr lang="hr-HR" altLang="en-US" sz="2000" b="1" dirty="0"/>
              <a:t>– početak prijava u sustav (</a:t>
            </a:r>
            <a:r>
              <a:rPr lang="hr-HR" altLang="en-US" sz="2000" b="1" dirty="0" err="1"/>
              <a:t>koristički</a:t>
            </a:r>
            <a:r>
              <a:rPr lang="hr-HR" altLang="en-US" sz="2000" b="1" dirty="0"/>
              <a:t> podaci kojima se prijavljuje u e-dnevnik  </a:t>
            </a:r>
            <a:r>
              <a:rPr lang="hr-HR" altLang="en-US" sz="2000" b="1" dirty="0">
                <a:hlinkClick r:id="rId2"/>
              </a:rPr>
              <a:t>ime.przime@skole.hr</a:t>
            </a:r>
            <a:r>
              <a:rPr lang="hr-HR" altLang="en-US" sz="2000" b="1" dirty="0"/>
              <a:t>)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28.6.2024.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početak prijave programa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28.6.-4.7.2024.</a:t>
            </a:r>
            <a:r>
              <a:rPr lang="hr-HR" altLang="en-US" sz="2000" b="1" dirty="0"/>
              <a:t> – rok za dostavu dodatne dokumentacije (podiže se u sustav)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1.7.2024.</a:t>
            </a:r>
            <a:r>
              <a:rPr lang="hr-HR" altLang="en-US" sz="2000" b="1" dirty="0"/>
              <a:t>- završetak prijava u programe koji imaju dodatne provjere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2.7.-5.7.2024. </a:t>
            </a:r>
            <a:r>
              <a:rPr lang="hr-HR" altLang="en-US" sz="2000" b="1" dirty="0"/>
              <a:t>– provođenje dodatnih provjera i unos rezultata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8.7.2024.</a:t>
            </a:r>
            <a:r>
              <a:rPr lang="hr-H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000" b="1" dirty="0"/>
              <a:t>– zaključivanje odabira obrazovnih programa !!!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8.7.2024.</a:t>
            </a:r>
            <a:r>
              <a:rPr lang="hr-HR" altLang="en-US" sz="2000" b="1" dirty="0"/>
              <a:t> – unos prigovora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</a:rPr>
              <a:t>10.7.2024.</a:t>
            </a:r>
            <a:r>
              <a:rPr lang="hr-HR" altLang="en-US" sz="2000" b="1" dirty="0"/>
              <a:t> objava konačne ljestvice, </a:t>
            </a:r>
            <a:r>
              <a:rPr lang="hr-HR" altLang="en-US" sz="2000" b="1" dirty="0">
                <a:solidFill>
                  <a:srgbClr val="FF0000"/>
                </a:solidFill>
              </a:rPr>
              <a:t>ispis upisnica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0000"/>
                </a:solidFill>
              </a:rPr>
              <a:t>(11.7.2024. četvrtak od 8:00-10:00 dežurstvo u školi)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10.- 12.7.2024.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dostava upisnice, potvrda školske medicine, medicine rada  i ostale dokumentacije u Srednju školu (ili elektroničkim putem) – provjeriti na internetskoj stranici škole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15.7.2024.</a:t>
            </a:r>
            <a:r>
              <a:rPr lang="hr-HR" altLang="en-US" sz="2000" b="1" dirty="0"/>
              <a:t> – objava slobodnih mjesta za jesen</a:t>
            </a:r>
            <a:endParaRPr lang="hr-HR" altLang="en-US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3A8A2F-ACD2-4757-9429-EC9D979C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2293" name="Rezervirano mjesto broja slajda 4">
            <a:extLst>
              <a:ext uri="{FF2B5EF4-FFF2-40B4-BE49-F238E27FC236}">
                <a16:creationId xmlns:a16="http://schemas.microsoft.com/office/drawing/2014/main" id="{263E1AFF-E8E1-4448-9CBB-F6BA48D5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1CDF6-0283-44BF-B1B7-4007DE86388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CF925-1286-4304-99B1-E44338FD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datumi– jesenji upisni rok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78F254-8E09-4AE9-B87F-B21D47E4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130277"/>
            <a:ext cx="8785225" cy="5738812"/>
          </a:xfrm>
        </p:spPr>
        <p:txBody>
          <a:bodyPr/>
          <a:lstStyle/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</a:rPr>
              <a:t>19.8.2024.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početak prijava u sustav i odabir programa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22.8.2024. – rok za dostavu dodatne dokumentacije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23.8.2024.- završetak prijava u programe koji imaju dodatne provjere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22.8.2024. – provođenje dodatnih provjera i unos rezultata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23.8.2024.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zaključivanje odabira </a:t>
            </a:r>
            <a:r>
              <a:rPr lang="hr-HR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ob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Programa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26.8.2024. </a:t>
            </a:r>
            <a:r>
              <a:rPr lang="hr-H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objava konačne ljestvice, ispis upisnica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26.-29.8.2024. 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hr-HR" altLang="en-US" sz="2400" b="1" dirty="0"/>
              <a:t>– dostava upisnice, potvrda školske medicine, medicine rada  i ostale dokumentacije u Srednju školu (ili elektroničkim putem) – provjeriti na internetskoj stranici škole</a:t>
            </a:r>
            <a:endParaRPr lang="hr-HR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hr-HR" alt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9A75EFD-621E-4AEC-801D-82323D48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3317" name="Rezervirano mjesto broja slajda 4">
            <a:extLst>
              <a:ext uri="{FF2B5EF4-FFF2-40B4-BE49-F238E27FC236}">
                <a16:creationId xmlns:a16="http://schemas.microsoft.com/office/drawing/2014/main" id="{C7014BE0-2D5A-4989-8FDF-60EC3783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35730-6DD3-4460-9194-170BD879609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28" y="1035968"/>
            <a:ext cx="7886700" cy="641874"/>
          </a:xfrm>
        </p:spPr>
        <p:txBody>
          <a:bodyPr>
            <a:normAutofit/>
          </a:bodyPr>
          <a:lstStyle/>
          <a:p>
            <a:pPr lvl="0"/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61974"/>
            <a:ext cx="8408028" cy="4894045"/>
          </a:xfrm>
        </p:spPr>
        <p:txBody>
          <a:bodyPr>
            <a:norm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prijavi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https://srednje.e-upisi.hr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Gumb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poveznicom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pojavljuje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“Moji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rezultati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konačnih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ljestvica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poretka - to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jedini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ispravni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obrazac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upisnice</a:t>
            </a:r>
            <a:r>
              <a:rPr lang="hr-HR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10.7.2024.)</a:t>
            </a:r>
            <a:endParaRPr lang="en-US" sz="24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Roditelj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skrbnik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preuzimaju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Potpisanu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učitavaju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nazad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sustav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istoj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što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ako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redu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srednja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škola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će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verificirati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datuma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propisanog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Odlukom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13" y="301943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1680" y="30194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8" y="236410"/>
            <a:ext cx="1129645" cy="5862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308118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6865</TotalTime>
  <Words>1793</Words>
  <Application>Microsoft Office PowerPoint</Application>
  <PresentationFormat>On-screen Show (4:3)</PresentationFormat>
  <Paragraphs>314</Paragraphs>
  <Slides>27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Century Gothic</vt:lpstr>
      <vt:lpstr>Roboto</vt:lpstr>
      <vt:lpstr>Source Sans Pro</vt:lpstr>
      <vt:lpstr>Tahoma</vt:lpstr>
      <vt:lpstr>Times New Roman</vt:lpstr>
      <vt:lpstr>Wingdings</vt:lpstr>
      <vt:lpstr>Vapor Trail</vt:lpstr>
      <vt:lpstr>1_Vapor Trail</vt:lpstr>
      <vt:lpstr>Acrobat Document</vt:lpstr>
      <vt:lpstr>Upisi u srednje škole  za šk. god.2024./2025.</vt:lpstr>
      <vt:lpstr>POVEZNICE</vt:lpstr>
      <vt:lpstr>PowerPoint Presentation</vt:lpstr>
      <vt:lpstr>PowerPoint Presentation</vt:lpstr>
      <vt:lpstr>PowerPoint Presentation</vt:lpstr>
      <vt:lpstr>PowerPoint Presentation</vt:lpstr>
      <vt:lpstr>Važni datumi – ljetni upisni rok</vt:lpstr>
      <vt:lpstr>Važni datumi– jesenji upisni rok</vt:lpstr>
      <vt:lpstr>Postupak preuzimanja i prenošenja upisnice</vt:lpstr>
      <vt:lpstr>PowerPoint Presentation</vt:lpstr>
      <vt:lpstr>PowerPoint Presentation</vt:lpstr>
      <vt:lpstr>PowerPoint Presentation</vt:lpstr>
      <vt:lpstr>Upis u odjele za sportaše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MelitaK</dc:creator>
  <cp:lastModifiedBy>Melita</cp:lastModifiedBy>
  <cp:revision>499</cp:revision>
  <cp:lastPrinted>1601-01-01T00:00:00Z</cp:lastPrinted>
  <dcterms:created xsi:type="dcterms:W3CDTF">2006-05-05T09:56:18Z</dcterms:created>
  <dcterms:modified xsi:type="dcterms:W3CDTF">2024-06-06T13:48:00Z</dcterms:modified>
</cp:coreProperties>
</file>