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1"/>
  </p:sldMasterIdLst>
  <p:notesMasterIdLst>
    <p:notesMasterId r:id="rId17"/>
  </p:notesMasterIdLst>
  <p:sldIdLst>
    <p:sldId id="256" r:id="rId2"/>
    <p:sldId id="276" r:id="rId3"/>
    <p:sldId id="303" r:id="rId4"/>
    <p:sldId id="304" r:id="rId5"/>
    <p:sldId id="292" r:id="rId6"/>
    <p:sldId id="305" r:id="rId7"/>
    <p:sldId id="307" r:id="rId8"/>
    <p:sldId id="308" r:id="rId9"/>
    <p:sldId id="310" r:id="rId10"/>
    <p:sldId id="297" r:id="rId11"/>
    <p:sldId id="298" r:id="rId12"/>
    <p:sldId id="299" r:id="rId13"/>
    <p:sldId id="300" r:id="rId14"/>
    <p:sldId id="275" r:id="rId15"/>
    <p:sldId id="302" r:id="rId16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FF584-BFD1-49B7-BACB-760BBADB23AF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A9FC4-963C-45B3-A90B-121E42EF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74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48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99698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1A2F-15FC-4FE3-8AC9-BD0F0B7BB47D}" type="datetime1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Zimska škola matematike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4" y="4289334"/>
            <a:ext cx="1193868" cy="640080"/>
          </a:xfrm>
        </p:spPr>
        <p:txBody>
          <a:bodyPr/>
          <a:lstStyle>
            <a:lvl1pPr>
              <a:defRPr sz="2100"/>
            </a:lvl1pPr>
          </a:lstStyle>
          <a:p>
            <a:fld id="{F717269E-1698-488E-A162-D93B49671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67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5830-07B1-4F8E-BD6C-AA5B1FCCC056}" type="datetime1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Zimska škola matematike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9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1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0170-0EA6-4289-9B2F-9BC2849FE0BB}" type="datetime1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Zimska škola matematike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23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B4A3-1C4A-413B-AB0B-9FFF14083070}" type="datetime1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Zimska škola matematike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4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5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86"/>
            <a:ext cx="2644309" cy="365125"/>
          </a:xfrm>
        </p:spPr>
        <p:txBody>
          <a:bodyPr/>
          <a:lstStyle/>
          <a:p>
            <a:fld id="{7EDB86B2-00FF-491D-A404-061CF5C99AC4}" type="datetime1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6"/>
            <a:ext cx="6327648" cy="365125"/>
          </a:xfrm>
        </p:spPr>
        <p:txBody>
          <a:bodyPr/>
          <a:lstStyle/>
          <a:p>
            <a:r>
              <a:rPr lang="en-GB"/>
              <a:t>Zimska škola matematike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1" y="2506133"/>
            <a:ext cx="1188299" cy="720332"/>
          </a:xfrm>
        </p:spPr>
        <p:txBody>
          <a:bodyPr/>
          <a:lstStyle>
            <a:lvl1pPr>
              <a:defRPr sz="2100"/>
            </a:lvl1pPr>
          </a:lstStyle>
          <a:p>
            <a:fld id="{F717269E-1698-488E-A162-D93B49671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22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7AC-4F08-4E9F-B245-23BDEE022861}" type="datetime1">
              <a:rPr lang="en-GB" smtClean="0"/>
              <a:t>09/11/2024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Zimska škola matematike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53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38A4-9F51-49DA-8505-82C1F4506C1F}" type="datetime1">
              <a:rPr lang="en-GB" smtClean="0"/>
              <a:t>09/11/2024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Zimska škola matematike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6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2880-5250-49CA-AF08-DE0A1D4C677B}" type="datetime1">
              <a:rPr lang="en-GB" smtClean="0"/>
              <a:t>09/11/2024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Zimska škola matematike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8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E0DD-9790-4C0D-9DAA-DE8EBAC37280}" type="datetime1">
              <a:rPr lang="en-GB" smtClean="0"/>
              <a:t>09/11/2024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Zimska škola matematike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4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B98F-9599-4DF4-8959-9E62B64ADF28}" type="datetime1">
              <a:rPr lang="en-GB" smtClean="0"/>
              <a:t>09/11/2024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Zimska škola matematike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35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AD4C-F526-4E93-A0AE-0F0328C6A874}" type="datetime1">
              <a:rPr lang="en-GB" smtClean="0"/>
              <a:t>09/11/2024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00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6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306F3F92-0EB5-4C2D-8FBC-08866F77F23C}" type="datetime1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6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r>
              <a:rPr lang="en-GB"/>
              <a:t>Zimska škola matematike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6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fld id="{F717269E-1698-488E-A162-D93B49671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0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w_qay54WI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99D7-0CB7-415A-B9C3-9A23C522A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Zlatni rez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5CF98-17B9-4B26-9277-78CD99A18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377" y="4706471"/>
            <a:ext cx="7891272" cy="483556"/>
          </a:xfrm>
        </p:spPr>
        <p:txBody>
          <a:bodyPr>
            <a:normAutofit/>
          </a:bodyPr>
          <a:lstStyle/>
          <a:p>
            <a:r>
              <a:rPr lang="en-GB" sz="2000" b="0" i="0" dirty="0">
                <a:solidFill>
                  <a:srgbClr val="000000"/>
                </a:solidFill>
                <a:effectLst/>
                <a:latin typeface="+mj-lt"/>
              </a:rPr>
              <a:t>“You don’t truly understand something until you (try to) draw it.” </a:t>
            </a:r>
            <a:endParaRPr lang="en-GB" sz="2000" dirty="0">
              <a:latin typeface="+mj-lt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C22C2C6-9684-4502-841A-369CBDE5C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3168" y="1835636"/>
            <a:ext cx="4561914" cy="28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46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FF2274-8D6D-421E-8129-59BB5295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872"/>
            <a:ext cx="10058400" cy="1120588"/>
          </a:xfrm>
        </p:spPr>
        <p:txBody>
          <a:bodyPr/>
          <a:lstStyle/>
          <a:p>
            <a:pPr algn="ctr"/>
            <a:r>
              <a:rPr lang="hr-HR" dirty="0"/>
              <a:t>Konstrukcija zlatne spirale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00EAB-BF5A-4B87-800A-76E4A8677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7AC-4F08-4E9F-B245-23BDEE022861}" type="datetime1">
              <a:rPr lang="en-GB" smtClean="0"/>
              <a:t>09/11/2024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7882C-FD39-4364-BE50-9FEB82BB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10</a:t>
            </a:fld>
            <a:endParaRPr lang="en-GB"/>
          </a:p>
        </p:txBody>
      </p:sp>
      <p:pic>
        <p:nvPicPr>
          <p:cNvPr id="9" name="Online Media 8" title="How to draw - the Fibonacci sequence / golden spiral  - step by step tutorial (english)">
            <a:hlinkClick r:id="" action="ppaction://media"/>
            <a:extLst>
              <a:ext uri="{FF2B5EF4-FFF2-40B4-BE49-F238E27FC236}">
                <a16:creationId xmlns:a16="http://schemas.microsoft.com/office/drawing/2014/main" id="{D1599828-484E-4F6B-B24C-59DF33C2B3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8705" y="1579385"/>
            <a:ext cx="8630024" cy="48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D6471-884D-4A99-9185-461C1A7E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B4A3-1C4A-413B-AB0B-9FFF14083070}" type="datetime1">
              <a:rPr lang="en-GB" smtClean="0"/>
              <a:t>09/11/2024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461CE-6F3A-4342-B4C0-5D8DA73B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11</a:t>
            </a:fld>
            <a:endParaRPr lang="en-GB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BD31B7D-394E-4A20-A1AF-93A85067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4261"/>
            <a:ext cx="97536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1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F841-0C1D-42A1-8A31-F710EC4B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32FA0-80FE-40A3-95F9-4533D0E8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B4A3-1C4A-413B-AB0B-9FFF14083070}" type="datetime1">
              <a:rPr lang="en-GB" smtClean="0"/>
              <a:t>09/11/2024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F264A-D279-4E8D-9C35-3E8775D9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12</a:t>
            </a:fld>
            <a:endParaRPr lang="en-GB"/>
          </a:p>
        </p:txBody>
      </p:sp>
      <p:sp>
        <p:nvSpPr>
          <p:cNvPr id="6" name="AutoShape 2" descr="The Fibonacci Sequence Is Everywhere—Even the Troubled Stock Market |  Science| Smithsonian Magazine">
            <a:extLst>
              <a:ext uri="{FF2B5EF4-FFF2-40B4-BE49-F238E27FC236}">
                <a16:creationId xmlns:a16="http://schemas.microsoft.com/office/drawing/2014/main" id="{941EF45A-0086-49FE-8B87-4A67F1F93F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D311F-6469-4C8C-9042-F4EE78B95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0"/>
            <a:ext cx="10885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6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CE038-955D-45EE-855B-901C589A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B4A3-1C4A-413B-AB0B-9FFF14083070}" type="datetime1">
              <a:rPr lang="en-GB" smtClean="0"/>
              <a:t>09/11/2024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BAF4A-7A82-4E83-9769-F56A088F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13</a:t>
            </a:fld>
            <a:endParaRPr lang="en-GB"/>
          </a:p>
        </p:txBody>
      </p:sp>
      <p:pic>
        <p:nvPicPr>
          <p:cNvPr id="4098" name="Picture 2" descr="Write the Fibonacci sequence… in 4 different computational complexities! |  by johanna.fulghum | Medium">
            <a:extLst>
              <a:ext uri="{FF2B5EF4-FFF2-40B4-BE49-F238E27FC236}">
                <a16:creationId xmlns:a16="http://schemas.microsoft.com/office/drawing/2014/main" id="{94A2F427-5993-4809-8F3C-99F27960F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4346" r="5903" b="4218"/>
          <a:stretch/>
        </p:blipFill>
        <p:spPr bwMode="auto">
          <a:xfrm rot="16200000">
            <a:off x="2570004" y="-1565955"/>
            <a:ext cx="6460322" cy="10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12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01B7-D8EB-26C5-1893-70C3EF94F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079" y="797803"/>
            <a:ext cx="10515600" cy="1174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dirty="0">
                <a:latin typeface="+mj-lt"/>
              </a:rPr>
              <a:t>Dimenzije kreditne kartice, osobne iskaznice i mnoge druge kartice su </a:t>
            </a:r>
          </a:p>
          <a:p>
            <a:pPr marL="0" indent="0" algn="ctr">
              <a:buNone/>
            </a:pPr>
            <a:r>
              <a:rPr lang="hr-HR" sz="2400" dirty="0">
                <a:latin typeface="+mj-lt"/>
              </a:rPr>
              <a:t>86 x 54 mm.  Podijeli 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99C22-F095-39ED-C554-F9535BAA9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601" y="2037633"/>
            <a:ext cx="6996034" cy="4390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C5287A-78DA-4876-905B-EF88B409692D}"/>
              </a:ext>
            </a:extLst>
          </p:cNvPr>
          <p:cNvSpPr txBox="1"/>
          <p:nvPr/>
        </p:nvSpPr>
        <p:spPr>
          <a:xfrm>
            <a:off x="9995647" y="5737031"/>
            <a:ext cx="157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Zlatni pravokutnik</a:t>
            </a:r>
          </a:p>
        </p:txBody>
      </p:sp>
    </p:spTree>
    <p:extLst>
      <p:ext uri="{BB962C8B-B14F-4D97-AF65-F5344CB8AC3E}">
        <p14:creationId xmlns:p14="http://schemas.microsoft.com/office/powerpoint/2010/main" val="321290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C3AE-6526-4872-BCA7-E727F488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5100918"/>
            <a:ext cx="10058400" cy="1137576"/>
          </a:xfrm>
        </p:spPr>
        <p:txBody>
          <a:bodyPr>
            <a:normAutofit/>
          </a:bodyPr>
          <a:lstStyle/>
          <a:p>
            <a:r>
              <a:rPr lang="hr-HR" sz="2400" dirty="0"/>
              <a:t>Mirjana Bagarić, </a:t>
            </a:r>
            <a:br>
              <a:rPr lang="hr-HR" sz="2400" dirty="0"/>
            </a:br>
            <a:r>
              <a:rPr lang="hr-HR" sz="2400" dirty="0"/>
              <a:t>Oš višnjevac, višnjevac</a:t>
            </a:r>
            <a:endParaRPr lang="en-GB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7B93C4-2E8E-4A5F-9413-7E13FB8AE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41" y="957886"/>
            <a:ext cx="5272554" cy="332170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3F512-77D1-4471-95FA-0AF410D4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B4A3-1C4A-413B-AB0B-9FFF14083070}" type="datetime1">
              <a:rPr lang="en-GB" smtClean="0"/>
              <a:t>09/11/2024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69C69-2CE0-4F30-9352-2ACC9E66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8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99" y="1098118"/>
            <a:ext cx="4739278" cy="3388469"/>
          </a:xfrm>
        </p:spPr>
      </p:pic>
      <p:sp>
        <p:nvSpPr>
          <p:cNvPr id="7" name="Rectangle 6"/>
          <p:cNvSpPr/>
          <p:nvPr/>
        </p:nvSpPr>
        <p:spPr>
          <a:xfrm>
            <a:off x="896470" y="5009982"/>
            <a:ext cx="10632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solidFill>
                  <a:srgbClr val="252525"/>
                </a:solidFill>
                <a:latin typeface="+mj-lt"/>
              </a:rPr>
              <a:t>Veći dio se prema manjem odnosi kao </a:t>
            </a:r>
          </a:p>
          <a:p>
            <a:pPr algn="ctr"/>
            <a:r>
              <a:rPr lang="hr-HR" sz="3600" b="1" dirty="0">
                <a:solidFill>
                  <a:srgbClr val="252525"/>
                </a:solidFill>
                <a:latin typeface="+mj-lt"/>
              </a:rPr>
              <a:t>ukupno prema većem dijelu.</a:t>
            </a:r>
            <a:endParaRPr lang="hr-HR" sz="3600" b="1" dirty="0">
              <a:latin typeface="+mj-lt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95C6D9F-1522-491A-8E5E-72B5FF2D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8805-B69E-4361-BAB9-673411A0D95C}" type="datetime1">
              <a:rPr lang="en-GB" smtClean="0"/>
              <a:t>09/11/2024</a:t>
            </a:fld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9444FFB-0006-4B85-8F5B-018276E6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84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D26E92-21F7-4F1B-892A-3B7EF2EC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03509"/>
          </a:xfrm>
        </p:spPr>
        <p:txBody>
          <a:bodyPr/>
          <a:lstStyle/>
          <a:p>
            <a:r>
              <a:rPr lang="hr-HR" dirty="0"/>
              <a:t>Podjela dužine u zlatnom omjeru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EA8DC57-8301-4A9F-8344-3CF836FB1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3035" y="1622612"/>
                <a:ext cx="10676965" cy="4750755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>
                    <a:latin typeface="+mj-lt"/>
                  </a:rPr>
                  <a:t> Nacrtati neku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hr-HR" sz="2400" dirty="0">
                  <a:latin typeface="+mj-lt"/>
                </a:endParaRPr>
              </a:p>
              <a:p>
                <a:r>
                  <a:rPr lang="hr-HR" sz="2400" dirty="0">
                    <a:latin typeface="+mj-lt"/>
                  </a:rPr>
                  <a:t> Odredi polovište P te dužine – konstrukcija simetrale dužine</a:t>
                </a:r>
              </a:p>
              <a:p>
                <a:r>
                  <a:rPr lang="hr-HR" sz="2400" dirty="0">
                    <a:latin typeface="+mj-lt"/>
                  </a:rPr>
                  <a:t> U točki B nacrtati okomicu na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duljine jednake dužini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/>
                  <a:t> , </a:t>
                </a:r>
                <a:r>
                  <a:rPr lang="hr-HR" sz="2400" dirty="0">
                    <a:latin typeface="+mj-lt"/>
                  </a:rPr>
                  <a:t>označiti dobivenu točku s D</a:t>
                </a:r>
              </a:p>
              <a:p>
                <a:r>
                  <a:rPr lang="hr-HR" sz="2400" dirty="0">
                    <a:latin typeface="+mj-lt"/>
                  </a:rPr>
                  <a:t> Produljiti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preko točke B</a:t>
                </a:r>
              </a:p>
              <a:p>
                <a:r>
                  <a:rPr lang="hr-HR" sz="2400" dirty="0">
                    <a:latin typeface="+mj-lt"/>
                  </a:rPr>
                  <a:t> Nacrtati kružni luk sa središtem u točki P i polumjerom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𝑃𝐷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– sjecište E </a:t>
                </a:r>
              </a:p>
              <a:p>
                <a:r>
                  <a:rPr lang="hr-HR" sz="2400" dirty="0">
                    <a:latin typeface="+mj-lt"/>
                  </a:rPr>
                  <a:t> Mjeriti duljine dužina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</a:t>
                </a:r>
              </a:p>
              <a:p>
                <a:r>
                  <a:rPr lang="hr-HR" sz="2400" dirty="0">
                    <a:latin typeface="+mj-lt"/>
                  </a:rPr>
                  <a:t> Podijeliti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</a:t>
                </a:r>
              </a:p>
              <a:p>
                <a:r>
                  <a:rPr lang="hr-HR" sz="2400" dirty="0">
                    <a:latin typeface="+mj-lt"/>
                  </a:rPr>
                  <a:t> Podijeliti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hr-HR" sz="2400" dirty="0">
                  <a:latin typeface="+mj-lt"/>
                </a:endParaRPr>
              </a:p>
              <a:p>
                <a:r>
                  <a:rPr lang="hr-HR" sz="2400" dirty="0">
                    <a:latin typeface="+mj-lt"/>
                  </a:rPr>
                  <a:t> </a:t>
                </a:r>
                <a:r>
                  <a:rPr lang="hr-HR" sz="2400" b="1" dirty="0">
                    <a:latin typeface="+mj-lt"/>
                  </a:rPr>
                  <a:t>Što se uočava ? </a:t>
                </a:r>
              </a:p>
              <a:p>
                <a:endParaRPr lang="hr-HR" sz="2400" dirty="0">
                  <a:latin typeface="+mj-lt"/>
                </a:endParaRP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EA8DC57-8301-4A9F-8344-3CF836FB1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3035" y="1622612"/>
                <a:ext cx="10676965" cy="4750755"/>
              </a:xfrm>
              <a:blipFill>
                <a:blip r:embed="rId2"/>
                <a:stretch>
                  <a:fillRect l="-514" t="-1797" r="-45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40886-FCF0-4C0F-8F1B-3CD51598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7AC-4F08-4E9F-B245-23BDEE022861}" type="datetime1">
              <a:rPr lang="en-GB" smtClean="0"/>
              <a:t>09/11/2024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8C25-227B-4C55-90DE-2101D459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1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D26E92-21F7-4F1B-892A-3B7EF2EC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035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Division of a line segment in the golden ratio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EA8DC57-8301-4A9F-8344-3CF836FB1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3035" y="1622612"/>
                <a:ext cx="10676965" cy="4750755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hr-HR" sz="2400" dirty="0">
                    <a:latin typeface="+mj-lt"/>
                  </a:rPr>
                  <a:t> Draw a line segment</a:t>
                </a:r>
                <a14:m>
                  <m:oMath xmlns:m="http://schemas.openxmlformats.org/officeDocument/2006/math">
                    <m:r>
                      <a:rPr lang="hr-HR" sz="2400" dirty="0">
                        <a:latin typeface="+mj-lt"/>
                      </a:rPr>
                      <m:t> </m:t>
                    </m:r>
                    <m:acc>
                      <m:accPr>
                        <m:chr m:val="̅"/>
                        <m:ctrlPr>
                          <a:rPr lang="hr-HR" sz="2400" dirty="0">
                            <a:latin typeface="+mj-lt"/>
                          </a:rPr>
                        </m:ctrlPr>
                      </m:accPr>
                      <m:e>
                        <m:r>
                          <a:rPr lang="hr-HR" sz="2400" dirty="0">
                            <a:latin typeface="+mj-lt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        </a:t>
                </a:r>
              </a:p>
              <a:p>
                <a:pPr>
                  <a:lnSpc>
                    <a:spcPct val="100000"/>
                  </a:lnSpc>
                </a:pPr>
                <a:r>
                  <a:rPr lang="hr-HR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Find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point</a:t>
                </a:r>
                <a:r>
                  <a:rPr lang="sr-Latn-RS" altLang="sr-Latn-RS" sz="2400" dirty="0">
                    <a:latin typeface="+mj-lt"/>
                  </a:rPr>
                  <a:t> P </a:t>
                </a:r>
                <a:r>
                  <a:rPr lang="sr-Latn-RS" altLang="sr-Latn-RS" sz="2400" dirty="0" err="1">
                    <a:latin typeface="+mj-lt"/>
                  </a:rPr>
                  <a:t>which</a:t>
                </a:r>
                <a:r>
                  <a:rPr lang="sr-Latn-RS" altLang="sr-Latn-RS" sz="2400" dirty="0">
                    <a:latin typeface="+mj-lt"/>
                  </a:rPr>
                  <a:t> is </a:t>
                </a:r>
                <a:r>
                  <a:rPr lang="sr-Latn-RS" altLang="sr-Latn-RS" sz="2400" dirty="0" err="1">
                    <a:latin typeface="+mj-lt"/>
                  </a:rPr>
                  <a:t>the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midpoint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of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that</a:t>
                </a:r>
                <a:r>
                  <a:rPr lang="sr-Latn-RS" altLang="sr-Latn-RS" sz="2400" dirty="0">
                    <a:latin typeface="+mj-lt"/>
                  </a:rPr>
                  <a:t> line segment - </a:t>
                </a:r>
                <a:r>
                  <a:rPr lang="sr-Latn-RS" altLang="sr-Latn-RS" sz="2400" dirty="0" err="1">
                    <a:latin typeface="+mj-lt"/>
                  </a:rPr>
                  <a:t>construct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the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perpendicular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bisector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hr-HR" sz="2400" dirty="0">
                    <a:latin typeface="+mj-lt"/>
                  </a:rPr>
                  <a:t> </a:t>
                </a:r>
                <a:r>
                  <a:rPr lang="sr-Latn-RS" altLang="sr-Latn-RS" sz="2400" dirty="0">
                    <a:latin typeface="+mj-lt"/>
                  </a:rPr>
                  <a:t>At </a:t>
                </a:r>
                <a:r>
                  <a:rPr lang="sr-Latn-RS" altLang="sr-Latn-RS" sz="2400" dirty="0" err="1">
                    <a:latin typeface="+mj-lt"/>
                  </a:rPr>
                  <a:t>point</a:t>
                </a:r>
                <a:r>
                  <a:rPr lang="sr-Latn-RS" altLang="sr-Latn-RS" sz="2400" dirty="0">
                    <a:latin typeface="+mj-lt"/>
                  </a:rPr>
                  <a:t> B, </a:t>
                </a:r>
                <a:r>
                  <a:rPr lang="sr-Latn-RS" altLang="sr-Latn-RS" sz="2400" dirty="0" err="1">
                    <a:latin typeface="+mj-lt"/>
                  </a:rPr>
                  <a:t>draw</a:t>
                </a:r>
                <a:r>
                  <a:rPr lang="sr-Latn-RS" altLang="sr-Latn-RS" sz="2400" dirty="0">
                    <a:latin typeface="+mj-lt"/>
                  </a:rPr>
                  <a:t> a </a:t>
                </a:r>
                <a:r>
                  <a:rPr lang="sr-Latn-RS" altLang="sr-Latn-RS" sz="2400" dirty="0" err="1">
                    <a:latin typeface="+mj-lt"/>
                  </a:rPr>
                  <a:t>perpendicular</a:t>
                </a:r>
                <a:r>
                  <a:rPr lang="sr-Latn-RS" altLang="sr-Latn-RS" sz="2400" dirty="0">
                    <a:latin typeface="+mj-lt"/>
                  </a:rPr>
                  <a:t> line to</a:t>
                </a:r>
                <a:r>
                  <a:rPr lang="hr-HR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dirty="0">
                            <a:latin typeface="+mj-lt"/>
                          </a:rPr>
                        </m:ctrlPr>
                      </m:accPr>
                      <m:e>
                        <m:r>
                          <a:rPr lang="hr-HR" sz="2400" dirty="0">
                            <a:latin typeface="+mj-lt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</a:t>
                </a:r>
                <a:r>
                  <a:rPr lang="sr-Latn-RS" altLang="sr-Latn-RS" sz="2400" dirty="0">
                    <a:latin typeface="+mj-lt"/>
                  </a:rPr>
                  <a:t>with </a:t>
                </a:r>
                <a:r>
                  <a:rPr lang="sr-Latn-RS" altLang="sr-Latn-RS" sz="2400" dirty="0" err="1">
                    <a:latin typeface="+mj-lt"/>
                  </a:rPr>
                  <a:t>length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equal</a:t>
                </a:r>
                <a:r>
                  <a:rPr lang="sr-Latn-RS" altLang="sr-Latn-RS" sz="2400" dirty="0">
                    <a:latin typeface="+mj-lt"/>
                  </a:rPr>
                  <a:t>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dirty="0">
                            <a:latin typeface="+mj-lt"/>
                          </a:rPr>
                        </m:ctrlPr>
                      </m:accPr>
                      <m:e>
                        <m:r>
                          <a:rPr lang="hr-HR" sz="2400" dirty="0">
                            <a:latin typeface="+mj-lt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, </a:t>
                </a:r>
                <a:r>
                  <a:rPr lang="sr-Latn-RS" altLang="sr-Latn-RS" sz="2400" dirty="0" err="1">
                    <a:latin typeface="+mj-lt"/>
                  </a:rPr>
                  <a:t>mark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the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obtained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point</a:t>
                </a:r>
                <a:r>
                  <a:rPr lang="sr-Latn-RS" altLang="sr-Latn-RS" sz="2400" dirty="0">
                    <a:latin typeface="+mj-lt"/>
                  </a:rPr>
                  <a:t> as D </a:t>
                </a:r>
                <a:endParaRPr lang="hr-HR" sz="2400" dirty="0"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hr-HR" sz="2400" dirty="0">
                    <a:latin typeface="+mj-lt"/>
                  </a:rPr>
                  <a:t> </a:t>
                </a:r>
                <a:r>
                  <a:rPr lang="sr-Latn-RS" altLang="sr-Latn-RS" sz="2400" dirty="0">
                    <a:latin typeface="+mj-lt"/>
                  </a:rPr>
                  <a:t>Extend line segment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dirty="0">
                            <a:latin typeface="+mj-lt"/>
                          </a:rPr>
                        </m:ctrlPr>
                      </m:accPr>
                      <m:e>
                        <m:r>
                          <a:rPr lang="hr-HR" sz="2400" dirty="0">
                            <a:latin typeface="+mj-lt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</a:t>
                </a:r>
                <a:r>
                  <a:rPr lang="sr-Latn-RS" altLang="sr-Latn-RS" sz="2400" dirty="0">
                    <a:latin typeface="+mj-lt"/>
                  </a:rPr>
                  <a:t>beyond point </a:t>
                </a:r>
                <a:r>
                  <a:rPr lang="hr-HR" sz="2400" dirty="0">
                    <a:latin typeface="+mj-lt"/>
                  </a:rPr>
                  <a:t>B</a:t>
                </a:r>
              </a:p>
              <a:p>
                <a:pPr>
                  <a:lnSpc>
                    <a:spcPct val="100000"/>
                  </a:lnSpc>
                </a:pPr>
                <a:r>
                  <a:rPr lang="hr-HR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Draw</a:t>
                </a:r>
                <a:r>
                  <a:rPr lang="sr-Latn-RS" altLang="sr-Latn-RS" sz="2400" dirty="0">
                    <a:latin typeface="+mj-lt"/>
                  </a:rPr>
                  <a:t> a </a:t>
                </a:r>
                <a:r>
                  <a:rPr lang="sr-Latn-RS" altLang="sr-Latn-RS" sz="2400" dirty="0" err="1">
                    <a:latin typeface="+mj-lt"/>
                  </a:rPr>
                  <a:t>circular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arc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with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center</a:t>
                </a:r>
                <a:r>
                  <a:rPr lang="sr-Latn-RS" altLang="sr-Latn-RS" sz="2400" dirty="0">
                    <a:latin typeface="+mj-lt"/>
                  </a:rPr>
                  <a:t> at </a:t>
                </a:r>
                <a:r>
                  <a:rPr lang="sr-Latn-RS" altLang="sr-Latn-RS" sz="2400" dirty="0" err="1">
                    <a:latin typeface="+mj-lt"/>
                  </a:rPr>
                  <a:t>point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hr-HR" sz="2400" dirty="0">
                    <a:latin typeface="+mj-lt"/>
                  </a:rPr>
                  <a:t>P </a:t>
                </a:r>
                <a:r>
                  <a:rPr lang="sr-Latn-RS" altLang="sr-Latn-RS" sz="2400" dirty="0">
                    <a:latin typeface="+mj-lt"/>
                  </a:rPr>
                  <a:t>and </a:t>
                </a:r>
                <a:r>
                  <a:rPr lang="sr-Latn-RS" altLang="sr-Latn-RS" sz="2400" dirty="0" err="1">
                    <a:latin typeface="+mj-lt"/>
                  </a:rPr>
                  <a:t>radius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dirty="0">
                            <a:latin typeface="+mj-lt"/>
                          </a:rPr>
                        </m:ctrlPr>
                      </m:accPr>
                      <m:e>
                        <m:r>
                          <a:rPr lang="hr-HR" sz="2400" dirty="0">
                            <a:latin typeface="+mj-lt"/>
                          </a:rPr>
                          <m:t>𝑃𝐷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– </a:t>
                </a:r>
                <a:r>
                  <a:rPr lang="sr-Latn-RS" altLang="sr-Latn-RS" sz="2400" dirty="0" err="1">
                    <a:latin typeface="+mj-lt"/>
                  </a:rPr>
                  <a:t>mark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intersection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point</a:t>
                </a:r>
                <a:r>
                  <a:rPr lang="sr-Latn-RS" altLang="sr-Latn-RS" sz="2400" dirty="0">
                    <a:latin typeface="+mj-lt"/>
                  </a:rPr>
                  <a:t> E </a:t>
                </a:r>
                <a:r>
                  <a:rPr lang="hr-HR" sz="2400" dirty="0">
                    <a:latin typeface="+mj-lt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hr-HR" sz="2400" dirty="0">
                    <a:latin typeface="+mj-lt"/>
                  </a:rPr>
                  <a:t> </a:t>
                </a:r>
                <a:r>
                  <a:rPr lang="sr-Latn-RS" altLang="sr-Latn-RS" sz="2400" dirty="0">
                    <a:latin typeface="+mj-lt"/>
                  </a:rPr>
                  <a:t>Measure </a:t>
                </a:r>
                <a:r>
                  <a:rPr lang="sr-Latn-RS" altLang="sr-Latn-RS" sz="2400" dirty="0" err="1">
                    <a:latin typeface="+mj-lt"/>
                  </a:rPr>
                  <a:t>the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lengths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of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segments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dirty="0">
                            <a:latin typeface="+mj-lt"/>
                          </a:rPr>
                        </m:ctrlPr>
                      </m:accPr>
                      <m:e>
                        <m:r>
                          <a:rPr lang="hr-HR" sz="2400" dirty="0">
                            <a:latin typeface="+mj-lt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dirty="0">
                            <a:latin typeface="+mj-lt"/>
                          </a:rPr>
                        </m:ctrlPr>
                      </m:accPr>
                      <m:e>
                        <m:r>
                          <a:rPr lang="hr-HR" sz="2400" dirty="0">
                            <a:latin typeface="+mj-lt"/>
                          </a:rPr>
                          <m:t>𝐵</m:t>
                        </m:r>
                        <m:r>
                          <a:rPr lang="hr-HR" sz="2400" dirty="0">
                            <a:latin typeface="+mj-lt"/>
                          </a:rPr>
                          <m:t>𝐸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dirty="0">
                            <a:latin typeface="+mj-lt"/>
                          </a:rPr>
                        </m:ctrlPr>
                      </m:accPr>
                      <m:e>
                        <m:r>
                          <a:rPr lang="hr-HR" sz="2400" dirty="0">
                            <a:latin typeface="+mj-lt"/>
                          </a:rPr>
                          <m:t>𝐴</m:t>
                        </m:r>
                        <m:r>
                          <a:rPr lang="hr-HR" sz="2400" dirty="0">
                            <a:latin typeface="+mj-lt"/>
                          </a:rPr>
                          <m:t>𝐸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hr-HR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Divide</a:t>
                </a:r>
                <a:r>
                  <a:rPr lang="hr-HR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dirty="0">
                            <a:latin typeface="+mj-lt"/>
                          </a:rPr>
                        </m:ctrlPr>
                      </m:accPr>
                      <m:e>
                        <m:r>
                          <a:rPr lang="hr-HR" sz="2400" dirty="0">
                            <a:latin typeface="+mj-lt"/>
                          </a:rPr>
                          <m:t>𝐴</m:t>
                        </m:r>
                        <m:r>
                          <a:rPr lang="hr-HR" sz="2400" dirty="0">
                            <a:latin typeface="+mj-lt"/>
                          </a:rPr>
                          <m:t>𝐸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dirty="0">
                            <a:latin typeface="+mj-lt"/>
                          </a:rPr>
                        </m:ctrlPr>
                      </m:accPr>
                      <m:e>
                        <m:r>
                          <a:rPr lang="hr-HR" sz="2400" dirty="0">
                            <a:latin typeface="+mj-lt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hr-HR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Divide</a:t>
                </a:r>
                <a:r>
                  <a:rPr lang="hr-HR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dirty="0">
                            <a:latin typeface="+mj-lt"/>
                          </a:rPr>
                        </m:ctrlPr>
                      </m:accPr>
                      <m:e>
                        <m:r>
                          <a:rPr lang="hr-HR" sz="2400" dirty="0">
                            <a:latin typeface="+mj-lt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dirty="0">
                            <a:latin typeface="+mj-lt"/>
                          </a:rPr>
                        </m:ctrlPr>
                      </m:accPr>
                      <m:e>
                        <m:r>
                          <a:rPr lang="hr-HR" sz="2400" dirty="0">
                            <a:latin typeface="+mj-lt"/>
                          </a:rPr>
                          <m:t>𝐵</m:t>
                        </m:r>
                        <m:r>
                          <a:rPr lang="hr-HR" sz="2400" dirty="0">
                            <a:latin typeface="+mj-lt"/>
                          </a:rPr>
                          <m:t>𝐸</m:t>
                        </m:r>
                      </m:e>
                    </m:acc>
                  </m:oMath>
                </a14:m>
                <a:endParaRPr lang="hr-HR" sz="2400" dirty="0"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hr-HR" sz="2400" dirty="0">
                    <a:latin typeface="+mj-lt"/>
                  </a:rPr>
                  <a:t> </a:t>
                </a:r>
                <a:r>
                  <a:rPr lang="hr-HR" sz="2400" b="1" dirty="0">
                    <a:latin typeface="+mj-lt"/>
                  </a:rPr>
                  <a:t>What do </a:t>
                </a:r>
                <a:r>
                  <a:rPr lang="hr-HR" sz="2400" b="1" dirty="0" err="1">
                    <a:latin typeface="+mj-lt"/>
                  </a:rPr>
                  <a:t>you</a:t>
                </a:r>
                <a:r>
                  <a:rPr lang="hr-HR" sz="2400" b="1" dirty="0">
                    <a:latin typeface="+mj-lt"/>
                  </a:rPr>
                  <a:t> </a:t>
                </a:r>
                <a:r>
                  <a:rPr lang="hr-HR" sz="2400" b="1" dirty="0" err="1">
                    <a:latin typeface="+mj-lt"/>
                  </a:rPr>
                  <a:t>notice</a:t>
                </a:r>
                <a:r>
                  <a:rPr lang="hr-HR" sz="2400" dirty="0">
                    <a:latin typeface="+mj-lt"/>
                  </a:rPr>
                  <a:t>? </a:t>
                </a:r>
              </a:p>
              <a:p>
                <a:endParaRPr lang="hr-HR" sz="2400" dirty="0">
                  <a:latin typeface="+mj-lt"/>
                </a:endParaRP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EA8DC57-8301-4A9F-8344-3CF836FB1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3035" y="1622612"/>
                <a:ext cx="10676965" cy="4750755"/>
              </a:xfrm>
              <a:blipFill>
                <a:blip r:embed="rId2"/>
                <a:stretch>
                  <a:fillRect l="-400" t="-899" r="-57" b="-16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40886-FCF0-4C0F-8F1B-3CD51598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7AC-4F08-4E9F-B245-23BDEE022861}" type="datetime1">
              <a:rPr lang="en-GB" smtClean="0"/>
              <a:t>09/11/2024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8C25-227B-4C55-90DE-2101D459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3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29FE-49F2-42C9-B282-3EC30887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54" y="281835"/>
            <a:ext cx="10058400" cy="1197342"/>
          </a:xfrm>
        </p:spPr>
        <p:txBody>
          <a:bodyPr/>
          <a:lstStyle/>
          <a:p>
            <a:r>
              <a:rPr lang="hr-HR" dirty="0"/>
              <a:t>Zadatak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F3D79-BF8A-4143-A309-C7642E0A7F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46421" y="1479177"/>
                <a:ext cx="5676427" cy="5096988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>
                    <a:latin typeface="+mj-lt"/>
                  </a:rPr>
                  <a:t> Nacrtati pravokutni trokut tako da je kateta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dvaput dulja od katete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hr-HR" sz="2400" dirty="0"/>
                  <a:t> </a:t>
                </a:r>
                <a:endParaRPr lang="hr-HR" sz="2400" dirty="0">
                  <a:latin typeface="+mj-lt"/>
                </a:endParaRPr>
              </a:p>
              <a:p>
                <a:endParaRPr lang="hr-HR" sz="2400" dirty="0">
                  <a:latin typeface="+mj-lt"/>
                </a:endParaRPr>
              </a:p>
              <a:p>
                <a:r>
                  <a:rPr lang="hr-HR" sz="2400" dirty="0">
                    <a:latin typeface="+mj-lt"/>
                  </a:rPr>
                  <a:t> koristeći se šestarom podijeliti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kao na slici desno</a:t>
                </a:r>
              </a:p>
              <a:p>
                <a:endParaRPr lang="hr-HR" sz="2400" dirty="0">
                  <a:latin typeface="+mj-lt"/>
                </a:endParaRPr>
              </a:p>
              <a:p>
                <a:r>
                  <a:rPr lang="hr-HR" sz="2400" dirty="0">
                    <a:latin typeface="+mj-lt"/>
                  </a:rPr>
                  <a:t> izmjeriti duljine dužina: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hr-HR" sz="2400" dirty="0"/>
                  <a:t> </a:t>
                </a:r>
                <a:r>
                  <a:rPr lang="hr-HR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acc>
                  </m:oMath>
                </a14:m>
                <a:r>
                  <a:rPr lang="hr-HR" sz="2400" dirty="0"/>
                  <a:t> </a:t>
                </a:r>
                <a:endParaRPr lang="hr-HR" sz="2400" dirty="0">
                  <a:latin typeface="+mj-lt"/>
                </a:endParaRPr>
              </a:p>
              <a:p>
                <a:endParaRPr lang="hr-HR" sz="2400" dirty="0">
                  <a:latin typeface="+mj-lt"/>
                </a:endParaRPr>
              </a:p>
              <a:p>
                <a:r>
                  <a:rPr lang="hr-HR" sz="2400" dirty="0">
                    <a:latin typeface="+mj-lt"/>
                  </a:rPr>
                  <a:t> podijeliti duljine dužina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 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acc>
                  </m:oMath>
                </a14:m>
                <a:r>
                  <a:rPr lang="hr-HR" sz="2400" dirty="0"/>
                  <a:t> </a:t>
                </a:r>
                <a:endParaRPr lang="hr-HR" sz="2400" dirty="0">
                  <a:latin typeface="+mj-lt"/>
                </a:endParaRPr>
              </a:p>
              <a:p>
                <a:endParaRPr lang="hr-HR" sz="2400" dirty="0">
                  <a:latin typeface="+mj-lt"/>
                </a:endParaRPr>
              </a:p>
              <a:p>
                <a:r>
                  <a:rPr lang="hr-HR" sz="2400" dirty="0">
                    <a:latin typeface="+mj-lt"/>
                  </a:rPr>
                  <a:t> Podijeliti duljine dužina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𝐴𝑆</m:t>
                        </m:r>
                      </m:e>
                    </m:acc>
                  </m:oMath>
                </a14:m>
                <a:r>
                  <a:rPr lang="hr-HR" sz="2400" dirty="0"/>
                  <a:t> </a:t>
                </a:r>
                <a:endParaRPr lang="hr-H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F3D79-BF8A-4143-A309-C7642E0A7F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46421" y="1479177"/>
                <a:ext cx="5676427" cy="5096988"/>
              </a:xfrm>
              <a:blipFill>
                <a:blip r:embed="rId2"/>
                <a:stretch>
                  <a:fillRect l="-967" t="-1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DDFCBD1-464E-4A17-89F0-FC4946A01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79177"/>
            <a:ext cx="5928874" cy="345215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6388A-7D5D-45BD-9DF4-3520BB1D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158F-F3C5-456A-8C08-A8E8595538CA}" type="datetime1">
              <a:rPr lang="en-GB" smtClean="0"/>
              <a:t>09/11/2024</a:t>
            </a:fld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83C82-F65E-4E6D-B4A8-719EE48B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2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29FE-49F2-42C9-B282-3EC30887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54" y="281835"/>
            <a:ext cx="10058400" cy="1197342"/>
          </a:xfrm>
        </p:spPr>
        <p:txBody>
          <a:bodyPr/>
          <a:lstStyle/>
          <a:p>
            <a:r>
              <a:rPr lang="hr-HR" dirty="0"/>
              <a:t>TASK 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F3D79-BF8A-4143-A309-C7642E0A7F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46421" y="1479177"/>
                <a:ext cx="5857310" cy="5096988"/>
              </a:xfrm>
            </p:spPr>
            <p:txBody>
              <a:bodyPr>
                <a:normAutofit/>
              </a:bodyPr>
              <a:lstStyle/>
              <a:p>
                <a:r>
                  <a:rPr lang="sr-Latn-RS" altLang="sr-Latn-RS" sz="2400" dirty="0" err="1">
                    <a:latin typeface="+mj-lt"/>
                  </a:rPr>
                  <a:t>Draw</a:t>
                </a:r>
                <a:r>
                  <a:rPr lang="sr-Latn-RS" altLang="sr-Latn-RS" sz="2400" dirty="0">
                    <a:latin typeface="+mj-lt"/>
                  </a:rPr>
                  <a:t> a </a:t>
                </a:r>
                <a:r>
                  <a:rPr lang="sr-Latn-RS" altLang="sr-Latn-RS" sz="2400" dirty="0" err="1">
                    <a:latin typeface="+mj-lt"/>
                  </a:rPr>
                  <a:t>right</a:t>
                </a:r>
                <a:r>
                  <a:rPr lang="sr-Latn-RS" altLang="sr-Latn-RS" sz="2400" dirty="0">
                    <a:latin typeface="+mj-lt"/>
                  </a:rPr>
                  <a:t> triangle </a:t>
                </a:r>
                <a:r>
                  <a:rPr lang="sr-Latn-RS" altLang="sr-Latn-RS" sz="2400" dirty="0" err="1">
                    <a:latin typeface="+mj-lt"/>
                  </a:rPr>
                  <a:t>where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the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leg</a:t>
                </a:r>
                <a:r>
                  <a:rPr lang="sr-Latn-RS" altLang="sr-Latn-RS" sz="2400" dirty="0">
                    <a:latin typeface="+mj-lt"/>
                  </a:rPr>
                  <a:t> (</a:t>
                </a:r>
                <a:r>
                  <a:rPr lang="sr-Latn-RS" altLang="sr-Latn-RS" sz="2400" dirty="0" err="1">
                    <a:latin typeface="+mj-lt"/>
                  </a:rPr>
                  <a:t>cathetus</a:t>
                </a:r>
                <a:r>
                  <a:rPr lang="sr-Latn-RS" altLang="sr-Latn-RS" sz="2400" dirty="0">
                    <a:latin typeface="+mj-lt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>
                            <a:latin typeface="+mj-lt"/>
                          </a:rPr>
                        </m:ctrlPr>
                      </m:accPr>
                      <m:e>
                        <m:r>
                          <a:rPr lang="hr-HR" sz="2400">
                            <a:latin typeface="+mj-lt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</a:t>
                </a:r>
                <a:r>
                  <a:rPr lang="sr-Latn-RS" altLang="sr-Latn-RS" sz="2400" dirty="0">
                    <a:latin typeface="+mj-lt"/>
                  </a:rPr>
                  <a:t>is </a:t>
                </a:r>
                <a:r>
                  <a:rPr lang="sr-Latn-RS" altLang="sr-Latn-RS" sz="2400" dirty="0" err="1">
                    <a:latin typeface="+mj-lt"/>
                  </a:rPr>
                  <a:t>twice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the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length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of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leg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>
                            <a:latin typeface="+mj-lt"/>
                          </a:rPr>
                        </m:ctrlPr>
                      </m:accPr>
                      <m:e>
                        <m:r>
                          <a:rPr lang="hr-HR" sz="2400">
                            <a:latin typeface="+mj-lt"/>
                          </a:rPr>
                          <m:t>𝐵</m:t>
                        </m:r>
                        <m:r>
                          <a:rPr lang="hr-HR" sz="2400">
                            <a:latin typeface="+mj-lt"/>
                          </a:rPr>
                          <m:t>𝐶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</a:t>
                </a:r>
              </a:p>
              <a:p>
                <a:r>
                  <a:rPr lang="sr-Latn-RS" altLang="sr-Latn-RS" sz="2400" dirty="0">
                    <a:latin typeface="+mj-lt"/>
                  </a:rPr>
                  <a:t>Using a compass, divide the line segment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>
                            <a:latin typeface="+mj-lt"/>
                          </a:rPr>
                        </m:ctrlPr>
                      </m:accPr>
                      <m:e>
                        <m:r>
                          <a:rPr lang="hr-HR" sz="2400">
                            <a:latin typeface="+mj-lt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</a:t>
                </a:r>
                <a:r>
                  <a:rPr lang="sr-Latn-RS" altLang="sr-Latn-RS" sz="2400" dirty="0">
                    <a:latin typeface="+mj-lt"/>
                  </a:rPr>
                  <a:t>as shown in the right figure </a:t>
                </a:r>
                <a:endParaRPr lang="hr-HR" sz="2400" dirty="0">
                  <a:latin typeface="+mj-lt"/>
                </a:endParaRPr>
              </a:p>
              <a:p>
                <a:r>
                  <a:rPr lang="hr-HR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Measure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the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lengths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of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segments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hr-HR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>
                            <a:latin typeface="+mj-lt"/>
                          </a:rPr>
                        </m:ctrlPr>
                      </m:accPr>
                      <m:e>
                        <m:r>
                          <a:rPr lang="hr-HR" sz="2400">
                            <a:latin typeface="+mj-lt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>
                            <a:latin typeface="+mj-lt"/>
                          </a:rPr>
                        </m:ctrlPr>
                      </m:accPr>
                      <m:e>
                        <m:r>
                          <a:rPr lang="hr-HR" sz="2400">
                            <a:latin typeface="+mj-lt"/>
                          </a:rPr>
                          <m:t>𝐴</m:t>
                        </m:r>
                        <m:r>
                          <a:rPr lang="hr-HR" sz="2400">
                            <a:latin typeface="+mj-lt"/>
                          </a:rPr>
                          <m:t>𝑆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>
                            <a:latin typeface="+mj-lt"/>
                          </a:rPr>
                        </m:ctrlPr>
                      </m:accPr>
                      <m:e>
                        <m:r>
                          <a:rPr lang="hr-HR" sz="2400">
                            <a:latin typeface="+mj-lt"/>
                          </a:rPr>
                          <m:t>𝐵𝑆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</a:t>
                </a:r>
              </a:p>
              <a:p>
                <a:r>
                  <a:rPr lang="sr-Latn-RS" altLang="sr-Latn-RS" sz="2400" dirty="0">
                    <a:latin typeface="+mj-lt"/>
                  </a:rPr>
                  <a:t>Divide (find the ratio between) lengths of segments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>
                            <a:latin typeface="+mj-lt"/>
                          </a:rPr>
                        </m:ctrlPr>
                      </m:accPr>
                      <m:e>
                        <m:r>
                          <a:rPr lang="hr-HR" sz="2400">
                            <a:latin typeface="+mj-lt"/>
                          </a:rPr>
                          <m:t>𝐴</m:t>
                        </m:r>
                        <m:r>
                          <a:rPr lang="hr-HR" sz="2400">
                            <a:latin typeface="+mj-lt"/>
                          </a:rPr>
                          <m:t>𝑆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 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>
                            <a:latin typeface="+mj-lt"/>
                          </a:rPr>
                        </m:ctrlPr>
                      </m:accPr>
                      <m:e>
                        <m:r>
                          <a:rPr lang="hr-HR" sz="2400">
                            <a:latin typeface="+mj-lt"/>
                          </a:rPr>
                          <m:t>𝐵𝑆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</a:t>
                </a:r>
              </a:p>
              <a:p>
                <a:r>
                  <a:rPr lang="hr-HR" sz="2400" dirty="0">
                    <a:latin typeface="+mj-lt"/>
                  </a:rPr>
                  <a:t> </a:t>
                </a:r>
                <a:r>
                  <a:rPr lang="sr-Latn-RS" altLang="sr-Latn-RS" sz="2400" dirty="0">
                    <a:latin typeface="+mj-lt"/>
                  </a:rPr>
                  <a:t>Divide (</a:t>
                </a:r>
                <a:r>
                  <a:rPr lang="sr-Latn-RS" altLang="sr-Latn-RS" sz="2400" dirty="0" err="1">
                    <a:latin typeface="+mj-lt"/>
                  </a:rPr>
                  <a:t>find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the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ratio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between</a:t>
                </a:r>
                <a:r>
                  <a:rPr lang="sr-Latn-RS" altLang="sr-Latn-RS" sz="2400" dirty="0">
                    <a:latin typeface="+mj-lt"/>
                  </a:rPr>
                  <a:t>) </a:t>
                </a:r>
                <a:r>
                  <a:rPr lang="sr-Latn-RS" altLang="sr-Latn-RS" sz="2400" dirty="0" err="1">
                    <a:latin typeface="+mj-lt"/>
                  </a:rPr>
                  <a:t>lengths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of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:r>
                  <a:rPr lang="sr-Latn-RS" altLang="sr-Latn-RS" sz="2400" dirty="0" err="1">
                    <a:latin typeface="+mj-lt"/>
                  </a:rPr>
                  <a:t>segments</a:t>
                </a:r>
                <a:r>
                  <a:rPr lang="sr-Latn-RS" altLang="sr-Latn-R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>
                            <a:latin typeface="+mj-lt"/>
                          </a:rPr>
                        </m:ctrlPr>
                      </m:accPr>
                      <m:e>
                        <m:r>
                          <a:rPr lang="hr-HR" sz="2400">
                            <a:latin typeface="+mj-lt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>
                            <a:latin typeface="+mj-lt"/>
                          </a:rPr>
                        </m:ctrlPr>
                      </m:accPr>
                      <m:e>
                        <m:r>
                          <a:rPr lang="hr-HR" sz="2400">
                            <a:latin typeface="+mj-lt"/>
                          </a:rPr>
                          <m:t>𝐴𝑆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F3D79-BF8A-4143-A309-C7642E0A7F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46421" y="1479177"/>
                <a:ext cx="5857310" cy="5096988"/>
              </a:xfrm>
              <a:blipFill>
                <a:blip r:embed="rId2"/>
                <a:stretch>
                  <a:fillRect l="-937" t="-1675" r="-124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DDFCBD1-464E-4A17-89F0-FC4946A01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79177"/>
            <a:ext cx="5928874" cy="345215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6388A-7D5D-45BD-9DF4-3520BB1D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158F-F3C5-456A-8C08-A8E8595538CA}" type="datetime1">
              <a:rPr lang="en-GB" smtClean="0"/>
              <a:t>09/11/2024</a:t>
            </a:fld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83C82-F65E-4E6D-B4A8-719EE48B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6</a:t>
            </a:fld>
            <a:endParaRPr lang="en-GB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07CBF3E-8B4A-4633-9175-789C8342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̅ </a:t>
            </a:r>
          </a:p>
        </p:txBody>
      </p:sp>
    </p:spTree>
    <p:extLst>
      <p:ext uri="{BB962C8B-B14F-4D97-AF65-F5344CB8AC3E}">
        <p14:creationId xmlns:p14="http://schemas.microsoft.com/office/powerpoint/2010/main" val="428594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D26E92-21F7-4F1B-892A-3B7EF2EC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17" y="220089"/>
            <a:ext cx="10058400" cy="1003509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Jednakokračni  „zlatni”   trokut 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EA8DC57-8301-4A9F-8344-3CF836FB1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3035" y="1326776"/>
                <a:ext cx="10676965" cy="5311135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>
                    <a:latin typeface="+mj-lt"/>
                  </a:rPr>
                  <a:t> Nacrtati neku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hr-HR" sz="2400" dirty="0">
                  <a:latin typeface="+mj-lt"/>
                </a:endParaRPr>
              </a:p>
              <a:p>
                <a:r>
                  <a:rPr lang="hr-HR" sz="2400" dirty="0">
                    <a:latin typeface="+mj-lt"/>
                  </a:rPr>
                  <a:t> Odredi polovište P te dužine – konstrukcija simetrale dužine</a:t>
                </a:r>
              </a:p>
              <a:p>
                <a:r>
                  <a:rPr lang="hr-HR" sz="2400" dirty="0">
                    <a:latin typeface="+mj-lt"/>
                  </a:rPr>
                  <a:t> U točki B nacrtati okomicu na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duljine jednake dužini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/>
                  <a:t> , </a:t>
                </a:r>
                <a:r>
                  <a:rPr lang="hr-HR" sz="2400" dirty="0">
                    <a:latin typeface="+mj-lt"/>
                  </a:rPr>
                  <a:t>označiti dobivenu točku s D</a:t>
                </a:r>
              </a:p>
              <a:p>
                <a:r>
                  <a:rPr lang="hr-HR" sz="2400" dirty="0">
                    <a:latin typeface="+mj-lt"/>
                  </a:rPr>
                  <a:t> Produljiti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preko točke B</a:t>
                </a:r>
              </a:p>
              <a:p>
                <a:r>
                  <a:rPr lang="hr-HR" sz="2400" dirty="0">
                    <a:latin typeface="+mj-lt"/>
                  </a:rPr>
                  <a:t> Nacrtati kružni luk sa središtem u točki P i polumjerom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𝑃𝐷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– sjecište E </a:t>
                </a:r>
              </a:p>
              <a:p>
                <a:r>
                  <a:rPr lang="hr-HR" sz="2400" dirty="0">
                    <a:latin typeface="+mj-lt"/>
                  </a:rPr>
                  <a:t> Prenijeti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 te ju označiti kao osnovicu jednakokračnog trokuta</a:t>
                </a:r>
              </a:p>
              <a:p>
                <a:r>
                  <a:rPr lang="hr-HR" sz="2400" dirty="0">
                    <a:latin typeface="+mj-lt"/>
                  </a:rPr>
                  <a:t> šestarom uzeti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 te s početcima u točkama A i B nacrtati kružne lukove tako da se presjecaju. Sjecište označiti kao točku C, tj.vrh trokuta. </a:t>
                </a:r>
              </a:p>
              <a:p>
                <a:r>
                  <a:rPr lang="hr-HR" sz="2400" b="1" dirty="0">
                    <a:latin typeface="+mj-lt"/>
                  </a:rPr>
                  <a:t> </a:t>
                </a:r>
                <a:r>
                  <a:rPr lang="hr-HR" sz="2400" dirty="0">
                    <a:latin typeface="+mj-lt"/>
                  </a:rPr>
                  <a:t>Spojiti točke A, B, C. </a:t>
                </a:r>
              </a:p>
              <a:p>
                <a:r>
                  <a:rPr lang="hr-HR" sz="2400" dirty="0">
                    <a:latin typeface="+mj-lt"/>
                  </a:rPr>
                  <a:t> Izmjeriti kutove dobivenog trokuta. </a:t>
                </a:r>
              </a:p>
              <a:p>
                <a:r>
                  <a:rPr lang="hr-HR" sz="2400" b="1" dirty="0">
                    <a:latin typeface="+mj-lt"/>
                  </a:rPr>
                  <a:t> Što se uočava ?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EA8DC57-8301-4A9F-8344-3CF836FB1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3035" y="1326776"/>
                <a:ext cx="10676965" cy="5311135"/>
              </a:xfrm>
              <a:blipFill>
                <a:blip r:embed="rId2"/>
                <a:stretch>
                  <a:fillRect l="-514" t="-1607" r="-45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40886-FCF0-4C0F-8F1B-3CD51598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7AC-4F08-4E9F-B245-23BDEE022861}" type="datetime1">
              <a:rPr lang="en-GB" smtClean="0"/>
              <a:t>09/11/2024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8C25-227B-4C55-90DE-2101D459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8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D26E92-21F7-4F1B-892A-3B7EF2EC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519952"/>
            <a:ext cx="10058400" cy="1003509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Jednakokračni  „zlatni”   trokut 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EA8DC57-8301-4A9F-8344-3CF836FB1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3034" y="1963272"/>
                <a:ext cx="10676965" cy="4374776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>
                    <a:latin typeface="+mj-lt"/>
                  </a:rPr>
                  <a:t> Ponoviti postupak kao prethodni zadatak</a:t>
                </a:r>
              </a:p>
              <a:p>
                <a:pPr marL="0" indent="0">
                  <a:buNone/>
                </a:pPr>
                <a:endParaRPr lang="hr-HR" sz="2400" dirty="0">
                  <a:latin typeface="+mj-lt"/>
                </a:endParaRPr>
              </a:p>
              <a:p>
                <a:r>
                  <a:rPr lang="hr-HR" sz="2400" dirty="0">
                    <a:latin typeface="+mj-lt"/>
                  </a:rPr>
                  <a:t> Prenijeti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 te ju označiti kao osnovicu jednakokračnog trokuta</a:t>
                </a:r>
              </a:p>
              <a:p>
                <a:r>
                  <a:rPr lang="hr-HR" sz="2400" dirty="0">
                    <a:latin typeface="+mj-lt"/>
                  </a:rPr>
                  <a:t> šestarom uzeti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 te s početcima u točkama B i E nacrtati kružne lukove tako da se presjecaju. Sjecište označiti kao točku C, tj.vrh trokuta. </a:t>
                </a:r>
              </a:p>
              <a:p>
                <a:r>
                  <a:rPr lang="hr-HR" sz="2400" b="1" dirty="0">
                    <a:latin typeface="+mj-lt"/>
                  </a:rPr>
                  <a:t> </a:t>
                </a:r>
                <a:r>
                  <a:rPr lang="hr-HR" sz="2400" dirty="0">
                    <a:latin typeface="+mj-lt"/>
                  </a:rPr>
                  <a:t>Spojiti točke B, E, C. </a:t>
                </a:r>
              </a:p>
              <a:p>
                <a:r>
                  <a:rPr lang="hr-HR" sz="2400" dirty="0">
                    <a:latin typeface="+mj-lt"/>
                  </a:rPr>
                  <a:t> Izmjeriti kutove dobivenog trokuta. </a:t>
                </a:r>
              </a:p>
              <a:p>
                <a:r>
                  <a:rPr lang="hr-HR" sz="2400" b="1" dirty="0">
                    <a:latin typeface="+mj-lt"/>
                  </a:rPr>
                  <a:t> Što se uočava ?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EA8DC57-8301-4A9F-8344-3CF836FB1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3034" y="1963272"/>
                <a:ext cx="10676965" cy="4374776"/>
              </a:xfrm>
              <a:blipFill>
                <a:blip r:embed="rId2"/>
                <a:stretch>
                  <a:fillRect l="-514" t="-195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40886-FCF0-4C0F-8F1B-3CD51598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7AC-4F08-4E9F-B245-23BDEE022861}" type="datetime1">
              <a:rPr lang="en-GB" smtClean="0"/>
              <a:t>09/11/2024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8C25-227B-4C55-90DE-2101D459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52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D26E92-21F7-4F1B-892A-3B7EF2EC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17" y="220089"/>
            <a:ext cx="10058400" cy="1003509"/>
          </a:xfrm>
        </p:spPr>
        <p:txBody>
          <a:bodyPr>
            <a:normAutofit/>
          </a:bodyPr>
          <a:lstStyle/>
          <a:p>
            <a:r>
              <a:rPr lang="hr-HR" dirty="0"/>
              <a:t> 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EA8DC57-8301-4A9F-8344-3CF836FB1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3035" y="1823324"/>
                <a:ext cx="10676965" cy="4449462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>
                    <a:latin typeface="+mj-lt"/>
                  </a:rPr>
                  <a:t> Ponoviti postupak kao zadatak s konstrukcijom zlatnog jednakokračnog trokuta</a:t>
                </a:r>
              </a:p>
              <a:p>
                <a:pPr marL="0" indent="0">
                  <a:buNone/>
                </a:pPr>
                <a:endParaRPr lang="hr-HR" sz="2400" dirty="0">
                  <a:latin typeface="+mj-lt"/>
                </a:endParaRPr>
              </a:p>
              <a:p>
                <a:r>
                  <a:rPr lang="hr-HR" sz="2400" dirty="0">
                    <a:latin typeface="+mj-lt"/>
                  </a:rPr>
                  <a:t> Prenijeti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 te ju označiti kao jednu stranicu pravokutnika</a:t>
                </a:r>
              </a:p>
              <a:p>
                <a:r>
                  <a:rPr lang="hr-HR" sz="2400" dirty="0">
                    <a:latin typeface="+mj-lt"/>
                  </a:rPr>
                  <a:t> Nacrtati okomice u točkama A i B. </a:t>
                </a:r>
              </a:p>
              <a:p>
                <a:r>
                  <a:rPr lang="hr-HR" sz="2400" b="1" dirty="0">
                    <a:latin typeface="+mj-lt"/>
                  </a:rPr>
                  <a:t> </a:t>
                </a:r>
                <a:r>
                  <a:rPr lang="hr-HR" sz="2400" dirty="0">
                    <a:latin typeface="+mj-lt"/>
                  </a:rPr>
                  <a:t>Na okomice šestarom prenijeti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hr-HR" sz="2400" dirty="0">
                    <a:latin typeface="+mj-lt"/>
                  </a:rPr>
                  <a:t> .</a:t>
                </a:r>
              </a:p>
              <a:p>
                <a:r>
                  <a:rPr lang="hr-HR" sz="2400" dirty="0">
                    <a:latin typeface="+mj-lt"/>
                  </a:rPr>
                  <a:t> Označiti dobivene točke kao C i D te spojiti. 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EA8DC57-8301-4A9F-8344-3CF836FB1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3035" y="1823324"/>
                <a:ext cx="10676965" cy="4449462"/>
              </a:xfrm>
              <a:blipFill>
                <a:blip r:embed="rId2"/>
                <a:stretch>
                  <a:fillRect l="-514" t="-191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40886-FCF0-4C0F-8F1B-3CD51598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7AC-4F08-4E9F-B245-23BDEE022861}" type="datetime1">
              <a:rPr lang="en-GB" smtClean="0"/>
              <a:t>09/11/2024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8C25-227B-4C55-90DE-2101D459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269E-1698-488E-A162-D93B49671911}" type="slidenum">
              <a:rPr lang="en-GB" smtClean="0"/>
              <a:t>9</a:t>
            </a:fld>
            <a:endParaRPr lang="en-GB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C6B5AE32-0EEE-48FB-91E4-8F63CDD57EB6}"/>
              </a:ext>
            </a:extLst>
          </p:cNvPr>
          <p:cNvSpPr txBox="1">
            <a:spLocks/>
          </p:cNvSpPr>
          <p:nvPr/>
        </p:nvSpPr>
        <p:spPr>
          <a:xfrm>
            <a:off x="990599" y="519952"/>
            <a:ext cx="10058400" cy="1003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/>
              <a:t>Zlatni pravokutnik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593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511</TotalTime>
  <Words>653</Words>
  <Application>Microsoft Office PowerPoint</Application>
  <PresentationFormat>Widescreen</PresentationFormat>
  <Paragraphs>99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Constantia</vt:lpstr>
      <vt:lpstr>Franklin Gothic Book</vt:lpstr>
      <vt:lpstr>Wingdings</vt:lpstr>
      <vt:lpstr>Wood Type</vt:lpstr>
      <vt:lpstr>Zlatni rez</vt:lpstr>
      <vt:lpstr>PowerPoint Presentation</vt:lpstr>
      <vt:lpstr>Podjela dužine u zlatnom omjeru</vt:lpstr>
      <vt:lpstr>Division of a line segment in the golden ratio</vt:lpstr>
      <vt:lpstr>Zadatak </vt:lpstr>
      <vt:lpstr>TASK  </vt:lpstr>
      <vt:lpstr>Jednakokračni  „zlatni”   trokut  </vt:lpstr>
      <vt:lpstr>Jednakokračni  „zlatni”   trokut  </vt:lpstr>
      <vt:lpstr>  </vt:lpstr>
      <vt:lpstr>Konstrukcija zlatne spirale</vt:lpstr>
      <vt:lpstr>PowerPoint Presentation</vt:lpstr>
      <vt:lpstr>PowerPoint Presentation</vt:lpstr>
      <vt:lpstr>PowerPoint Presentation</vt:lpstr>
      <vt:lpstr>PowerPoint Presentation</vt:lpstr>
      <vt:lpstr>Mirjana Bagarić,  Oš višnjevac, višnjevac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Zlatni rez</dc:title>
  <dc:creator>Mirjana Bagaric</dc:creator>
  <cp:lastModifiedBy>Mirjana Bagaric</cp:lastModifiedBy>
  <cp:revision>27</cp:revision>
  <cp:lastPrinted>2024-01-10T21:32:49Z</cp:lastPrinted>
  <dcterms:created xsi:type="dcterms:W3CDTF">2023-12-25T09:19:08Z</dcterms:created>
  <dcterms:modified xsi:type="dcterms:W3CDTF">2024-11-09T15:54:28Z</dcterms:modified>
</cp:coreProperties>
</file>