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319" r:id="rId6"/>
    <p:sldId id="318" r:id="rId7"/>
    <p:sldId id="280" r:id="rId8"/>
    <p:sldId id="306" r:id="rId9"/>
    <p:sldId id="281" r:id="rId10"/>
    <p:sldId id="307" r:id="rId11"/>
    <p:sldId id="308" r:id="rId12"/>
    <p:sldId id="295" r:id="rId13"/>
    <p:sldId id="310" r:id="rId14"/>
    <p:sldId id="283" r:id="rId15"/>
    <p:sldId id="284" r:id="rId16"/>
    <p:sldId id="312" r:id="rId17"/>
    <p:sldId id="291" r:id="rId18"/>
    <p:sldId id="313" r:id="rId19"/>
    <p:sldId id="296" r:id="rId20"/>
    <p:sldId id="314" r:id="rId21"/>
    <p:sldId id="315" r:id="rId22"/>
    <p:sldId id="316" r:id="rId23"/>
    <p:sldId id="317" r:id="rId24"/>
    <p:sldId id="303" r:id="rId25"/>
    <p:sldId id="285" r:id="rId26"/>
    <p:sldId id="320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C7F"/>
    <a:srgbClr val="00CC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CA825-34CE-434A-9B85-1D5C4D74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54A08F-9555-4A24-99E9-0B97FA9A3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7D6EFE-722D-4A26-8ECA-648DD074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3E702C-932C-49DE-9FE2-8C738C44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2B64ED-C32D-4908-9470-1137A358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16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46AE5E-24B3-48A2-B1C4-49BECE9E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B59021-86E6-4F55-B731-28FA632F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3F1B28-7F90-4103-9544-E47FBC48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4E4A3A-93B5-4703-B9FE-2A469C96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54633C-7244-48CA-BF3A-E5E3DE0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0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6974A4-C0AA-42FD-AC95-1FAB19350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CA42C98-B59B-45AD-8D32-9472D982D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E99C85-4F57-47E2-AB28-BE11FE27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B22F3B-8619-47AD-A2BA-3FB2904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F59716-B664-4B38-A416-ACA59FC2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39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85F48-29B6-4EC0-B015-E76ACFE6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491FE-A14D-49BA-8678-7CA3ED97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40D8B4-EFB3-40B4-8EB5-E060E727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8701BC-B9D9-4E00-B7BC-045D8C0B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1BDEF5-D689-466C-A4AC-1489A054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0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7103A0-A20C-409D-819D-89595EA5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7859BA-62F9-4CAB-95CC-5C55494FC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CB42EE-DF24-4541-85EA-29F41FB8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101E7B-4339-44C0-9DB6-B7B31C4A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3E319-5AA1-4611-B626-EE7527BD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2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3A948-4B37-48D3-8B83-AB4B3B87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A96F7E-AE08-46C1-82DE-ABEAD678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CCF321-F241-4A7F-94D1-938BD2116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8C62F41-2695-41CE-96A7-C57B4C11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1595A05-3541-4B1F-AF1F-E7220AD4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CE7248-A5ED-4793-979B-12E9D0E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6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6C7AE-8857-41C8-A6C6-D030ACBB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DA6E3F-F850-4CC5-BB67-C1FD8FDA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918A91-80A1-45A4-A352-F07CACB6E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55ECC74-AA81-4908-AB25-6BD51D377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2FB31D2-BA1C-4F67-B13B-6546B7692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F1F3563-EA50-4B0F-B8F6-3549E90C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17045DB-2798-413C-AA61-AF2EECB9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F50215-1210-4233-90B3-A47E14EF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0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6FCD5-9B4A-4FE9-9A95-6578B6E5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ACE5E24-FE07-4048-B69A-A005C4C6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487543-B358-4C6D-8930-7BA64D8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9167263-FB4F-47A9-838F-4D891614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3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54F5CD9-EF03-4F9B-A51F-E25B9EED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9354B7-ED0C-43E0-9386-7395B8A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7D0281-6F09-4DEF-A282-D87014A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5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5EEF4-AA04-4D19-9A39-82C61705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579A7E-3813-4018-9F9C-7C504110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1585D0-97B9-47F5-95E1-3D66A2B2A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F9A1A0-0EC2-4283-B912-575101D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0C24E4-1D0E-4CBC-8727-EE0B2C3F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C43232-3856-4B3F-82D1-8892757A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3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F67D1-87B8-4AFF-81D0-CF4FD762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B0E66F2-2EEC-40F0-ACF1-F5AEDD7D7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6F1B3E-C00B-43F2-AA7B-0AD2A9F6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385F708-E4B3-4DF7-ACBD-0DF79B0B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C66ED5-50CE-4567-A61E-CB7961E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AE6F938-84F0-40F8-B100-AE664103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4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9EB0D90-D3DB-4F16-9FA0-BA72511A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0D4629-5664-4C01-8402-460A824DA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1DB7B6-D08B-4707-BE6E-CFD100A5E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E834-ED84-4D24-9FD6-7EA830BE0512}" type="datetimeFigureOut">
              <a:rPr lang="hr-HR" smtClean="0"/>
              <a:t>3.1.2025.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72AE74-AE75-460E-BCD5-91DAE8D23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712C4F-716C-4D99-B651-4489091E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8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RwkZxGPQb8" TargetMode="External"/><Relationship Id="rId2" Type="http://schemas.openxmlformats.org/officeDocument/2006/relationships/hyperlink" Target="https://www.umassglobal.edu/news-and-events/blog/what-type-of-leader-are-you-qui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earningapps.org/385219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mhurst.edu/blog/teacher-mentor/" TargetMode="External"/><Relationship Id="rId3" Type="http://schemas.openxmlformats.org/officeDocument/2006/relationships/hyperlink" Target="https://www.youtube.com/watch?v=yOkqygQA6jY&amp;t=418s" TargetMode="External"/><Relationship Id="rId7" Type="http://schemas.openxmlformats.org/officeDocument/2006/relationships/hyperlink" Target="https://www.mothering.com/threads/6-questions-to-help-your-child-gently-work-through-a-mistake.1624075/" TargetMode="External"/><Relationship Id="rId2" Type="http://schemas.openxmlformats.org/officeDocument/2006/relationships/hyperlink" Target="https://lifeleaders.com/16-indicators-of-a-transformational-lead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ip.org/public-education-new/conflict-styles-assessment" TargetMode="External"/><Relationship Id="rId5" Type="http://schemas.openxmlformats.org/officeDocument/2006/relationships/hyperlink" Target="https://www.ted.com/talks/dan_pink_the_puzzle_of_motivation?subtitle=en" TargetMode="External"/><Relationship Id="rId4" Type="http://schemas.openxmlformats.org/officeDocument/2006/relationships/hyperlink" Target="https://www.mindtools.com/au7v71d/the-johari-windo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fagnerbrack/programming-subjective-discussion-9c177c31807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73FA07-1B25-4359-B850-BF0767F3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38" y="2576896"/>
            <a:ext cx="11098924" cy="2727435"/>
          </a:xfrm>
        </p:spPr>
        <p:txBody>
          <a:bodyPr>
            <a:normAutofit fontScale="90000"/>
          </a:bodyPr>
          <a:lstStyle/>
          <a:p>
            <a:r>
              <a:rPr lang="hr-HR" sz="80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Transformational</a:t>
            </a:r>
            <a:r>
              <a:rPr lang="hr-HR" sz="8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80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  <a:br>
              <a:rPr lang="hr-HR" sz="67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r-HR" sz="67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67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6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Transformacijsko vodstvo</a:t>
            </a:r>
            <a:br>
              <a:rPr lang="hr-HR" sz="6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36592B-29EB-4364-8B4C-D30018079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hr-HR" dirty="0" err="1"/>
              <a:t>Erasmus</a:t>
            </a:r>
            <a:r>
              <a:rPr lang="hr-HR" dirty="0"/>
              <a:t>+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Accreditation</a:t>
            </a:r>
            <a:r>
              <a:rPr lang="hr-HR" dirty="0"/>
              <a:t> </a:t>
            </a:r>
          </a:p>
          <a:p>
            <a:r>
              <a:rPr lang="hr-HR" dirty="0"/>
              <a:t>Strukturirani tečaj</a:t>
            </a:r>
          </a:p>
          <a:p>
            <a:r>
              <a:rPr lang="hr-HR" dirty="0"/>
              <a:t>Doroteja Vojedilov, OŠ Višnjevac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431324-8BA3-4202-916B-0C95186CD1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75254"/>
            <a:ext cx="4719881" cy="12175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F78F408-725C-423D-AE55-B1919AFE0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/>
          <a:stretch/>
        </p:blipFill>
        <p:spPr>
          <a:xfrm>
            <a:off x="7244255" y="75254"/>
            <a:ext cx="4819729" cy="12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Johari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prozor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044AC9-D865-448C-AD40-22C0F5B3C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postajemo svjesniji vlastitih snaga, slabosti i ponašanja</a:t>
            </a:r>
          </a:p>
          <a:p>
            <a:r>
              <a:rPr lang="hr-HR" dirty="0"/>
              <a:t>poboljšava komunikaciju unutar ili između timova, </a:t>
            </a:r>
          </a:p>
          <a:p>
            <a:r>
              <a:rPr lang="hr-HR" dirty="0"/>
              <a:t>za bolje međusobno razumijevanje - informacije možemo iskoristiti za učinkovitiju komunikaciju i suradnju</a:t>
            </a:r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7C7496C-9730-429C-844B-DBDF2F72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16" y="3742121"/>
            <a:ext cx="4212694" cy="27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Johari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prozor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044AC9-D865-448C-AD40-22C0F5B3C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7C7496C-9730-429C-844B-DBDF2F72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20" y="1444445"/>
            <a:ext cx="7831469" cy="5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01111-0888-402A-92CB-B941EDF2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Vježba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DB12B5E-92DF-4CD9-B476-9702E0AE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966"/>
            <a:ext cx="10515600" cy="4560997"/>
          </a:xfrm>
        </p:spPr>
        <p:txBody>
          <a:bodyPr/>
          <a:lstStyle/>
          <a:p>
            <a:r>
              <a:rPr lang="hr-HR" dirty="0"/>
              <a:t>u paru</a:t>
            </a:r>
          </a:p>
          <a:p>
            <a:r>
              <a:rPr lang="hr-HR" dirty="0"/>
              <a:t>nekoliko pridjeva koji opisuju drugu osobu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AB1D983-A292-47D0-ACAC-AECAFF05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0BDF5BF-FBEB-4776-A186-9A120914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24" y="2807638"/>
            <a:ext cx="11582967" cy="38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01111-0888-402A-92CB-B941EDF2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Vježba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DB12B5E-92DF-4CD9-B476-9702E0AE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5" y="1690688"/>
            <a:ext cx="10515600" cy="4351338"/>
          </a:xfrm>
        </p:spPr>
        <p:txBody>
          <a:bodyPr>
            <a:normAutofit/>
          </a:bodyPr>
          <a:lstStyle/>
          <a:p>
            <a:r>
              <a:rPr lang="hr-HR" sz="3600" dirty="0"/>
              <a:t>OTVORENO PODRUČJE: riječi koje ste oboje napisali</a:t>
            </a:r>
          </a:p>
          <a:p>
            <a:r>
              <a:rPr lang="hr-HR" sz="3600" dirty="0"/>
              <a:t>SKRIVENO PODRUČJE: riječi koje ste odabrali za sebe</a:t>
            </a:r>
          </a:p>
          <a:p>
            <a:r>
              <a:rPr lang="hr-HR" sz="3600" dirty="0"/>
              <a:t>SLIJEPO PODRUČJE: samo riječi koje je druga osoba napisala</a:t>
            </a:r>
          </a:p>
          <a:p>
            <a:r>
              <a:rPr lang="hr-HR" sz="3600" dirty="0"/>
              <a:t>NEPOZNATO PODRUČJE: riječi koje nitko nije napisao, izaberite nekoliko riječi koje bi vas motivirale da razmislite o tome što bi potaklo vašu samosvijest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94A0FE-E893-4E72-9E8F-5599DB2F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892" y="165538"/>
            <a:ext cx="1526781" cy="15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znaš o...?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70A3CAC-8DB1-474D-AEE8-F50E1E8F5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079" y="1773621"/>
            <a:ext cx="6189841" cy="448375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539"/>
            <a:ext cx="10515600" cy="135583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Transformacijsko vodstvo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876" y="165538"/>
            <a:ext cx="1787798" cy="1785888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CEA9A49-56E6-4F1D-A0C2-29BE8A18ADAF}"/>
              </a:ext>
            </a:extLst>
          </p:cNvPr>
          <p:cNvSpPr/>
          <p:nvPr/>
        </p:nvSpPr>
        <p:spPr>
          <a:xfrm>
            <a:off x="9348952" y="6408683"/>
            <a:ext cx="2743199" cy="4099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1200" dirty="0"/>
              <a:t>https://blog.proactioninternational.com/en/transformational-leadership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16FE2C5-6A46-46FB-AF9D-903CEB14B331}"/>
              </a:ext>
            </a:extLst>
          </p:cNvPr>
          <p:cNvSpPr/>
          <p:nvPr/>
        </p:nvSpPr>
        <p:spPr>
          <a:xfrm>
            <a:off x="838200" y="1682941"/>
            <a:ext cx="4380186" cy="4662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300" b="1" dirty="0"/>
              <a:t>Transakcijsko vodstvo</a:t>
            </a:r>
          </a:p>
          <a:p>
            <a:pPr algn="ctr"/>
            <a:r>
              <a:rPr lang="hr-HR" sz="2300" dirty="0"/>
              <a:t>- Kratkoročni rezultati  </a:t>
            </a:r>
          </a:p>
          <a:p>
            <a:pPr algn="ctr"/>
            <a:r>
              <a:rPr lang="hr-HR" sz="2300" dirty="0"/>
              <a:t>- </a:t>
            </a:r>
            <a:r>
              <a:rPr lang="hr-HR" sz="2300" dirty="0" err="1"/>
              <a:t>Mikromenadžment</a:t>
            </a:r>
            <a:r>
              <a:rPr lang="hr-HR" sz="2300" dirty="0"/>
              <a:t>  </a:t>
            </a:r>
          </a:p>
          <a:p>
            <a:pPr algn="ctr"/>
            <a:r>
              <a:rPr lang="hr-HR" sz="2300" dirty="0"/>
              <a:t>- Planiranje, organiziranje, kontroliranje  </a:t>
            </a:r>
          </a:p>
          <a:p>
            <a:pPr algn="ctr"/>
            <a:r>
              <a:rPr lang="hr-HR" sz="2300" dirty="0"/>
              <a:t>- Motivacija temeljena na nagradi i kazni  </a:t>
            </a:r>
          </a:p>
          <a:p>
            <a:pPr algn="ctr"/>
            <a:r>
              <a:rPr lang="hr-HR" sz="2300" dirty="0"/>
              <a:t>- Strogo pridržavanje standarda i procedura za izvršenje zadataka  </a:t>
            </a:r>
          </a:p>
          <a:p>
            <a:pPr algn="ctr"/>
            <a:r>
              <a:rPr lang="hr-HR" sz="2300" dirty="0"/>
              <a:t>- Stroga hijerarhija  </a:t>
            </a:r>
          </a:p>
          <a:p>
            <a:pPr algn="ctr"/>
            <a:r>
              <a:rPr lang="hr-HR" sz="2300" dirty="0"/>
              <a:t>- Poslušnost zaposlenika  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94C0E6BC-9BCD-4522-A071-4AB658DD9AAD}"/>
              </a:ext>
            </a:extLst>
          </p:cNvPr>
          <p:cNvSpPr/>
          <p:nvPr/>
        </p:nvSpPr>
        <p:spPr>
          <a:xfrm>
            <a:off x="5770179" y="1682941"/>
            <a:ext cx="4296350" cy="46626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b="1" dirty="0"/>
              <a:t>Transformacijsko vodstvo</a:t>
            </a:r>
          </a:p>
          <a:p>
            <a:pPr algn="ctr"/>
            <a:r>
              <a:rPr lang="hr-HR" sz="2200" dirty="0"/>
              <a:t>- Dugoročni rezultati  </a:t>
            </a:r>
          </a:p>
          <a:p>
            <a:pPr algn="ctr"/>
            <a:r>
              <a:rPr lang="hr-HR" sz="2200" dirty="0"/>
              <a:t>- </a:t>
            </a:r>
            <a:r>
              <a:rPr lang="hr-HR" sz="2200" dirty="0" err="1"/>
              <a:t>Makromenadžment</a:t>
            </a:r>
            <a:r>
              <a:rPr lang="hr-HR" sz="2200" dirty="0"/>
              <a:t>  </a:t>
            </a:r>
          </a:p>
          <a:p>
            <a:pPr algn="ctr"/>
            <a:r>
              <a:rPr lang="hr-HR" sz="2200" dirty="0"/>
              <a:t>- Komunikacija, povratne informacije i empatija  </a:t>
            </a:r>
          </a:p>
          <a:p>
            <a:pPr algn="ctr"/>
            <a:r>
              <a:rPr lang="hr-HR" sz="2200" dirty="0"/>
              <a:t>- Motivacija usmjerena na inspiraciju, kreativnost i osobni rast  </a:t>
            </a:r>
          </a:p>
          <a:p>
            <a:pPr algn="ctr"/>
            <a:r>
              <a:rPr lang="hr-HR" sz="2200" dirty="0"/>
              <a:t>- Poticanje inovacija, promjena i odnosa  </a:t>
            </a:r>
          </a:p>
          <a:p>
            <a:pPr algn="ctr"/>
            <a:r>
              <a:rPr lang="hr-HR" sz="2200" dirty="0"/>
              <a:t>- Stroga, ali fleksibilna hijerarhija  </a:t>
            </a:r>
          </a:p>
          <a:p>
            <a:pPr algn="ctr"/>
            <a:r>
              <a:rPr lang="hr-HR" sz="2200" dirty="0"/>
              <a:t>- Predanost zaposlenika  </a:t>
            </a:r>
          </a:p>
        </p:txBody>
      </p:sp>
    </p:spTree>
    <p:extLst>
      <p:ext uri="{BB962C8B-B14F-4D97-AF65-F5344CB8AC3E}">
        <p14:creationId xmlns:p14="http://schemas.microsoft.com/office/powerpoint/2010/main" val="30411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Transformacijsko vodstvo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Kviz o tipovima vodstva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4 Types of leadership: Which one fits you? Take this QUIZ | UMass Global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Tuckmanovih</a:t>
            </a:r>
            <a:r>
              <a:rPr lang="hr-HR" dirty="0"/>
              <a:t> 5 faza timskog razvoja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Tuckman's 5 Stages of Team Development (Forming, Storming, Norming, Performing, Re-forming)</a:t>
            </a: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Rješavanje sukoba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4" y="365125"/>
            <a:ext cx="9682655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Rješavanje konflikta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58" y="115067"/>
            <a:ext cx="1972798" cy="19706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9DDCF3-85C4-437F-AD88-4F993E5DF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58" y="115067"/>
            <a:ext cx="8249059" cy="6574221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0DDDDBC-6312-45C5-84E9-8BA03D3E4F82}"/>
              </a:ext>
            </a:extLst>
          </p:cNvPr>
          <p:cNvSpPr/>
          <p:nvPr/>
        </p:nvSpPr>
        <p:spPr>
          <a:xfrm>
            <a:off x="2286001" y="583324"/>
            <a:ext cx="1600200" cy="130695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Vježbati aktivno slušanje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6299E6F-ACF6-4B3B-A96E-2A9FE00EADB0}"/>
              </a:ext>
            </a:extLst>
          </p:cNvPr>
          <p:cNvSpPr/>
          <p:nvPr/>
        </p:nvSpPr>
        <p:spPr>
          <a:xfrm>
            <a:off x="7183792" y="5037685"/>
            <a:ext cx="1960208" cy="1651603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100" dirty="0"/>
              <a:t>Bavi se onime što se događa u ovom trenutku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8BAE7FE-4FDE-4F7F-AECF-1AAE686D7BBF}"/>
              </a:ext>
            </a:extLst>
          </p:cNvPr>
          <p:cNvSpPr/>
          <p:nvPr/>
        </p:nvSpPr>
        <p:spPr>
          <a:xfrm>
            <a:off x="1628062" y="1908887"/>
            <a:ext cx="2258139" cy="913141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Kontrolirati vlastitu ljutnju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4BA52BA-A631-4702-A207-A2217AEBBD78}"/>
              </a:ext>
            </a:extLst>
          </p:cNvPr>
          <p:cNvSpPr/>
          <p:nvPr/>
        </p:nvSpPr>
        <p:spPr>
          <a:xfrm>
            <a:off x="2199291" y="5380969"/>
            <a:ext cx="1686910" cy="100565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Naučiti opraštati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8DB46BB-AC25-420B-B5AB-E7C61CC65D15}"/>
              </a:ext>
            </a:extLst>
          </p:cNvPr>
          <p:cNvSpPr/>
          <p:nvPr/>
        </p:nvSpPr>
        <p:spPr>
          <a:xfrm>
            <a:off x="1829841" y="4130128"/>
            <a:ext cx="2099442" cy="125084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Jasno dati do znanja što želimo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60B87F1-88C4-4B00-AD21-AFAB51396D29}"/>
              </a:ext>
            </a:extLst>
          </p:cNvPr>
          <p:cNvSpPr/>
          <p:nvPr/>
        </p:nvSpPr>
        <p:spPr>
          <a:xfrm>
            <a:off x="1671144" y="2840641"/>
            <a:ext cx="2258139" cy="128948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Ne ostavljati problem neriješen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443EC16F-7F23-4340-9AA4-AEF088AF8BA6}"/>
              </a:ext>
            </a:extLst>
          </p:cNvPr>
          <p:cNvSpPr/>
          <p:nvPr/>
        </p:nvSpPr>
        <p:spPr>
          <a:xfrm>
            <a:off x="7183792" y="2233174"/>
            <a:ext cx="1797543" cy="58885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Ostati miran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BB3999C-AA35-48A1-A21F-F8D998F92475}"/>
              </a:ext>
            </a:extLst>
          </p:cNvPr>
          <p:cNvSpPr/>
          <p:nvPr/>
        </p:nvSpPr>
        <p:spPr>
          <a:xfrm>
            <a:off x="7089473" y="240424"/>
            <a:ext cx="2178270" cy="1992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Naizmjence razgovarati o problemu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8535BBB-7C2C-4430-9E58-12E86ADB579A}"/>
              </a:ext>
            </a:extLst>
          </p:cNvPr>
          <p:cNvSpPr/>
          <p:nvPr/>
        </p:nvSpPr>
        <p:spPr>
          <a:xfrm>
            <a:off x="7144406" y="3483358"/>
            <a:ext cx="2370083" cy="1545842"/>
          </a:xfrm>
          <a:prstGeom prst="roundRect">
            <a:avLst/>
          </a:prstGeom>
          <a:solidFill>
            <a:srgbClr val="00AC7F"/>
          </a:solidFill>
          <a:ln>
            <a:solidFill>
              <a:srgbClr val="00A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Izraziti svoje stavove na asertivan način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6EB30192-4831-4379-9D7C-23FD783559FB}"/>
              </a:ext>
            </a:extLst>
          </p:cNvPr>
          <p:cNvSpPr/>
          <p:nvPr/>
        </p:nvSpPr>
        <p:spPr>
          <a:xfrm>
            <a:off x="7183792" y="2822028"/>
            <a:ext cx="2448938" cy="652845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/>
              <a:t>Tražiti kompromis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8D8BE0B6-56FA-48DB-BE17-06905D6DBD3E}"/>
              </a:ext>
            </a:extLst>
          </p:cNvPr>
          <p:cNvSpPr/>
          <p:nvPr/>
        </p:nvSpPr>
        <p:spPr>
          <a:xfrm>
            <a:off x="4390697" y="3050628"/>
            <a:ext cx="2370083" cy="8592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/>
              <a:t>Sukob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3974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8F1965-7260-4A46-B9B2-8A946303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Rješavanje problema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C65FEB5-3B0F-4365-A586-0D4D668F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813034"/>
            <a:ext cx="11327524" cy="4758067"/>
          </a:xfrm>
        </p:spPr>
        <p:txBody>
          <a:bodyPr/>
          <a:lstStyle/>
          <a:p>
            <a:pPr marL="0" indent="0" algn="ctr">
              <a:buNone/>
            </a:pPr>
            <a:r>
              <a:rPr lang="hr-H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 NA PROBLEM           FOKUS NA RJEŠENJE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r>
              <a:rPr lang="hr-HR" dirty="0">
                <a:hlinkClick r:id="rId2"/>
              </a:rPr>
              <a:t>AKTIVNOST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 Vježba 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394E23D1-BC7C-46EB-A9A4-BCB15839FC0C}"/>
              </a:ext>
            </a:extLst>
          </p:cNvPr>
          <p:cNvCxnSpPr>
            <a:cxnSpLocks/>
          </p:cNvCxnSpPr>
          <p:nvPr/>
        </p:nvCxnSpPr>
        <p:spPr>
          <a:xfrm>
            <a:off x="5425966" y="2136228"/>
            <a:ext cx="114825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Slika 20">
            <a:extLst>
              <a:ext uri="{FF2B5EF4-FFF2-40B4-BE49-F238E27FC236}">
                <a16:creationId xmlns:a16="http://schemas.microsoft.com/office/drawing/2014/main" id="{3F749C51-EFEE-4A80-9326-7A0C01AD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3" y="2635295"/>
            <a:ext cx="5281053" cy="2644427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65A9714-548C-4CB8-96B4-1F784ED3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21" y="2670351"/>
            <a:ext cx="5303413" cy="3549145"/>
          </a:xfrm>
          <a:prstGeom prst="rect">
            <a:avLst/>
          </a:prstGeom>
        </p:spPr>
      </p:pic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EA764226-24AE-4126-BBDF-87F74AA82D69}"/>
              </a:ext>
            </a:extLst>
          </p:cNvPr>
          <p:cNvSpPr/>
          <p:nvPr/>
        </p:nvSpPr>
        <p:spPr>
          <a:xfrm>
            <a:off x="7603227" y="5146311"/>
            <a:ext cx="2561897" cy="10670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E28953B3-7243-4645-9AF7-1C62A27D1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1350" y="115067"/>
            <a:ext cx="1577306" cy="1575621"/>
          </a:xfrm>
          <a:prstGeom prst="rect">
            <a:avLst/>
          </a:prstGeom>
        </p:spPr>
      </p:pic>
      <p:sp>
        <p:nvSpPr>
          <p:cNvPr id="25" name="Elipsa 24">
            <a:extLst>
              <a:ext uri="{FF2B5EF4-FFF2-40B4-BE49-F238E27FC236}">
                <a16:creationId xmlns:a16="http://schemas.microsoft.com/office/drawing/2014/main" id="{F97A81A9-E96C-465D-B504-8B0426D30C4D}"/>
              </a:ext>
            </a:extLst>
          </p:cNvPr>
          <p:cNvSpPr/>
          <p:nvPr/>
        </p:nvSpPr>
        <p:spPr>
          <a:xfrm>
            <a:off x="205486" y="2658943"/>
            <a:ext cx="2372711" cy="8725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43B7CE34-553A-45A6-A54B-481A7F34A4C1}"/>
              </a:ext>
            </a:extLst>
          </p:cNvPr>
          <p:cNvSpPr/>
          <p:nvPr/>
        </p:nvSpPr>
        <p:spPr>
          <a:xfrm>
            <a:off x="6151713" y="2635295"/>
            <a:ext cx="2372711" cy="87253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7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3815F-D6C4-497C-9EEB-ECFC9554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Voditeljica i sudionici tečaja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CDA1470-7E37-485B-BFD8-665CDFB21E8B}"/>
              </a:ext>
            </a:extLst>
          </p:cNvPr>
          <p:cNvSpPr/>
          <p:nvPr/>
        </p:nvSpPr>
        <p:spPr>
          <a:xfrm>
            <a:off x="2781744" y="5200469"/>
            <a:ext cx="1950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/>
              <a:t>Ági </a:t>
            </a:r>
            <a:r>
              <a:rPr lang="hr-HR" sz="3200" b="1" dirty="0" err="1"/>
              <a:t>Enyedi</a:t>
            </a:r>
            <a:endParaRPr lang="hr-HR" sz="32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857DBD4-4740-4A98-953E-35C7CFC9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72" y="1767525"/>
            <a:ext cx="3036487" cy="3415308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3F5AF2BC-43EA-44FF-94E3-D7ECA6AC7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4851" y="365125"/>
            <a:ext cx="4148949" cy="62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Slušanje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C0B50B0-BE31-43A3-8E51-B4F94A4CC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7923" y="1768994"/>
            <a:ext cx="5756151" cy="4332261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7DEAA1B-4D12-4457-ACA4-9A13B14E0069}"/>
              </a:ext>
            </a:extLst>
          </p:cNvPr>
          <p:cNvSpPr/>
          <p:nvPr/>
        </p:nvSpPr>
        <p:spPr>
          <a:xfrm>
            <a:off x="3137338" y="3626069"/>
            <a:ext cx="6022428" cy="265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2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Slušanje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484" y="110358"/>
            <a:ext cx="1417308" cy="141579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10D1885-2592-4A0D-8FFD-DCD8AAC91270}"/>
              </a:ext>
            </a:extLst>
          </p:cNvPr>
          <p:cNvSpPr/>
          <p:nvPr/>
        </p:nvSpPr>
        <p:spPr>
          <a:xfrm>
            <a:off x="417786" y="1600200"/>
            <a:ext cx="2601309" cy="24673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sz="2000" dirty="0">
              <a:solidFill>
                <a:schemeClr val="tx1"/>
              </a:solidFill>
            </a:endParaRPr>
          </a:p>
          <a:p>
            <a:pPr algn="ctr"/>
            <a:r>
              <a:rPr lang="hr-HR" sz="2000" b="1" dirty="0">
                <a:solidFill>
                  <a:schemeClr val="tx1"/>
                </a:solidFill>
              </a:rPr>
              <a:t>Provjeriti jesmo li dobro razumjeli: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Znači, pri tome misliš...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Čekaj da vidim jesam dobro razumjela.</a:t>
            </a:r>
          </a:p>
          <a:p>
            <a:pPr algn="ctr"/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995C99D-052D-40FB-86AD-3509201F747C}"/>
              </a:ext>
            </a:extLst>
          </p:cNvPr>
          <p:cNvSpPr/>
          <p:nvPr/>
        </p:nvSpPr>
        <p:spPr>
          <a:xfrm>
            <a:off x="3284483" y="1645444"/>
            <a:ext cx="2532994" cy="24220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Sažeti: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Znači, ukratko...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Dakle, ako sam dobro shvatila...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65AF4A0-2823-4647-94AC-FD6B1C7EAD96}"/>
              </a:ext>
            </a:extLst>
          </p:cNvPr>
          <p:cNvSpPr/>
          <p:nvPr/>
        </p:nvSpPr>
        <p:spPr>
          <a:xfrm>
            <a:off x="6151178" y="1600200"/>
            <a:ext cx="2456794" cy="24673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Dodavanje emocija: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To zvuči zabrinjavajuće.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Čini mi se da se diviš toj osobi.</a:t>
            </a:r>
          </a:p>
          <a:p>
            <a:pPr algn="ctr"/>
            <a:r>
              <a:rPr lang="hr-HR" sz="2000" dirty="0"/>
              <a:t> 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BE722AA-AC7A-4894-A2AC-A590F896D874}"/>
              </a:ext>
            </a:extLst>
          </p:cNvPr>
          <p:cNvSpPr/>
          <p:nvPr/>
        </p:nvSpPr>
        <p:spPr>
          <a:xfrm>
            <a:off x="9017875" y="1600200"/>
            <a:ext cx="2456794" cy="24673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Preusmjeravanje: </a:t>
            </a:r>
          </a:p>
          <a:p>
            <a:pPr marL="285750" indent="-285750" algn="ctr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Dobro, idemo dalje.</a:t>
            </a:r>
          </a:p>
          <a:p>
            <a:pPr marL="285750" indent="-285750" algn="ctr">
              <a:buFontTx/>
              <a:buChar char="-"/>
            </a:pPr>
            <a:r>
              <a:rPr lang="hr-HR" i="1" dirty="0">
                <a:solidFill>
                  <a:schemeClr val="tx1"/>
                </a:solidFill>
              </a:rPr>
              <a:t>Vratimo se na ono što si spomenula na početku.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E832BFF-E307-46BF-AB9A-D76FBC83E432}"/>
              </a:ext>
            </a:extLst>
          </p:cNvPr>
          <p:cNvSpPr/>
          <p:nvPr/>
        </p:nvSpPr>
        <p:spPr>
          <a:xfrm>
            <a:off x="1718440" y="4257264"/>
            <a:ext cx="2532994" cy="24220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Ohrabriti: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Aha, i zatim...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A tako, razumijem. I onda...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0DFE7125-AE2A-4B43-8C0F-DBF6488A0D54}"/>
              </a:ext>
            </a:extLst>
          </p:cNvPr>
          <p:cNvSpPr/>
          <p:nvPr/>
        </p:nvSpPr>
        <p:spPr>
          <a:xfrm>
            <a:off x="6151178" y="4203344"/>
            <a:ext cx="2456794" cy="24673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Izrazi ljubaznosti: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Žao mi je što te prekidam...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>
                <a:solidFill>
                  <a:schemeClr val="tx1"/>
                </a:solidFill>
              </a:rPr>
              <a:t>Samo tren.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4D669F2D-2CB9-4314-9231-1D70EABC1F87}"/>
              </a:ext>
            </a:extLst>
          </p:cNvPr>
          <p:cNvSpPr/>
          <p:nvPr/>
        </p:nvSpPr>
        <p:spPr>
          <a:xfrm>
            <a:off x="9017875" y="4212020"/>
            <a:ext cx="2456794" cy="246730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Tišina: </a:t>
            </a:r>
          </a:p>
          <a:p>
            <a:pPr marL="285750" indent="-285750" algn="ctr">
              <a:buFontTx/>
              <a:buChar char="-"/>
            </a:pPr>
            <a:r>
              <a:rPr lang="hr-HR" sz="2000" i="1" dirty="0" err="1">
                <a:solidFill>
                  <a:schemeClr val="tx1"/>
                </a:solidFill>
              </a:rPr>
              <a:t>Hmm</a:t>
            </a:r>
            <a:r>
              <a:rPr lang="hr-HR" sz="2000" i="1" dirty="0">
                <a:solidFill>
                  <a:schemeClr val="tx1"/>
                </a:solidFill>
              </a:rPr>
              <a:t>...</a:t>
            </a:r>
          </a:p>
          <a:p>
            <a:pPr marL="285750" indent="-285750" algn="ctr">
              <a:buFontTx/>
              <a:buChar char="-"/>
            </a:pPr>
            <a:r>
              <a:rPr lang="hr-HR" sz="20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nekoliko „kratkih”...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6849" cy="4667250"/>
          </a:xfrm>
        </p:spPr>
        <p:txBody>
          <a:bodyPr/>
          <a:lstStyle/>
          <a:p>
            <a:r>
              <a:rPr lang="hr-HR" b="1" dirty="0"/>
              <a:t>Koliko smo se promijenili? </a:t>
            </a:r>
            <a:r>
              <a:rPr lang="hr-HR" dirty="0"/>
              <a:t>– početnik / iskusni učitelj (učenici u 5. i 8. razredu) – 3 najveće promjene</a:t>
            </a:r>
          </a:p>
          <a:p>
            <a:r>
              <a:rPr lang="hr-HR" b="1" dirty="0"/>
              <a:t>Ja sam učitelj / učenik koji</a:t>
            </a:r>
            <a:r>
              <a:rPr lang="hr-HR" dirty="0"/>
              <a:t>... – u paru, 1 minuta, na koliko načina možemo završiti tu rečenicu (nešto zanimljivo, što nas je iznenadilo...?)</a:t>
            </a:r>
          </a:p>
          <a:p>
            <a:r>
              <a:rPr lang="hr-HR" b="1" dirty="0"/>
              <a:t>U čemu sam jedinstven </a:t>
            </a:r>
            <a:r>
              <a:rPr lang="hr-HR" dirty="0"/>
              <a:t>– u skupinama, pronaći 1 stvar koja nas čini jedinstvenima i jednu stvar koju dijelimo s ostatkom grupe</a:t>
            </a:r>
          </a:p>
          <a:p>
            <a:r>
              <a:rPr lang="hr-HR" b="1" dirty="0"/>
              <a:t>Zadnja minuta </a:t>
            </a:r>
            <a:r>
              <a:rPr lang="hr-HR" dirty="0"/>
              <a:t>– za privođenje aktivnosti kraju</a:t>
            </a:r>
          </a:p>
          <a:p>
            <a:r>
              <a:rPr lang="hr-HR" b="1" dirty="0"/>
              <a:t>Pozitivno ogovaranje </a:t>
            </a:r>
            <a:r>
              <a:rPr lang="hr-HR" dirty="0"/>
              <a:t>– u skupinama, 1 osoba se okrene, ostali ju/ga „ogovaraju” 1 minutu – istina, potkrijepljeno dokazima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611" y="165539"/>
            <a:ext cx="146206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nekoliko „kratkih”...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0274"/>
            <a:ext cx="10339552" cy="4602601"/>
          </a:xfrm>
        </p:spPr>
        <p:txBody>
          <a:bodyPr/>
          <a:lstStyle/>
          <a:p>
            <a:r>
              <a:rPr lang="hr-HR" b="1" dirty="0"/>
              <a:t>Davanje povratne informacije </a:t>
            </a:r>
            <a:r>
              <a:rPr lang="hr-HR" dirty="0"/>
              <a:t>– uskraćivanjem ne dozvoljavamo drugima da se razvijaju (postaviti 1 cilj koji želimo poboljšati/ promijeniti; poradimo na ove tri stvari...)</a:t>
            </a:r>
          </a:p>
          <a:p>
            <a:r>
              <a:rPr lang="hr-HR" b="1" dirty="0"/>
              <a:t>Refleksija</a:t>
            </a:r>
            <a:r>
              <a:rPr lang="hr-HR" dirty="0"/>
              <a:t> – kako se osjećate u vezi..., nabrojite neke izazove na koje ste naišli, što ste naučili, što sam JA naučila, kako bi ocijenili ovaj sat/projekt, kako znaš da ne zaslužuje nižu ocjenu, kako bi mogao doći do više ocjene, na koji način biste mogli napraviti dodatni korak...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611" y="165539"/>
            <a:ext cx="146206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8FD1F-E565-483D-AB34-8E0BF7A4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7614B2C-0F63-4E56-A9DB-0A8A0EC11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095" y="140949"/>
            <a:ext cx="8947810" cy="65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8D32A9-7AE7-4540-83E7-32BA126C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365125"/>
            <a:ext cx="10786241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kraj...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B30B4E5C-F289-4505-9F48-3F9AE28D3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8"/>
          <a:stretch/>
        </p:blipFill>
        <p:spPr>
          <a:xfrm>
            <a:off x="2574310" y="668119"/>
            <a:ext cx="8303897" cy="5724798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AB38E36-C0A7-4A7A-9BB2-0FA2B2CE34E6}"/>
              </a:ext>
            </a:extLst>
          </p:cNvPr>
          <p:cNvSpPr/>
          <p:nvPr/>
        </p:nvSpPr>
        <p:spPr>
          <a:xfrm>
            <a:off x="2574310" y="567559"/>
            <a:ext cx="8366959" cy="6463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CE0E0EE-2A34-465B-8F38-69DF341ABFB2}"/>
              </a:ext>
            </a:extLst>
          </p:cNvPr>
          <p:cNvSpPr/>
          <p:nvPr/>
        </p:nvSpPr>
        <p:spPr>
          <a:xfrm>
            <a:off x="5376041" y="465083"/>
            <a:ext cx="5977759" cy="1225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osjećate na kraju ovog predavanja?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D2598A0E-8BC9-49E8-9620-A79372F214EA}"/>
              </a:ext>
            </a:extLst>
          </p:cNvPr>
          <p:cNvSpPr/>
          <p:nvPr/>
        </p:nvSpPr>
        <p:spPr>
          <a:xfrm>
            <a:off x="2932386" y="1560786"/>
            <a:ext cx="425669" cy="4020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1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1863B5A-8898-46F5-A4AF-1F0FCAE7943D}"/>
              </a:ext>
            </a:extLst>
          </p:cNvPr>
          <p:cNvSpPr/>
          <p:nvPr/>
        </p:nvSpPr>
        <p:spPr>
          <a:xfrm>
            <a:off x="5221015" y="3026979"/>
            <a:ext cx="425669" cy="4020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2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8012597-3E02-4CA6-8FDA-F557F61F4540}"/>
              </a:ext>
            </a:extLst>
          </p:cNvPr>
          <p:cNvSpPr/>
          <p:nvPr/>
        </p:nvSpPr>
        <p:spPr>
          <a:xfrm>
            <a:off x="8152085" y="2305600"/>
            <a:ext cx="425669" cy="4020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3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D5D11D0-F0D4-46E5-B226-E77E945F568C}"/>
              </a:ext>
            </a:extLst>
          </p:cNvPr>
          <p:cNvSpPr/>
          <p:nvPr/>
        </p:nvSpPr>
        <p:spPr>
          <a:xfrm>
            <a:off x="2793123" y="4212021"/>
            <a:ext cx="425669" cy="40202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4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C425E72-84DE-46AA-A11E-55BB6A463E3D}"/>
              </a:ext>
            </a:extLst>
          </p:cNvPr>
          <p:cNvSpPr/>
          <p:nvPr/>
        </p:nvSpPr>
        <p:spPr>
          <a:xfrm>
            <a:off x="7090540" y="5898326"/>
            <a:ext cx="425669" cy="4020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5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A8BC993-B2AE-4959-B1A2-CC946FA3EB6F}"/>
              </a:ext>
            </a:extLst>
          </p:cNvPr>
          <p:cNvSpPr/>
          <p:nvPr/>
        </p:nvSpPr>
        <p:spPr>
          <a:xfrm>
            <a:off x="10062340" y="5587455"/>
            <a:ext cx="425669" cy="40202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69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D2BA2-501F-4D27-AE21-56E8C191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Korisne poveznice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99705-F469-4C30-A617-B725CCF9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16 Indicators of a Transformational Leader - Life Leaders Collective</a:t>
            </a:r>
            <a:endParaRPr lang="hr-HR" sz="2400" dirty="0"/>
          </a:p>
          <a:p>
            <a:r>
              <a:rPr lang="hr-HR" sz="2400" dirty="0" err="1">
                <a:hlinkClick r:id="rId3"/>
              </a:rPr>
              <a:t>Transformational</a:t>
            </a:r>
            <a:r>
              <a:rPr lang="hr-HR" sz="2400" dirty="0">
                <a:hlinkClick r:id="rId3"/>
              </a:rPr>
              <a:t> </a:t>
            </a:r>
            <a:r>
              <a:rPr lang="hr-HR" sz="2400" dirty="0" err="1">
                <a:hlinkClick r:id="rId3"/>
              </a:rPr>
              <a:t>Leadership</a:t>
            </a:r>
            <a:r>
              <a:rPr lang="hr-HR" sz="2400" dirty="0">
                <a:hlinkClick r:id="rId3"/>
              </a:rPr>
              <a:t> </a:t>
            </a:r>
            <a:r>
              <a:rPr lang="hr-HR" sz="2400" dirty="0" err="1">
                <a:hlinkClick r:id="rId3"/>
              </a:rPr>
              <a:t>Theory</a:t>
            </a:r>
            <a:r>
              <a:rPr lang="hr-HR" sz="2400" dirty="0">
                <a:hlinkClick r:id="rId3"/>
              </a:rPr>
              <a:t> – YouTube</a:t>
            </a:r>
            <a:endParaRPr lang="hr-HR" sz="2400" dirty="0"/>
          </a:p>
          <a:p>
            <a:r>
              <a:rPr lang="hr-HR" sz="2400" dirty="0" err="1">
                <a:hlinkClick r:id="rId4"/>
              </a:rPr>
              <a:t>MindTools</a:t>
            </a:r>
            <a:r>
              <a:rPr lang="hr-HR" sz="2400" dirty="0">
                <a:hlinkClick r:id="rId4"/>
              </a:rPr>
              <a:t> | Home</a:t>
            </a:r>
            <a:r>
              <a:rPr lang="hr-HR" sz="2400" dirty="0"/>
              <a:t> (</a:t>
            </a:r>
            <a:r>
              <a:rPr lang="hr-HR" sz="2400" dirty="0" err="1"/>
              <a:t>Johari</a:t>
            </a:r>
            <a:r>
              <a:rPr lang="hr-HR" sz="2400" dirty="0"/>
              <a:t> prozor)</a:t>
            </a:r>
          </a:p>
          <a:p>
            <a:r>
              <a:rPr lang="en-US" sz="2400" dirty="0">
                <a:hlinkClick r:id="rId5"/>
              </a:rPr>
              <a:t>Dan Pink: The puzzle of motivation | TED Talk</a:t>
            </a:r>
            <a:endParaRPr lang="hr-HR" sz="2400" dirty="0"/>
          </a:p>
          <a:p>
            <a:r>
              <a:rPr lang="en-US" sz="2400" dirty="0">
                <a:hlinkClick r:id="rId6"/>
              </a:rPr>
              <a:t>Conflict Styles Assessment | United States Institute of Peace</a:t>
            </a:r>
            <a:endParaRPr lang="hr-HR" sz="2400" dirty="0"/>
          </a:p>
          <a:p>
            <a:r>
              <a:rPr lang="en-US" sz="2400" dirty="0">
                <a:hlinkClick r:id="rId7"/>
              </a:rPr>
              <a:t>6 Questions to Help Your Child Gently Work Through a Mistake | Mothering Forum</a:t>
            </a:r>
            <a:endParaRPr lang="hr-HR" sz="2400" dirty="0"/>
          </a:p>
          <a:p>
            <a:r>
              <a:rPr lang="en-US" sz="2400" dirty="0">
                <a:hlinkClick r:id="rId8"/>
              </a:rPr>
              <a:t>What Makes a Great Teacher Mentor? | Elmhurst University Blog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40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67906C-9F67-4FC6-A754-40C986FB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tečaju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21C833-89FA-4016-B28F-5C16BE48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966"/>
            <a:ext cx="10515600" cy="501343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Budimpešta 25. – 30. studenog 2024. </a:t>
            </a:r>
          </a:p>
          <a:p>
            <a:r>
              <a:rPr lang="hr-HR" dirty="0" err="1"/>
              <a:t>Europass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Academy</a:t>
            </a:r>
            <a:r>
              <a:rPr lang="hr-HR" dirty="0"/>
              <a:t>, </a:t>
            </a:r>
            <a:r>
              <a:rPr lang="hr-HR" dirty="0" err="1"/>
              <a:t>Converzum</a:t>
            </a:r>
            <a:r>
              <a:rPr lang="hr-HR" dirty="0"/>
              <a:t> </a:t>
            </a:r>
            <a:r>
              <a:rPr lang="hr-HR" dirty="0" err="1"/>
              <a:t>Tudomany</a:t>
            </a:r>
            <a:r>
              <a:rPr lang="hr-HR" dirty="0"/>
              <a:t> </a:t>
            </a:r>
            <a:r>
              <a:rPr lang="hr-HR" dirty="0" err="1"/>
              <a:t>Nyelviskola</a:t>
            </a:r>
            <a:r>
              <a:rPr lang="hr-HR" dirty="0"/>
              <a:t> </a:t>
            </a:r>
            <a:r>
              <a:rPr lang="hr-HR" dirty="0" err="1"/>
              <a:t>Zrt</a:t>
            </a:r>
            <a:r>
              <a:rPr lang="hr-HR" dirty="0"/>
              <a:t>.</a:t>
            </a:r>
          </a:p>
          <a:p>
            <a:r>
              <a:rPr lang="hr-HR" dirty="0"/>
              <a:t>14 polaznika (Malta, Grčka, Španjolska, Portugal, Italija, Njemačka, Estonija, Hrvatska)</a:t>
            </a:r>
          </a:p>
          <a:p>
            <a:r>
              <a:rPr lang="hr-HR" dirty="0"/>
              <a:t>Ishodi: </a:t>
            </a:r>
          </a:p>
          <a:p>
            <a:pPr lvl="1"/>
            <a:r>
              <a:rPr lang="hr-HR" dirty="0"/>
              <a:t>definirati pojmove vodstva i upravljanja (menadžmenta)</a:t>
            </a:r>
          </a:p>
          <a:p>
            <a:pPr lvl="1"/>
            <a:r>
              <a:rPr lang="hr-HR" dirty="0"/>
              <a:t>odrediti različite vrste vodstva</a:t>
            </a:r>
          </a:p>
          <a:p>
            <a:pPr lvl="1"/>
            <a:r>
              <a:rPr lang="hr-HR" dirty="0"/>
              <a:t>razumjeti principe transformacijskog vodstva</a:t>
            </a:r>
          </a:p>
          <a:p>
            <a:pPr lvl="1"/>
            <a:r>
              <a:rPr lang="hr-HR" dirty="0"/>
              <a:t>definirati pozitivne strane svoje škole i razviti novu viziju</a:t>
            </a:r>
          </a:p>
          <a:p>
            <a:pPr lvl="1"/>
            <a:r>
              <a:rPr lang="hr-HR" dirty="0"/>
              <a:t>razumjeti važnost motivacije i zadovoljstva u profesionalnom razvoju</a:t>
            </a:r>
          </a:p>
          <a:p>
            <a:pPr lvl="1"/>
            <a:r>
              <a:rPr lang="hr-HR" dirty="0"/>
              <a:t>razviti vještine aktivnog slušanja i rješavanja konflikata</a:t>
            </a:r>
          </a:p>
          <a:p>
            <a:pPr lvl="1"/>
            <a:r>
              <a:rPr lang="hr-HR" dirty="0"/>
              <a:t>ponuditi kvalitetnu povratnu informaciju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A3E33E0-BA0B-4A2B-A26D-1DA31467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25" y="228600"/>
            <a:ext cx="1720278" cy="17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C1E238A2-AEC1-4B99-97C4-8D1E3D5FB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23240">
            <a:off x="6939011" y="2691590"/>
            <a:ext cx="4658395" cy="35252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4AF6DD-DDDA-4702-857F-6AF6CF7C9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5555">
            <a:off x="1083401" y="2931458"/>
            <a:ext cx="4922606" cy="342994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DF4677-514A-42A3-8509-CAF25F080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8" t="5914" r="3785" b="5574"/>
          <a:stretch/>
        </p:blipFill>
        <p:spPr>
          <a:xfrm rot="21353874">
            <a:off x="5862828" y="417455"/>
            <a:ext cx="4245844" cy="31805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351B8A-1C91-4088-87A7-9D39BDB7A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879">
            <a:off x="672604" y="447999"/>
            <a:ext cx="4464036" cy="28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66CC6-C3DC-49B5-9336-24B31E39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početak...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F5EB3B2-B26D-4FE0-9149-5D01A654F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18" b="52645"/>
          <a:stretch/>
        </p:blipFill>
        <p:spPr>
          <a:xfrm>
            <a:off x="5913635" y="2765261"/>
            <a:ext cx="4456874" cy="340852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877BD7-2876-46F9-8C3E-5CDE63FB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25" y="228600"/>
            <a:ext cx="1720278" cy="17184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2B44584-B9B4-4F81-A704-5CB06046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53"/>
          <a:stretch/>
        </p:blipFill>
        <p:spPr>
          <a:xfrm>
            <a:off x="663459" y="1827213"/>
            <a:ext cx="4900350" cy="3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41EEB0-FC75-4A41-88D7-C76EDEDC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početak...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655E11-463C-4760-B6DC-91EC67F93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i="1" dirty="0"/>
              <a:t>Naš</a:t>
            </a:r>
            <a:r>
              <a:rPr lang="hr-HR" sz="3600" dirty="0"/>
              <a:t> grb: </a:t>
            </a:r>
          </a:p>
          <a:p>
            <a:pPr lvl="1"/>
            <a:r>
              <a:rPr lang="hr-HR" sz="3200" dirty="0"/>
              <a:t>Znam...</a:t>
            </a:r>
          </a:p>
          <a:p>
            <a:pPr lvl="1"/>
            <a:r>
              <a:rPr lang="hr-HR" sz="3200" dirty="0"/>
              <a:t>Plaši me...</a:t>
            </a:r>
          </a:p>
          <a:p>
            <a:pPr lvl="1"/>
            <a:r>
              <a:rPr lang="hr-HR" sz="3200" dirty="0"/>
              <a:t>Nedostaje...</a:t>
            </a:r>
          </a:p>
          <a:p>
            <a:pPr lvl="1"/>
            <a:r>
              <a:rPr lang="hr-HR" sz="3200" dirty="0"/>
              <a:t>Zanimljivo mi je...</a:t>
            </a:r>
          </a:p>
          <a:p>
            <a:pPr lvl="1"/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0E007F-B61F-4A2C-8727-7CC83D19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25" y="228600"/>
            <a:ext cx="1720278" cy="17184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9B66C8-9CC5-4584-91F1-3EBA8AB9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80" y="233362"/>
            <a:ext cx="49434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985"/>
            <a:ext cx="2992821" cy="4158977"/>
          </a:xfrm>
        </p:spPr>
        <p:txBody>
          <a:bodyPr>
            <a:normAutofit/>
          </a:bodyPr>
          <a:lstStyle/>
          <a:p>
            <a:r>
              <a:rPr lang="hr-H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Ustani, istakni se i stvori promjenu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sp>
        <p:nvSpPr>
          <p:cNvPr id="6" name="AutoShape 2" descr="A motivational poster with the text 'Stand up, stand out and create a change' displayed prominently. The design features bold, modern typography in vibrant colors like orange, teal, and yellow. The background is a dynamic gradient of blue and purple with abstract shapes symbolizing movement and progress. The overall aesthetic is energetic and uplifting, suitable for inspiring action and positivity.">
            <a:extLst>
              <a:ext uri="{FF2B5EF4-FFF2-40B4-BE49-F238E27FC236}">
                <a16:creationId xmlns:a16="http://schemas.microsoft.com/office/drawing/2014/main" id="{A37E9463-F993-479C-A480-C874E6124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EF810B5-FF38-4F65-90F1-8C66D8C2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42" y="796980"/>
            <a:ext cx="4539147" cy="5379983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536B29FD-C37C-4768-8BED-644E95DE02E8}"/>
              </a:ext>
            </a:extLst>
          </p:cNvPr>
          <p:cNvSpPr/>
          <p:nvPr/>
        </p:nvSpPr>
        <p:spPr>
          <a:xfrm rot="20499402">
            <a:off x="4347741" y="3826888"/>
            <a:ext cx="979629" cy="426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5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5F025AE-4086-4779-AD0A-A639483F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81" y="4576611"/>
            <a:ext cx="1809055" cy="19458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74E99EB-1CD2-4632-B49D-A828D5DC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8685">
            <a:off x="5899527" y="3038434"/>
            <a:ext cx="1583168" cy="30005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7284F80-166D-4A81-ADF0-1C53B9324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0951">
            <a:off x="9336069" y="3209962"/>
            <a:ext cx="2504573" cy="17932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2ECB0-AD5A-4186-9625-0BC4A10E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1828" cy="4351338"/>
          </a:xfrm>
        </p:spPr>
        <p:txBody>
          <a:bodyPr>
            <a:normAutofit/>
          </a:bodyPr>
          <a:lstStyle/>
          <a:p>
            <a:r>
              <a:rPr lang="hr-HR" sz="4400" dirty="0"/>
              <a:t>osobni predmet </a:t>
            </a:r>
          </a:p>
          <a:p>
            <a:endParaRPr lang="hr-HR" sz="4400" dirty="0"/>
          </a:p>
          <a:p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sp>
        <p:nvSpPr>
          <p:cNvPr id="6" name="AutoShape 2" descr="A motivational poster with the text 'Stand up, stand out and create a change' displayed prominently. The design features bold, modern typography in vibrant colors like orange, teal, and yellow. The background is a dynamic gradient of blue and purple with abstract shapes symbolizing movement and progress. The overall aesthetic is energetic and uplifting, suitable for inspiring action and positivity.">
            <a:extLst>
              <a:ext uri="{FF2B5EF4-FFF2-40B4-BE49-F238E27FC236}">
                <a16:creationId xmlns:a16="http://schemas.microsoft.com/office/drawing/2014/main" id="{A37E9463-F993-479C-A480-C874E6124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F22C4B8-FBA8-4E78-958B-2885FB913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7728">
            <a:off x="2496989" y="3420265"/>
            <a:ext cx="3229573" cy="18908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E30DE4-948F-4C57-B674-A206D9EA4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77490">
            <a:off x="586264" y="2909776"/>
            <a:ext cx="1844061" cy="28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DFCCB-8E9E-4562-BEC0-D86DE834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me drugi vide?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B0F5A0-A778-45BC-BBFF-FE4323EE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76" y="165538"/>
            <a:ext cx="1972798" cy="1970690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EDD0A0BF-9234-4EE9-942A-8F79BDF3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r-HR" dirty="0"/>
              <a:t>Abeceda prevencije (Moje unutarnje i vanjsko „ja”)</a:t>
            </a:r>
          </a:p>
          <a:p>
            <a:r>
              <a:rPr lang="hr-HR" dirty="0"/>
              <a:t>Kako me vide moji kolege / učenici? Kako ja vidim sebe?</a:t>
            </a:r>
          </a:p>
          <a:p>
            <a:r>
              <a:rPr lang="hr-HR" dirty="0"/>
              <a:t>Sličnosti / razlike?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6E834AC-968D-4593-B73A-2322463E5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9431"/>
          <a:stretch/>
        </p:blipFill>
        <p:spPr>
          <a:xfrm>
            <a:off x="5443116" y="3126335"/>
            <a:ext cx="3480167" cy="327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844</Words>
  <Application>Microsoft Office PowerPoint</Application>
  <PresentationFormat>Široki zaslon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sustava Office</vt:lpstr>
      <vt:lpstr>Transformational Leadership   Transformacijsko vodstvo </vt:lpstr>
      <vt:lpstr>Voditeljica i sudionici tečaja</vt:lpstr>
      <vt:lpstr>O tečaju</vt:lpstr>
      <vt:lpstr>PowerPoint prezentacija</vt:lpstr>
      <vt:lpstr>Za početak...</vt:lpstr>
      <vt:lpstr>Za početak...</vt:lpstr>
      <vt:lpstr>Moto</vt:lpstr>
      <vt:lpstr>Upoznavanje</vt:lpstr>
      <vt:lpstr>Kako me drugi vide?</vt:lpstr>
      <vt:lpstr>Johari prozor</vt:lpstr>
      <vt:lpstr>Johari prozor</vt:lpstr>
      <vt:lpstr>Vježba</vt:lpstr>
      <vt:lpstr>Vježba</vt:lpstr>
      <vt:lpstr>Što znaš o...?</vt:lpstr>
      <vt:lpstr>Transformacijsko vodstvo</vt:lpstr>
      <vt:lpstr>Transformacijsko vodstvo</vt:lpstr>
      <vt:lpstr>Rješavanje sukoba </vt:lpstr>
      <vt:lpstr>Rješavanje konflikta </vt:lpstr>
      <vt:lpstr>Rješavanje problema</vt:lpstr>
      <vt:lpstr>Slušanje</vt:lpstr>
      <vt:lpstr>Slušanje</vt:lpstr>
      <vt:lpstr>I nekoliko „kratkih”...</vt:lpstr>
      <vt:lpstr>I nekoliko „kratkih”...</vt:lpstr>
      <vt:lpstr>PowerPoint prezentacija</vt:lpstr>
      <vt:lpstr>Za kraj...</vt:lpstr>
      <vt:lpstr>Korisne poveznice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for Teaching and Learning</dc:title>
  <dc:creator>Korisnik</dc:creator>
  <cp:lastModifiedBy>Renato Vojedilov</cp:lastModifiedBy>
  <cp:revision>172</cp:revision>
  <dcterms:created xsi:type="dcterms:W3CDTF">2024-03-17T11:40:26Z</dcterms:created>
  <dcterms:modified xsi:type="dcterms:W3CDTF">2025-01-03T12:13:03Z</dcterms:modified>
</cp:coreProperties>
</file>