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4" r:id="rId3"/>
    <p:sldId id="327" r:id="rId4"/>
    <p:sldId id="342" r:id="rId5"/>
    <p:sldId id="343" r:id="rId6"/>
    <p:sldId id="340" r:id="rId7"/>
    <p:sldId id="346" r:id="rId8"/>
    <p:sldId id="323" r:id="rId9"/>
    <p:sldId id="267" r:id="rId10"/>
    <p:sldId id="268" r:id="rId11"/>
    <p:sldId id="296" r:id="rId12"/>
    <p:sldId id="298" r:id="rId13"/>
    <p:sldId id="270" r:id="rId14"/>
    <p:sldId id="271" r:id="rId15"/>
    <p:sldId id="294" r:id="rId16"/>
    <p:sldId id="345" r:id="rId17"/>
    <p:sldId id="293" r:id="rId18"/>
    <p:sldId id="292" r:id="rId19"/>
    <p:sldId id="341" r:id="rId20"/>
    <p:sldId id="301" r:id="rId21"/>
    <p:sldId id="299" r:id="rId22"/>
    <p:sldId id="324" r:id="rId23"/>
    <p:sldId id="329" r:id="rId24"/>
    <p:sldId id="325" r:id="rId25"/>
    <p:sldId id="302" r:id="rId26"/>
    <p:sldId id="335" r:id="rId27"/>
    <p:sldId id="336" r:id="rId28"/>
    <p:sldId id="337" r:id="rId29"/>
    <p:sldId id="25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7D70D0-0821-4D8C-A0AD-AB7043719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C3477C3-B855-4A0A-BC88-D658167B0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C3AC33C-E22D-42B9-BC3C-F4CD508CD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E8BB-DF59-4EA2-A2AD-8052AEDD6BC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A1D9B9F-375D-4590-B891-21151CEDB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080158A-205E-4B49-AE38-5EEA4DC18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3A16-FB33-4DAB-A875-02B790B27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11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18186E-918E-44B1-9332-4FBF0201D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929E60D-96E5-4FB5-98A6-547A74569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A42A57-3889-421B-97F7-BE7B7A69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E8BB-DF59-4EA2-A2AD-8052AEDD6BC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3DA1A83-7BE9-4F16-ACC6-DA81856A4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D118609-76C6-458B-A462-6B501D9C1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3A16-FB33-4DAB-A875-02B790B27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8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4D8883A4-BCE6-4C5C-9A71-D16B5F00ED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BD63B4E-E0D5-413D-8DFA-C970F09DA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8E21722-603D-42A3-A151-B823F421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E8BB-DF59-4EA2-A2AD-8052AEDD6BC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9B97ACE-2E2D-4B22-BC3D-91B20337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B3577D1-F514-4135-89BB-8D955E1F0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3A16-FB33-4DAB-A875-02B790B27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C6C62C-76AF-4189-ABF0-DFA28354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7DA966-8560-4E5F-B5D5-4A5CF3F50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C0B943A-64ED-497D-8157-BB2630D4B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E8BB-DF59-4EA2-A2AD-8052AEDD6BC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322329C-E202-4C4F-B48C-5C318DD5B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5FC25AD-0715-499E-890B-5C60DE7AB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3A16-FB33-4DAB-A875-02B790B27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0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F7D1DB-366F-40D2-9860-CEE820730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A65A88A-E463-4AAD-BB1F-69CE90283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7D54586-B0A3-4D2B-BC1D-651C712AE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E8BB-DF59-4EA2-A2AD-8052AEDD6BC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48C359B-4E43-42CA-B576-12C93C82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9652B1A-B19B-41A2-90C7-F777BAAB7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3A16-FB33-4DAB-A875-02B790B27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48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30EBB3-1413-439B-9530-E0C9A9D2D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FE58B34-DD85-432D-823E-210A69102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08C2153-D381-4FBB-A89A-48DE28AB9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C669DD1-EA5B-4327-AA06-CC3B775D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E8BB-DF59-4EA2-A2AD-8052AEDD6BC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F968DD8-D4F0-49C0-BBB2-6B02E13B3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1D2538A-D89E-4D68-85E8-2DF6D796B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3A16-FB33-4DAB-A875-02B790B27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8419BE-BF4C-4B70-A7BE-BF08102E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4141766-BAF8-44CD-A54F-B21D9BC96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C69EF62-FD0F-4A52-9B13-6200DB800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4F8B001D-4AD1-4601-8E5A-8C25F3BA00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38405CE-92EB-4A7F-9DDD-A52166EDD4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5B4D5E9B-A9A3-4B04-9C15-929039068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E8BB-DF59-4EA2-A2AD-8052AEDD6BC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9DDF4A1A-1068-452E-977D-ED8A8193F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315E18F1-8942-4364-9E3A-23A453F7F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3A16-FB33-4DAB-A875-02B790B27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2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000DDB-A04A-4CA7-9F9C-BBB433952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56802F28-AFE0-4DF8-9059-CD1EAB278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E8BB-DF59-4EA2-A2AD-8052AEDD6BC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27C8750-EC73-4C62-99E5-D5E972FA8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8528F3C-83C3-4189-AA4D-513818D9E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3A16-FB33-4DAB-A875-02B790B27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3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66B753F-22F8-400F-AA28-B18445805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E8BB-DF59-4EA2-A2AD-8052AEDD6BC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DA282950-0198-4BD6-860D-FB6E97190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2808E03-49D9-471A-8046-ADB8A322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3A16-FB33-4DAB-A875-02B790B27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0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A5D513-4324-4077-9EB0-6DB2702E5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E61CC2-0F50-4C70-A074-2435D1FED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0BD7FDC-A49B-4F57-8D7B-5CFB4C037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FB108B8-1976-4AA1-91ED-E6F231C37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E8BB-DF59-4EA2-A2AD-8052AEDD6BC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6D3F619-58E9-4159-9D24-7B57F730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99FB365-02F3-459B-BB83-D6A748CE8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3A16-FB33-4DAB-A875-02B790B27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2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3C3EB1-A745-4FCD-A5AB-A3012FB8A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998CA8F4-D6E0-4F2C-86B0-0F07EF134B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AEB1D5E-59C4-4088-A37C-F8CC3A769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47D365A-2AF5-4961-9906-F673E6E76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E8BB-DF59-4EA2-A2AD-8052AEDD6BC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EEDE61D-537D-4B51-AA4B-A3F6B6062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9751F41-3997-4071-9D41-C6E37DFD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3A16-FB33-4DAB-A875-02B790B27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3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C19AFEBA-E93D-41A1-B015-DFB06465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7041079-E860-441B-BED6-655A15CED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94BE116-F029-48F3-9DB6-8550D1874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2E8BB-DF59-4EA2-A2AD-8052AEDD6BC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EB7C066-6DF3-4C1B-AD09-78619E51C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C4CAC33-D224-4DEC-9F72-6625B4507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B3A16-FB33-4DAB-A875-02B790B27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5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vvo.hr/vodic-kroz-sadrzaj-i-strukturu-nacionalnih-ispita-u-cetvrtome-i-osmome-razredu-u-skolskoj-godini-2024-2025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B445E0-2EEB-4ED0-B9C6-B6743C2AF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2551"/>
            <a:ext cx="9144000" cy="2387600"/>
          </a:xfrm>
        </p:spPr>
        <p:txBody>
          <a:bodyPr>
            <a:normAutofit/>
          </a:bodyPr>
          <a:lstStyle/>
          <a:p>
            <a:r>
              <a:rPr lang="hr-HR" b="1" dirty="0"/>
              <a:t>Organizacija provođenja</a:t>
            </a:r>
            <a:br>
              <a:rPr lang="hr-HR" b="1" dirty="0"/>
            </a:br>
            <a:r>
              <a:rPr lang="hr-HR" b="1" dirty="0"/>
              <a:t>Nacionalnih ispita  4.r.</a:t>
            </a:r>
            <a:endParaRPr lang="en-US" b="1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57641D9-F49A-4BBB-A8EF-9F3EEFF23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8165" y="3079969"/>
            <a:ext cx="9144000" cy="1655762"/>
          </a:xfrm>
        </p:spPr>
        <p:txBody>
          <a:bodyPr/>
          <a:lstStyle/>
          <a:p>
            <a:r>
              <a:rPr lang="hr-HR" dirty="0"/>
              <a:t>Sat razrednika 12.2.2025.</a:t>
            </a:r>
          </a:p>
          <a:p>
            <a:r>
              <a:rPr lang="hr-HR" dirty="0"/>
              <a:t>i roditeljski sastanak 19.2.2025.</a:t>
            </a:r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C1C5040-29F6-4DD6-A7CE-F1608723C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42" y="4685863"/>
            <a:ext cx="6115574" cy="149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65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114A3A-4062-4461-8829-B8B262B29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868362"/>
            <a:ext cx="3581400" cy="5121275"/>
          </a:xfrm>
        </p:spPr>
        <p:txBody>
          <a:bodyPr>
            <a:normAutofit/>
          </a:bodyPr>
          <a:lstStyle/>
          <a:p>
            <a:r>
              <a:rPr lang="hr-HR" b="1" dirty="0"/>
              <a:t>Raspored zvona u dane PROVOĐENJA NACIONALNIH ISPITA (samo kada su ispiti za 8.r.)</a:t>
            </a:r>
            <a:br>
              <a:rPr lang="hr-HR" b="1" dirty="0"/>
            </a:br>
            <a:endParaRPr lang="en-US" b="1" dirty="0"/>
          </a:p>
        </p:txBody>
      </p:sp>
      <p:graphicFrame>
        <p:nvGraphicFramePr>
          <p:cNvPr id="7" name="Rezervirano mjesto sadržaja 6">
            <a:extLst>
              <a:ext uri="{FF2B5EF4-FFF2-40B4-BE49-F238E27FC236}">
                <a16:creationId xmlns:a16="http://schemas.microsoft.com/office/drawing/2014/main" id="{91FCFBDB-0EE4-4B99-A0E7-B5F512C6E1E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13200" y="418077"/>
          <a:ext cx="7924800" cy="5818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2778">
                  <a:extLst>
                    <a:ext uri="{9D8B030D-6E8A-4147-A177-3AD203B41FA5}">
                      <a16:colId xmlns:a16="http://schemas.microsoft.com/office/drawing/2014/main" val="3114111516"/>
                    </a:ext>
                  </a:extLst>
                </a:gridCol>
                <a:gridCol w="5882022">
                  <a:extLst>
                    <a:ext uri="{9D8B030D-6E8A-4147-A177-3AD203B41FA5}">
                      <a16:colId xmlns:a16="http://schemas.microsoft.com/office/drawing/2014/main" val="2297812137"/>
                    </a:ext>
                  </a:extLst>
                </a:gridCol>
              </a:tblGrid>
              <a:tr h="4541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RASPORED ZVONA</a:t>
                      </a:r>
                      <a:endParaRPr lang="en-US" sz="12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9218631"/>
                  </a:ext>
                </a:extLst>
              </a:tr>
              <a:tr h="3756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3200">
                          <a:effectLst/>
                        </a:rPr>
                        <a:t>1. sat  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3200" dirty="0">
                          <a:effectLst/>
                        </a:rPr>
                        <a:t>8:50-9:35</a:t>
                      </a:r>
                      <a:endParaRPr lang="en-US" sz="32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6306757"/>
                  </a:ext>
                </a:extLst>
              </a:tr>
              <a:tr h="37563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3200">
                          <a:effectLst/>
                        </a:rPr>
                        <a:t>odmor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9:35-9:45 užina 2. i 4.r. (10 min)</a:t>
                      </a:r>
                      <a:endParaRPr lang="en-US" sz="24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6173368"/>
                  </a:ext>
                </a:extLst>
              </a:tr>
              <a:tr h="3756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3200">
                          <a:effectLst/>
                        </a:rPr>
                        <a:t>2. sat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3200" dirty="0">
                          <a:effectLst/>
                        </a:rPr>
                        <a:t>9:45-10:30</a:t>
                      </a:r>
                      <a:endParaRPr lang="en-US" sz="32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1574218"/>
                  </a:ext>
                </a:extLst>
              </a:tr>
              <a:tr h="37563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3200">
                          <a:effectLst/>
                        </a:rPr>
                        <a:t>odmor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10:30-10:40 užina 6. i 8.r (10 min)</a:t>
                      </a:r>
                      <a:endParaRPr lang="en-US" sz="24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7081910"/>
                  </a:ext>
                </a:extLst>
              </a:tr>
              <a:tr h="3756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3200">
                          <a:effectLst/>
                        </a:rPr>
                        <a:t>3. sat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3200" dirty="0">
                          <a:effectLst/>
                        </a:rPr>
                        <a:t>10:40-11:25</a:t>
                      </a:r>
                      <a:endParaRPr lang="en-US" sz="32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3205901"/>
                  </a:ext>
                </a:extLst>
              </a:tr>
              <a:tr h="37563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3200">
                          <a:effectLst/>
                        </a:rPr>
                        <a:t>odmor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11:25-11:30  (5 min)</a:t>
                      </a:r>
                      <a:endParaRPr lang="en-US" sz="24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903044"/>
                  </a:ext>
                </a:extLst>
              </a:tr>
              <a:tr h="3756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3200">
                          <a:effectLst/>
                        </a:rPr>
                        <a:t>4. sat  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3200" dirty="0">
                          <a:effectLst/>
                        </a:rPr>
                        <a:t>11:30-12:15</a:t>
                      </a:r>
                      <a:endParaRPr lang="en-US" sz="32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3030123"/>
                  </a:ext>
                </a:extLst>
              </a:tr>
              <a:tr h="37563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3200">
                          <a:effectLst/>
                        </a:rPr>
                        <a:t>odmor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12:15-12:20  (5 min)</a:t>
                      </a:r>
                      <a:endParaRPr lang="en-US" sz="24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0267558"/>
                  </a:ext>
                </a:extLst>
              </a:tr>
              <a:tr h="3756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3200">
                          <a:effectLst/>
                        </a:rPr>
                        <a:t>5. sat  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3200" dirty="0">
                          <a:effectLst/>
                        </a:rPr>
                        <a:t>12:20-13:05</a:t>
                      </a:r>
                      <a:endParaRPr lang="en-US" sz="32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4667024"/>
                  </a:ext>
                </a:extLst>
              </a:tr>
              <a:tr h="37563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3200">
                          <a:effectLst/>
                        </a:rPr>
                        <a:t>odmor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13:05-13:10  (5 min)</a:t>
                      </a:r>
                      <a:endParaRPr lang="en-US" sz="24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8207910"/>
                  </a:ext>
                </a:extLst>
              </a:tr>
              <a:tr h="3756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3200">
                          <a:effectLst/>
                        </a:rPr>
                        <a:t>6. sat  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3200" dirty="0">
                          <a:effectLst/>
                        </a:rPr>
                        <a:t>13:10-13:50 (sat 40 min)</a:t>
                      </a:r>
                      <a:endParaRPr lang="en-US" sz="32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2185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248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C497FE-1F3B-4510-A8D1-A48675C14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1" y="18255"/>
            <a:ext cx="10515600" cy="963257"/>
          </a:xfrm>
        </p:spPr>
        <p:txBody>
          <a:bodyPr/>
          <a:lstStyle/>
          <a:p>
            <a:r>
              <a:rPr lang="hr-HR" b="1" dirty="0"/>
              <a:t>Organizacije rada</a:t>
            </a:r>
            <a:endParaRPr lang="en-US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F08264-4D71-4384-B278-964A88505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91" y="1062227"/>
            <a:ext cx="11653008" cy="5514742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U sve navedene dane učenici 4./8. r. dolaze u školu u </a:t>
            </a:r>
            <a:r>
              <a:rPr lang="hr-HR" b="1" dirty="0">
                <a:solidFill>
                  <a:srgbClr val="FF0000"/>
                </a:solidFill>
              </a:rPr>
              <a:t>8:30</a:t>
            </a:r>
            <a:r>
              <a:rPr lang="hr-HR" dirty="0"/>
              <a:t> sati kada počinju pripreme za Nacionalne ispite. Nakon Nacionalnih ispita učenici imaju redovitu nastavu prema rasporedu</a:t>
            </a:r>
          </a:p>
          <a:p>
            <a:r>
              <a:rPr lang="hr-HR" dirty="0"/>
              <a:t>Nacionalni ispiti se održavaju 1. i 2. sat (osim u ponedjeljak 17.3.2025. kada su ispiti 1.-4. sat.</a:t>
            </a:r>
            <a:endParaRPr lang="en-US" dirty="0"/>
          </a:p>
          <a:p>
            <a:r>
              <a:rPr lang="hr-HR" dirty="0"/>
              <a:t>Nastava za učenike 2., 4. i 6. razreda počinje u 8:50 sati. (samo navedeni datumi kada se pišu ispti za 8.r.!). Svi ostali datumi uobičajeno. </a:t>
            </a:r>
            <a:r>
              <a:rPr lang="hr-HR" dirty="0">
                <a:solidFill>
                  <a:srgbClr val="FF0000"/>
                </a:solidFill>
              </a:rPr>
              <a:t>MANJE IZMJENE U RASPOREDU (crveno u rasporedu)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hr-HR" dirty="0"/>
              <a:t>Učenici 1., 3., 5. i 7. razreda imaju nastavu uobičajeno </a:t>
            </a:r>
            <a:r>
              <a:rPr lang="hr-HR" dirty="0">
                <a:solidFill>
                  <a:srgbClr val="FF0000"/>
                </a:solidFill>
              </a:rPr>
              <a:t>osim u ponedjeljak 24.3.2025., srijedu 26.3.2025. i petak 28.3.2025. je zamjena smjena!</a:t>
            </a:r>
            <a:r>
              <a:rPr lang="hr-HR" dirty="0"/>
              <a:t> Znači da učenici 1., 3., 5. i 7. razreda te dane imaju nastavu od 14:00 sati, a učenici 2., 4. 6. razreda od 8:50 sati. </a:t>
            </a:r>
            <a:r>
              <a:rPr lang="hr-HR" dirty="0">
                <a:solidFill>
                  <a:srgbClr val="FF0000"/>
                </a:solidFill>
              </a:rPr>
              <a:t>Raspored je od A tjedna</a:t>
            </a:r>
            <a:r>
              <a:rPr lang="hr-HR" dirty="0"/>
              <a:t>. </a:t>
            </a:r>
          </a:p>
          <a:p>
            <a:r>
              <a:rPr lang="hr-HR" dirty="0"/>
              <a:t>Za učenike 4.r. i  8.r. u dane nacionalnih isptia nema usmenog niti pisanog ispitivanja!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24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5F53C66-F5DA-411A-B63B-DF36ECE5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36" y="489931"/>
            <a:ext cx="11678174" cy="5667587"/>
          </a:xfrm>
        </p:spPr>
        <p:txBody>
          <a:bodyPr>
            <a:normAutofit/>
          </a:bodyPr>
          <a:lstStyle/>
          <a:p>
            <a:r>
              <a:rPr lang="hr-HR" dirty="0"/>
              <a:t>Učitelji koji predaju taj predmet ne mogu biti dežurni kada se piše taj predmet</a:t>
            </a:r>
          </a:p>
          <a:p>
            <a:r>
              <a:rPr lang="hr-HR" dirty="0"/>
              <a:t>Razrednici ne mogu biti dežurni u svom razredu</a:t>
            </a:r>
          </a:p>
          <a:p>
            <a:r>
              <a:rPr lang="hr-HR" dirty="0"/>
              <a:t>Poželjno je da dežuraju učitelji koji poznaju učenike (barem jedan od učitelja)</a:t>
            </a:r>
          </a:p>
          <a:p>
            <a:r>
              <a:rPr lang="hr-HR" dirty="0"/>
              <a:t>Raspored je sačinjen na način da ima što manje izmijena te da se što manji broj sati „izgubi” jer se svi sati koji se „izgube” moraju i odraditi</a:t>
            </a:r>
          </a:p>
          <a:p>
            <a:r>
              <a:rPr lang="hr-HR" dirty="0"/>
              <a:t>Raspored sati u zbornici, na internetskoj stranici škole, na e mailu, u viber zbornici, letku za učenike i roditelje</a:t>
            </a:r>
          </a:p>
          <a:p>
            <a:r>
              <a:rPr lang="hr-HR" dirty="0"/>
              <a:t>Nastavnici će podsjećati učenike dan prije na izmjene koje su idući dan!</a:t>
            </a:r>
          </a:p>
          <a:p>
            <a:r>
              <a:rPr lang="hr-HR" dirty="0"/>
              <a:t>Za učenike 4.r. ispiti dolaze zemaljskom poštom 6.3.2025. (HJ, M, PID)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549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977394-C73B-494F-9F1C-6964352F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279399"/>
            <a:ext cx="10515600" cy="803275"/>
          </a:xfrm>
        </p:spPr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Pravila/pripreme/organizacija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DA67714-D164-4CBF-8F4F-58EB143B2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253330"/>
            <a:ext cx="11341100" cy="5020469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Ispiti stižu u školu putem pošte</a:t>
            </a:r>
          </a:p>
          <a:p>
            <a:r>
              <a:rPr lang="hr-HR" dirty="0"/>
              <a:t>Svaki učenik ima svoju zaštitnu sigurnosnu </a:t>
            </a:r>
          </a:p>
          <a:p>
            <a:pPr marL="0" indent="0">
              <a:buNone/>
            </a:pPr>
            <a:r>
              <a:rPr lang="hr-HR" dirty="0"/>
              <a:t>   vrećicu s ispitnim materijalima i naljepnicu s bar kodom na kojoj je ime i prezime</a:t>
            </a:r>
          </a:p>
          <a:p>
            <a:pPr marL="0" indent="0">
              <a:buNone/>
            </a:pPr>
            <a:r>
              <a:rPr lang="hr-HR" b="1" dirty="0"/>
              <a:t>Voditelj ispitivanja i dežurni učitelji dati će detaljne upute i pomoći učenicima</a:t>
            </a:r>
          </a:p>
          <a:p>
            <a:r>
              <a:rPr lang="hr-HR" dirty="0"/>
              <a:t>Izostanci se trebaju opravdati</a:t>
            </a:r>
          </a:p>
          <a:p>
            <a:r>
              <a:rPr lang="hr-HR" dirty="0"/>
              <a:t>Ispunjava se obrazac za evidenciju prisustvovanja </a:t>
            </a:r>
            <a:r>
              <a:rPr lang="hr-HR" b="1" dirty="0"/>
              <a:t>svakog</a:t>
            </a:r>
            <a:r>
              <a:rPr lang="hr-HR" dirty="0"/>
              <a:t> učenika</a:t>
            </a:r>
          </a:p>
          <a:p>
            <a:r>
              <a:rPr lang="hr-HR" dirty="0"/>
              <a:t>Ispiti se šalju u NCVVO odmah nakon pisanja (do 16:00 sati)</a:t>
            </a:r>
          </a:p>
          <a:p>
            <a:r>
              <a:rPr lang="hr-HR" dirty="0"/>
              <a:t>Ispravljaju se u NCVVO</a:t>
            </a:r>
          </a:p>
          <a:p>
            <a:r>
              <a:rPr lang="hr-HR" dirty="0"/>
              <a:t>Rezultati ispita: biti će unijeti u bilješke u e-Dnevniku</a:t>
            </a:r>
          </a:p>
          <a:p>
            <a:r>
              <a:rPr lang="hr-HR" dirty="0"/>
              <a:t>Koordinator NI za OŠ Višnjevac – Melita Krstić</a:t>
            </a:r>
          </a:p>
          <a:p>
            <a:r>
              <a:rPr lang="hr-HR" dirty="0"/>
              <a:t>Ispite provode – voditelj ispitivanja i dežurni učitelj (prema rasporedu)</a:t>
            </a:r>
          </a:p>
          <a:p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F38A728-5AE0-45E5-BCC6-636F0F848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390" y="124337"/>
            <a:ext cx="3714742" cy="208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12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FC38557-F294-4B7E-B8A5-0996D7F78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00" y="398462"/>
            <a:ext cx="11493500" cy="6061075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Pisanje u učionicama po odjelima 4.a – 53 (B/K), 4.b 52 (F), 4.c 51 (INF)</a:t>
            </a:r>
          </a:p>
          <a:p>
            <a:r>
              <a:rPr lang="hr-HR" dirty="0"/>
              <a:t>U svakoj klupi sjedi jedan učenik</a:t>
            </a:r>
          </a:p>
          <a:p>
            <a:r>
              <a:rPr lang="hr-HR" dirty="0"/>
              <a:t>Sjedi se po abecedi na određeno mjesto (biti će napisano ime)</a:t>
            </a:r>
          </a:p>
          <a:p>
            <a:r>
              <a:rPr lang="hr-HR" dirty="0"/>
              <a:t>Osiguran prostor za odlaganje stvari (torba, mobitel, pametni sat, jakna…)</a:t>
            </a:r>
          </a:p>
          <a:p>
            <a:r>
              <a:rPr lang="hr-HR" dirty="0"/>
              <a:t>Piše se plavom ili crnom kemijskom olovkom koja se ne može brisati – samo to je na stolu – ništa drugo se ne može imati na stolu (+ dodatni pribor M)</a:t>
            </a:r>
          </a:p>
          <a:p>
            <a:r>
              <a:rPr lang="hr-HR" dirty="0"/>
              <a:t>Olovke/Pribor se ne posuđuju!</a:t>
            </a:r>
          </a:p>
          <a:p>
            <a:r>
              <a:rPr lang="hr-HR" dirty="0"/>
              <a:t>Učenici dolaze u </a:t>
            </a:r>
            <a:r>
              <a:rPr lang="hr-HR" b="1" dirty="0">
                <a:solidFill>
                  <a:srgbClr val="FF0000"/>
                </a:solidFill>
              </a:rPr>
              <a:t>8:30</a:t>
            </a:r>
            <a:r>
              <a:rPr lang="hr-HR" dirty="0"/>
              <a:t> i smještaju se u učionice (ako zakasni više od 15 min udaljit će se sa ispita)</a:t>
            </a:r>
          </a:p>
          <a:p>
            <a:r>
              <a:rPr lang="hr-HR" dirty="0"/>
              <a:t>8:45 čitaju se upute</a:t>
            </a:r>
          </a:p>
          <a:p>
            <a:r>
              <a:rPr lang="hr-HR" dirty="0"/>
              <a:t>9:00 počinje ispit –</a:t>
            </a:r>
          </a:p>
          <a:p>
            <a:r>
              <a:rPr lang="hr-HR" dirty="0"/>
              <a:t>Učenici ne napuštaju ispitnu prostoriju tijekom ispita (osim ako je hitno, onda uz pratnju dežurnog učitelja)</a:t>
            </a:r>
          </a:p>
          <a:p>
            <a:r>
              <a:rPr lang="hr-HR" dirty="0"/>
              <a:t>Nakon NI učenici odlaze kući i dolaze u suprotnu smjenu</a:t>
            </a:r>
          </a:p>
          <a:p>
            <a:r>
              <a:rPr lang="hr-HR" dirty="0"/>
              <a:t>U dane NI učenici nemaju usmena niti pisana ispitivanja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195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D5910C-7553-47FF-809D-E2735CA76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31" y="441441"/>
            <a:ext cx="11409726" cy="6219417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PAŽLJIVO ČITATI PITANJA! POLAKO RJEŠAVATI! NA KRAJU PONOVO PROVJERITI ODGOVORE! DRŽATI SE SVIH DANIH UPUTA!</a:t>
            </a:r>
          </a:p>
          <a:p>
            <a:r>
              <a:rPr lang="hr-HR" dirty="0"/>
              <a:t>TRUDITI SE RACIONALNO RASPOREDITI VRIJEME. AKO JE NEKI ZADATAK PRETEŽAK NE ZADRŽAVATI SE PREDUGO NA NJEMU. PREĆI NA SLIJEDEĆI ZADATAK PA SE KASNIJE VRATITI.</a:t>
            </a:r>
          </a:p>
          <a:p>
            <a:r>
              <a:rPr lang="hr-HR" dirty="0"/>
              <a:t>PISATI ČITKO (PISANA SLOVA)</a:t>
            </a:r>
          </a:p>
          <a:p>
            <a:r>
              <a:rPr lang="hr-HR" dirty="0"/>
              <a:t>NIGDJE SE NE POTPISIVATI PUNIM IMENOM I PREZIMENOM (BITI ĆE NALJEPNICE)</a:t>
            </a:r>
          </a:p>
          <a:p>
            <a:r>
              <a:rPr lang="hr-HR" dirty="0"/>
              <a:t>DODATNI MATERIJALI (uz „Ispitnu knjižicu” i „List za odgovore”:</a:t>
            </a:r>
          </a:p>
          <a:p>
            <a:pPr marL="396000"/>
            <a:r>
              <a:rPr lang="hr-HR" dirty="0"/>
              <a:t>LIST ZA PLAN PISANJA tj. koncept (HRVATSKI JEZIK)</a:t>
            </a:r>
          </a:p>
          <a:p>
            <a:r>
              <a:rPr lang="hr-HR" dirty="0"/>
              <a:t>ZADACI VIŠESTRUKOG IZBORA SE UPISUJU U „LIST ZA ODGOVORE” </a:t>
            </a:r>
          </a:p>
          <a:p>
            <a:r>
              <a:rPr lang="hr-HR" dirty="0"/>
              <a:t>ZADACI KRATKOG I PRODUŽENOG ODGOVORA PIŠU SE U „ISPITNOJ KNJIŽICI”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608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EE8442-05C1-4EE6-82F9-A2F98A60E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NEOPHODAN PRIBOR!</a:t>
            </a:r>
            <a:br>
              <a:rPr lang="hr-HR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6464F27-B1CC-4399-BAFD-85F3808FC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60" y="1565566"/>
            <a:ext cx="11359393" cy="4351338"/>
          </a:xfrm>
        </p:spPr>
        <p:txBody>
          <a:bodyPr/>
          <a:lstStyle/>
          <a:p>
            <a:r>
              <a:rPr lang="hr-HR" b="1" dirty="0"/>
              <a:t>PLAVA/CRNA KEMIJSKA OLOVKA KOJA SE NE MOŽE BRISATI (ZA SVE ISPITE!)</a:t>
            </a:r>
          </a:p>
          <a:p>
            <a:r>
              <a:rPr lang="pl-PL" b="1" dirty="0"/>
              <a:t>GRAFITNA OLOVKA ZA SKICIRANJE I KONSTRUIRANJE TE </a:t>
            </a:r>
            <a:r>
              <a:rPr lang="en-US" b="1" dirty="0"/>
              <a:t>GEOMETRIJSKI PRIBOR: ŠESTAR I DVA TROKUTA ILI JEDAN TROKUT I RAVNALO</a:t>
            </a:r>
            <a:r>
              <a:rPr lang="hr-HR" b="1" dirty="0"/>
              <a:t> (MATEMATIKA)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08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9BAC2A2-24FF-4A18-B8A0-CCDAE8ED5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250" y="346497"/>
            <a:ext cx="10515600" cy="4351338"/>
          </a:xfrm>
        </p:spPr>
        <p:txBody>
          <a:bodyPr/>
          <a:lstStyle/>
          <a:p>
            <a:r>
              <a:rPr lang="hr-HR" b="1" dirty="0"/>
              <a:t>Voditelj ispitivanja i dežurni učitelji dati će detaljne upute i pomoći učenicima</a:t>
            </a:r>
          </a:p>
          <a:p>
            <a:r>
              <a:rPr lang="hr-HR" dirty="0"/>
              <a:t>Provjera ispitnih materijala, lijepljenje naljepnica, upozoriti na vrijeme, kako se označavaju točni odgovori, kako se ispravlja… </a:t>
            </a:r>
          </a:p>
          <a:p>
            <a:r>
              <a:rPr lang="hr-HR" dirty="0"/>
              <a:t>Sve upute će biti i napisane u</a:t>
            </a:r>
          </a:p>
          <a:p>
            <a:pPr marL="0" indent="0">
              <a:buNone/>
            </a:pPr>
            <a:r>
              <a:rPr lang="hr-HR" dirty="0"/>
              <a:t>    ispitnim materijalima</a:t>
            </a:r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838CA3C-1D1A-4CDE-A198-12C5ED193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83" t="14312" r="25894" b="27951"/>
          <a:stretch/>
        </p:blipFill>
        <p:spPr>
          <a:xfrm>
            <a:off x="5081216" y="2457975"/>
            <a:ext cx="6901757" cy="350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39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DDB041-E7C3-4AE4-9ED3-F561B9927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50" y="188956"/>
            <a:ext cx="11200002" cy="1021777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Učenici s teškoćama (s Rješenjem o primjerenom obliku školovanja)</a:t>
            </a:r>
            <a:endParaRPr lang="en-US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CD5C80-3F1E-4CEC-AB8C-B13A4B0A2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469" y="1277452"/>
            <a:ext cx="11611062" cy="4961782"/>
          </a:xfrm>
        </p:spPr>
        <p:txBody>
          <a:bodyPr>
            <a:normAutofit/>
          </a:bodyPr>
          <a:lstStyle/>
          <a:p>
            <a:r>
              <a:rPr lang="hr-HR" dirty="0"/>
              <a:t>4.r. 3 učenika</a:t>
            </a:r>
          </a:p>
          <a:p>
            <a:r>
              <a:rPr lang="hr-HR" b="1" dirty="0"/>
              <a:t>Imaju pravo pisanja produženo za 50% vremena svakog ispita:</a:t>
            </a:r>
          </a:p>
          <a:p>
            <a:r>
              <a:rPr lang="hr-HR" b="1" dirty="0"/>
              <a:t>Ispit koji traje 135 min mogu pisati 203 min (4.r. HJ)</a:t>
            </a:r>
          </a:p>
          <a:p>
            <a:r>
              <a:rPr lang="hr-HR" b="1" dirty="0"/>
              <a:t>Ispit koji traje 60 min mogu pisati 90 min (4.r. M,PID)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64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56E9A7-68DE-45D2-A6FC-5B039049C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4. razredi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CAE1888-5842-412C-9D89-05FE08A43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74835" cy="4351338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4. Razredi </a:t>
            </a:r>
          </a:p>
          <a:p>
            <a:pPr marL="0" indent="0">
              <a:buNone/>
            </a:pPr>
            <a:r>
              <a:rPr lang="hr-HR" dirty="0"/>
              <a:t>tko želi pročitati više o samim isptima i vidjeti primjere zadataka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>
                <a:hlinkClick r:id="rId2"/>
              </a:rPr>
              <a:t>Vodić kroz sadržaj i strukturu nacionalnih ispiti u 4.r. u šk. god. 2024./25.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854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FEED0-4856-46C3-AD5E-3BFEAFBC1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Temeljni dokumenti za provedbu nacionalnih ispita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B92A0-BB0D-414D-9DF0-5965BDF4C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Zakon</a:t>
            </a:r>
            <a:r>
              <a:rPr lang="en-US" dirty="0"/>
              <a:t> o </a:t>
            </a:r>
            <a:r>
              <a:rPr lang="en-US" dirty="0" err="1"/>
              <a:t>odgoju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obrazovanju</a:t>
            </a:r>
            <a:r>
              <a:rPr lang="en-US" dirty="0"/>
              <a:t> u </a:t>
            </a:r>
            <a:r>
              <a:rPr lang="en-US" dirty="0" err="1"/>
              <a:t>osnovnoj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srednjoj</a:t>
            </a:r>
            <a:r>
              <a:rPr lang="en-US" dirty="0"/>
              <a:t> </a:t>
            </a:r>
            <a:r>
              <a:rPr lang="en-US" dirty="0" err="1"/>
              <a:t>školi</a:t>
            </a:r>
            <a:endParaRPr lang="en-US" dirty="0"/>
          </a:p>
          <a:p>
            <a:r>
              <a:rPr lang="en-US" dirty="0"/>
              <a:t>(NN 87/08, 86/09, 92/10, 105/10, 90/11, 16/12, 86/12, 94/13,</a:t>
            </a:r>
          </a:p>
          <a:p>
            <a:r>
              <a:rPr lang="en-US" dirty="0"/>
              <a:t>152/14, 7/17, 68/18, 98/19, 64/20, 151/22 </a:t>
            </a:r>
            <a:r>
              <a:rPr lang="en-US" dirty="0" err="1"/>
              <a:t>i</a:t>
            </a:r>
            <a:r>
              <a:rPr lang="en-US" dirty="0"/>
              <a:t> 156/23)</a:t>
            </a:r>
          </a:p>
          <a:p>
            <a:r>
              <a:rPr lang="en-US" dirty="0"/>
              <a:t>–</a:t>
            </a:r>
          </a:p>
          <a:p>
            <a:r>
              <a:rPr lang="en-US" dirty="0" err="1"/>
              <a:t>Zakon</a:t>
            </a:r>
            <a:r>
              <a:rPr lang="en-US" dirty="0"/>
              <a:t> o </a:t>
            </a:r>
            <a:r>
              <a:rPr lang="en-US" dirty="0" err="1"/>
              <a:t>Nacionalnome</a:t>
            </a:r>
            <a:r>
              <a:rPr lang="en-US" dirty="0"/>
              <a:t> </a:t>
            </a:r>
            <a:r>
              <a:rPr lang="en-US" dirty="0" err="1"/>
              <a:t>centru</a:t>
            </a:r>
            <a:r>
              <a:rPr lang="en-US" dirty="0"/>
              <a:t> za </a:t>
            </a:r>
            <a:r>
              <a:rPr lang="en-US" dirty="0" err="1"/>
              <a:t>vanjsko</a:t>
            </a:r>
            <a:r>
              <a:rPr lang="en-US" dirty="0"/>
              <a:t> </a:t>
            </a:r>
            <a:r>
              <a:rPr lang="en-US" dirty="0" err="1"/>
              <a:t>vrednovanje</a:t>
            </a:r>
            <a:r>
              <a:rPr lang="en-US" dirty="0"/>
              <a:t> </a:t>
            </a:r>
            <a:r>
              <a:rPr lang="en-US" dirty="0" err="1"/>
              <a:t>obrazovanja</a:t>
            </a:r>
            <a:r>
              <a:rPr lang="en-US" dirty="0"/>
              <a:t> (NN 151/04 </a:t>
            </a:r>
            <a:r>
              <a:rPr lang="en-US" dirty="0" err="1"/>
              <a:t>i</a:t>
            </a:r>
            <a:r>
              <a:rPr lang="en-US" dirty="0"/>
              <a:t> 116/21)</a:t>
            </a:r>
          </a:p>
          <a:p>
            <a:r>
              <a:rPr lang="en-US" dirty="0"/>
              <a:t>–</a:t>
            </a:r>
          </a:p>
          <a:p>
            <a:r>
              <a:rPr lang="en-US" dirty="0" err="1"/>
              <a:t>Pravilnik</a:t>
            </a:r>
            <a:r>
              <a:rPr lang="en-US" dirty="0"/>
              <a:t> o </a:t>
            </a:r>
            <a:r>
              <a:rPr lang="en-US" dirty="0" err="1"/>
              <a:t>izmjenama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dopuniPravilnikao</a:t>
            </a:r>
            <a:r>
              <a:rPr lang="en-US" dirty="0"/>
              <a:t> </a:t>
            </a:r>
            <a:r>
              <a:rPr lang="en-US" dirty="0" err="1"/>
              <a:t>načinu</a:t>
            </a:r>
            <a:r>
              <a:rPr lang="en-US" dirty="0"/>
              <a:t> </a:t>
            </a:r>
            <a:r>
              <a:rPr lang="en-US" dirty="0" err="1"/>
              <a:t>provedbe</a:t>
            </a:r>
            <a:r>
              <a:rPr lang="en-US" dirty="0"/>
              <a:t> </a:t>
            </a:r>
            <a:r>
              <a:rPr lang="en-US" dirty="0" err="1"/>
              <a:t>vanjskog</a:t>
            </a:r>
            <a:r>
              <a:rPr lang="en-US" dirty="0"/>
              <a:t> </a:t>
            </a:r>
            <a:r>
              <a:rPr lang="en-US" dirty="0" err="1"/>
              <a:t>vrednovanja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korištenju</a:t>
            </a:r>
            <a:r>
              <a:rPr lang="en-US" dirty="0"/>
              <a:t> </a:t>
            </a:r>
            <a:r>
              <a:rPr lang="en-US" dirty="0" err="1"/>
              <a:t>rezultata</a:t>
            </a:r>
            <a:r>
              <a:rPr lang="en-US" dirty="0"/>
              <a:t> </a:t>
            </a:r>
            <a:r>
              <a:rPr lang="en-US" dirty="0" err="1"/>
              <a:t>vanjskog</a:t>
            </a:r>
            <a:r>
              <a:rPr lang="en-US" dirty="0"/>
              <a:t> </a:t>
            </a:r>
            <a:r>
              <a:rPr lang="en-US" dirty="0" err="1"/>
              <a:t>vrednovanja</a:t>
            </a:r>
            <a:r>
              <a:rPr lang="en-US" dirty="0"/>
              <a:t> </a:t>
            </a:r>
            <a:r>
              <a:rPr lang="en-US" dirty="0" err="1"/>
              <a:t>školskih</a:t>
            </a:r>
            <a:r>
              <a:rPr lang="en-US" dirty="0"/>
              <a:t> </a:t>
            </a:r>
            <a:r>
              <a:rPr lang="en-US" dirty="0" err="1"/>
              <a:t>ustanova</a:t>
            </a:r>
            <a:r>
              <a:rPr lang="en-US" dirty="0"/>
              <a:t> (NN 23/11 </a:t>
            </a:r>
            <a:r>
              <a:rPr lang="en-US" dirty="0" err="1"/>
              <a:t>i</a:t>
            </a:r>
            <a:r>
              <a:rPr lang="en-US" dirty="0"/>
              <a:t> 26/23)</a:t>
            </a:r>
          </a:p>
        </p:txBody>
      </p:sp>
    </p:spTree>
    <p:extLst>
      <p:ext uri="{BB962C8B-B14F-4D97-AF65-F5344CB8AC3E}">
        <p14:creationId xmlns:p14="http://schemas.microsoft.com/office/powerpoint/2010/main" val="1167254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811F2E-4E95-433C-98E3-73E4A49C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60" y="457404"/>
            <a:ext cx="3154960" cy="4443864"/>
          </a:xfrm>
        </p:spPr>
        <p:txBody>
          <a:bodyPr>
            <a:normAutofit/>
          </a:bodyPr>
          <a:lstStyle/>
          <a:p>
            <a:r>
              <a:rPr lang="hr-HR" b="1" dirty="0"/>
              <a:t>Hrvatski </a:t>
            </a:r>
            <a:br>
              <a:rPr lang="hr-HR" b="1" dirty="0"/>
            </a:br>
            <a:r>
              <a:rPr lang="hr-HR" b="1" dirty="0"/>
              <a:t>jezik</a:t>
            </a:r>
            <a:br>
              <a:rPr lang="hr-HR" b="1" dirty="0"/>
            </a:br>
            <a:r>
              <a:rPr lang="hr-HR" b="1" dirty="0"/>
              <a:t>4.r.</a:t>
            </a:r>
            <a:br>
              <a:rPr lang="hr-HR" dirty="0"/>
            </a:br>
            <a:endParaRPr lang="en-US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80B50EB-3DC4-4FDC-A340-66D3C46AB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803" y="633572"/>
            <a:ext cx="3205294" cy="4685047"/>
          </a:xfrm>
        </p:spPr>
        <p:txBody>
          <a:bodyPr/>
          <a:lstStyle/>
          <a:p>
            <a:endParaRPr lang="hr-HR" dirty="0"/>
          </a:p>
          <a:p>
            <a:endParaRPr lang="hr-HR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00FD9D-3978-4EA1-BE18-ADB7A18CAE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98" t="21235" r="23958" b="22446"/>
          <a:stretch/>
        </p:blipFill>
        <p:spPr>
          <a:xfrm>
            <a:off x="4030521" y="406604"/>
            <a:ext cx="7340213" cy="629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75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811F2E-4E95-433C-98E3-73E4A49C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448" y="123903"/>
            <a:ext cx="9994552" cy="671963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Hrvatski jezik - ponedjeljak, 10.3.2025.</a:t>
            </a:r>
            <a:endParaRPr lang="en-US" b="1" dirty="0"/>
          </a:p>
        </p:txBody>
      </p:sp>
      <p:graphicFrame>
        <p:nvGraphicFramePr>
          <p:cNvPr id="6" name="Rezervirano mjesto sadržaja 5">
            <a:extLst>
              <a:ext uri="{FF2B5EF4-FFF2-40B4-BE49-F238E27FC236}">
                <a16:creationId xmlns:a16="http://schemas.microsoft.com/office/drawing/2014/main" id="{0618D756-93E1-4F3A-8CF1-2A2E355C4B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052213"/>
              </p:ext>
            </p:extLst>
          </p:nvPr>
        </p:nvGraphicFramePr>
        <p:xfrm>
          <a:off x="190848" y="873468"/>
          <a:ext cx="11810304" cy="560977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287085">
                  <a:extLst>
                    <a:ext uri="{9D8B030D-6E8A-4147-A177-3AD203B41FA5}">
                      <a16:colId xmlns:a16="http://schemas.microsoft.com/office/drawing/2014/main" val="1135775833"/>
                    </a:ext>
                  </a:extLst>
                </a:gridCol>
                <a:gridCol w="1382682">
                  <a:extLst>
                    <a:ext uri="{9D8B030D-6E8A-4147-A177-3AD203B41FA5}">
                      <a16:colId xmlns:a16="http://schemas.microsoft.com/office/drawing/2014/main" val="3735721008"/>
                    </a:ext>
                  </a:extLst>
                </a:gridCol>
                <a:gridCol w="5140537">
                  <a:extLst>
                    <a:ext uri="{9D8B030D-6E8A-4147-A177-3AD203B41FA5}">
                      <a16:colId xmlns:a16="http://schemas.microsoft.com/office/drawing/2014/main" val="1580647735"/>
                    </a:ext>
                  </a:extLst>
                </a:gridCol>
              </a:tblGrid>
              <a:tr h="1597660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r-HR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r-HR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Ponedjeljak 10.3.2025. 9:00-12:00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r-HR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9:00-10:15 čitanje i hrv.j.  (75 min)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r-HR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10:15-10:45 stanka            (30 min)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r-HR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10:45-12:00 pisanje </a:t>
                      </a:r>
                      <a:r>
                        <a:rPr lang="hr-HR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(sastavak/esej) </a:t>
                      </a: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(75 min)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4.a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učionica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B/K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Jasna Dorić– voditelj ispitivanja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Dunja Ham (9:00-9:45 h), Fanka Majer (9:45-12:00 h) – dežurni učitelji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0270672"/>
                  </a:ext>
                </a:extLst>
              </a:tr>
              <a:tr h="964115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4.B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učionica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F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Mirjana Marinčić– voditelj ispitivanja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Alma Mance </a:t>
                      </a:r>
                      <a:r>
                        <a:rPr lang="sv-SE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(9:00-9:45 h), Mirjana</a:t>
                      </a:r>
                      <a:r>
                        <a:rPr lang="hr-HR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Bagarić </a:t>
                      </a:r>
                      <a:r>
                        <a:rPr lang="sv-SE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(9:45-12:00 h) – dežurni učitelji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3083285"/>
                  </a:ext>
                </a:extLst>
              </a:tr>
              <a:tr h="964115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4.C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učionica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INF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Senka Lončar – voditelj ispitivanja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Sanja Kasač (9:00-10:35 h), Oriana Juretić-Bandić (10:35-11:20 h) Melita Krstić (11:25-12:00 h) – dežurni učitelji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4227958"/>
                  </a:ext>
                </a:extLst>
              </a:tr>
              <a:tr h="964115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učenik s pomoćnikom u nastavi</a:t>
                      </a:r>
                      <a:endParaRPr lang="hr-HR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knjižnica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Krešimir Ćosić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voditelj ispitivanja i dežurni učitelj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5520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179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811F2E-4E95-433C-98E3-73E4A49C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2" y="1106996"/>
            <a:ext cx="2852957" cy="4443864"/>
          </a:xfrm>
        </p:spPr>
        <p:txBody>
          <a:bodyPr>
            <a:normAutofit/>
          </a:bodyPr>
          <a:lstStyle/>
          <a:p>
            <a:r>
              <a:rPr lang="hr-HR" b="1" dirty="0"/>
              <a:t>Matematika</a:t>
            </a:r>
            <a:br>
              <a:rPr lang="hr-HR" b="1" dirty="0"/>
            </a:br>
            <a:r>
              <a:rPr lang="hr-HR" b="1" dirty="0"/>
              <a:t>4.r.</a:t>
            </a:r>
            <a:br>
              <a:rPr lang="hr-HR" dirty="0"/>
            </a:br>
            <a:endParaRPr lang="en-US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80B50EB-3DC4-4FDC-A340-66D3C46AB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803" y="633572"/>
            <a:ext cx="3205294" cy="4685047"/>
          </a:xfrm>
        </p:spPr>
        <p:txBody>
          <a:bodyPr/>
          <a:lstStyle/>
          <a:p>
            <a:endParaRPr lang="hr-HR" dirty="0"/>
          </a:p>
          <a:p>
            <a:endParaRPr lang="hr-HR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D2C2B9-F66A-411A-A2FF-28968AD387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89" t="8272" r="22778" b="5926"/>
          <a:stretch/>
        </p:blipFill>
        <p:spPr>
          <a:xfrm>
            <a:off x="5503332" y="119061"/>
            <a:ext cx="5257801" cy="661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17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811F2E-4E95-433C-98E3-73E4A49C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48" y="115437"/>
            <a:ext cx="9994552" cy="887864"/>
          </a:xfrm>
        </p:spPr>
        <p:txBody>
          <a:bodyPr/>
          <a:lstStyle/>
          <a:p>
            <a:r>
              <a:rPr lang="hr-HR" b="1" dirty="0"/>
              <a:t>Matematika - srijeda, 12.3.2025.</a:t>
            </a:r>
            <a:endParaRPr lang="en-US" b="1" dirty="0"/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9B5CF25E-6DA7-453E-BE3C-693531D09E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8270520"/>
              </p:ext>
            </p:extLst>
          </p:nvPr>
        </p:nvGraphicFramePr>
        <p:xfrm>
          <a:off x="273097" y="1347603"/>
          <a:ext cx="11645806" cy="47653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92224">
                  <a:extLst>
                    <a:ext uri="{9D8B030D-6E8A-4147-A177-3AD203B41FA5}">
                      <a16:colId xmlns:a16="http://schemas.microsoft.com/office/drawing/2014/main" val="3436543439"/>
                    </a:ext>
                  </a:extLst>
                </a:gridCol>
                <a:gridCol w="1387679">
                  <a:extLst>
                    <a:ext uri="{9D8B030D-6E8A-4147-A177-3AD203B41FA5}">
                      <a16:colId xmlns:a16="http://schemas.microsoft.com/office/drawing/2014/main" val="995054178"/>
                    </a:ext>
                  </a:extLst>
                </a:gridCol>
                <a:gridCol w="6965903">
                  <a:extLst>
                    <a:ext uri="{9D8B030D-6E8A-4147-A177-3AD203B41FA5}">
                      <a16:colId xmlns:a16="http://schemas.microsoft.com/office/drawing/2014/main" val="2083639519"/>
                    </a:ext>
                  </a:extLst>
                </a:gridCol>
              </a:tblGrid>
              <a:tr h="1191333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2400" b="1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r-HR" sz="2400" b="1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r-HR" sz="2400" b="1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r-HR" sz="2400" b="1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srijeda 12.3.2025.</a:t>
                      </a:r>
                      <a:endParaRPr lang="en-US" sz="2400" b="1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r-HR" sz="2400" b="1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9:00-10:00 (60 min)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HRHelvetic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4.a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učionica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B/K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Jasna Dorić– voditelj ispitivanja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Franka Majer (do 9:50) – dežurni učitelji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1184831"/>
                  </a:ext>
                </a:extLst>
              </a:tr>
              <a:tr h="1191333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4.B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učionica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F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Mirjana Marinčić– voditelj ispitivanja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Mirjana Bagarić</a:t>
                      </a:r>
                      <a:r>
                        <a:rPr lang="sv-SE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dežurni učitelji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995243"/>
                  </a:ext>
                </a:extLst>
              </a:tr>
              <a:tr h="1191333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4.C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učionica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INF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Senka Lončar – voditelj ispitivanja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Biljana Mrdović-Varevac – dežurni učitelji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1276491"/>
                  </a:ext>
                </a:extLst>
              </a:tr>
              <a:tr h="1191333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učenik s pomoćnikom u nastavi</a:t>
                      </a:r>
                      <a:endParaRPr lang="hr-HR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knjižnica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Silvija Vukašinović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voditelj ispitivanja i dežurni učitelj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0716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518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811F2E-4E95-433C-98E3-73E4A49C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2" y="1106996"/>
            <a:ext cx="2852957" cy="4443864"/>
          </a:xfrm>
        </p:spPr>
        <p:txBody>
          <a:bodyPr>
            <a:normAutofit/>
          </a:bodyPr>
          <a:lstStyle/>
          <a:p>
            <a:r>
              <a:rPr lang="hr-HR" b="1" dirty="0"/>
              <a:t>Priroda i društvo</a:t>
            </a:r>
            <a:br>
              <a:rPr lang="hr-HR" b="1" dirty="0"/>
            </a:br>
            <a:r>
              <a:rPr lang="hr-HR" b="1" dirty="0"/>
              <a:t>4.r.</a:t>
            </a:r>
            <a:br>
              <a:rPr lang="hr-HR" dirty="0"/>
            </a:br>
            <a:endParaRPr lang="en-US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80B50EB-3DC4-4FDC-A340-66D3C46AB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803" y="633572"/>
            <a:ext cx="3205294" cy="4685047"/>
          </a:xfrm>
        </p:spPr>
        <p:txBody>
          <a:bodyPr/>
          <a:lstStyle/>
          <a:p>
            <a:endParaRPr lang="hr-HR" dirty="0"/>
          </a:p>
          <a:p>
            <a:endParaRPr lang="hr-HR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7DD266-4FB8-4B92-99FD-F9E5227C90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25" t="22447" r="23056" b="14445"/>
          <a:stretch/>
        </p:blipFill>
        <p:spPr>
          <a:xfrm>
            <a:off x="4521200" y="269380"/>
            <a:ext cx="6959600" cy="636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46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811F2E-4E95-433C-98E3-73E4A49C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48" y="115437"/>
            <a:ext cx="9994552" cy="887864"/>
          </a:xfrm>
        </p:spPr>
        <p:txBody>
          <a:bodyPr/>
          <a:lstStyle/>
          <a:p>
            <a:r>
              <a:rPr lang="hr-HR" b="1" dirty="0"/>
              <a:t>Priroda i društvo        petak, 14.3.2025.</a:t>
            </a:r>
            <a:endParaRPr lang="en-US" b="1" dirty="0"/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9B5CF25E-6DA7-453E-BE3C-693531D09E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630571"/>
              </p:ext>
            </p:extLst>
          </p:nvPr>
        </p:nvGraphicFramePr>
        <p:xfrm>
          <a:off x="394782" y="1003301"/>
          <a:ext cx="11606370" cy="49129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79751">
                  <a:extLst>
                    <a:ext uri="{9D8B030D-6E8A-4147-A177-3AD203B41FA5}">
                      <a16:colId xmlns:a16="http://schemas.microsoft.com/office/drawing/2014/main" val="3436543439"/>
                    </a:ext>
                  </a:extLst>
                </a:gridCol>
                <a:gridCol w="1456267">
                  <a:extLst>
                    <a:ext uri="{9D8B030D-6E8A-4147-A177-3AD203B41FA5}">
                      <a16:colId xmlns:a16="http://schemas.microsoft.com/office/drawing/2014/main" val="995054178"/>
                    </a:ext>
                  </a:extLst>
                </a:gridCol>
                <a:gridCol w="6870352">
                  <a:extLst>
                    <a:ext uri="{9D8B030D-6E8A-4147-A177-3AD203B41FA5}">
                      <a16:colId xmlns:a16="http://schemas.microsoft.com/office/drawing/2014/main" val="2083639519"/>
                    </a:ext>
                  </a:extLst>
                </a:gridCol>
              </a:tblGrid>
              <a:tr h="1228249">
                <a:tc rowSpan="4">
                  <a:txBody>
                    <a:bodyPr/>
                    <a:lstStyle/>
                    <a:p>
                      <a:endParaRPr lang="hr-HR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hr-HR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hr-HR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hr-HR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Petak, 14.3.2025.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hr-HR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9:00-10:00 (60 min)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800" b="1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800" b="1" dirty="0">
                          <a:effectLst/>
                        </a:rPr>
                        <a:t> </a:t>
                      </a:r>
                      <a:endParaRPr lang="en-US" sz="2800" b="1" dirty="0">
                        <a:effectLst/>
                        <a:latin typeface="HRHelvetic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4.a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učionica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B/K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Jasna Dorić– voditelj ispitivanja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Natalija Krešo (8:45 do 9:50 h) – dežurni učitelji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1184831"/>
                  </a:ext>
                </a:extLst>
              </a:tr>
              <a:tr h="1228249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800" b="1" dirty="0">
                          <a:effectLst/>
                        </a:rPr>
                        <a:t> </a:t>
                      </a:r>
                      <a:endParaRPr lang="en-US" sz="2800" b="1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4.B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učionica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F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Mirjana Marinčić– voditelj ispitivanja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Dunja Ham (8:45 do 9:50 h) </a:t>
                      </a:r>
                      <a:r>
                        <a:rPr lang="sv-SE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dežurni učitelji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995243"/>
                  </a:ext>
                </a:extLst>
              </a:tr>
              <a:tr h="1228249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800" b="1" dirty="0">
                          <a:effectLst/>
                        </a:rPr>
                        <a:t> </a:t>
                      </a:r>
                      <a:endParaRPr lang="en-US" sz="2800" b="1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4.C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učionica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INF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Senka Lončar – voditelj ispitivanja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Biljana Mrdović-Varevac – dežurni učitelji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1276491"/>
                  </a:ext>
                </a:extLst>
              </a:tr>
              <a:tr h="1228249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učenik s pomoćnikom u nastavi</a:t>
                      </a:r>
                      <a:endParaRPr lang="hr-HR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knjižnica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Vesna Klir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voditelj ispitivanja i dežurni učitelj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7666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003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AB923B8C-5A7A-40AC-92C5-165434CA6AB0}"/>
              </a:ext>
            </a:extLst>
          </p:cNvPr>
          <p:cNvSpPr txBox="1"/>
          <p:nvPr/>
        </p:nvSpPr>
        <p:spPr>
          <a:xfrm>
            <a:off x="234892" y="2122415"/>
            <a:ext cx="3967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4.A</a:t>
            </a:r>
          </a:p>
          <a:p>
            <a:r>
              <a:rPr lang="hr-HR" sz="3200" b="1" dirty="0"/>
              <a:t>RASPORED ZA TJEDAN </a:t>
            </a:r>
          </a:p>
          <a:p>
            <a:r>
              <a:rPr lang="hr-HR" sz="3200" b="1" dirty="0"/>
              <a:t>OD 10.-14.3.2025.</a:t>
            </a:r>
            <a:endParaRPr lang="en-US" sz="3200" b="1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165FCB48-D114-4E40-A2D6-DD21A2F79EC1}"/>
              </a:ext>
            </a:extLst>
          </p:cNvPr>
          <p:cNvSpPr/>
          <p:nvPr/>
        </p:nvSpPr>
        <p:spPr>
          <a:xfrm>
            <a:off x="6501468" y="3252832"/>
            <a:ext cx="1208015" cy="167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4D37B951-C8C2-4DA8-AA0B-5154161E8ADE}"/>
              </a:ext>
            </a:extLst>
          </p:cNvPr>
          <p:cNvSpPr/>
          <p:nvPr/>
        </p:nvSpPr>
        <p:spPr>
          <a:xfrm>
            <a:off x="6501467" y="3766657"/>
            <a:ext cx="1208015" cy="167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5DA02014-FDBC-4CA9-A6BE-ED57004684B5}"/>
              </a:ext>
            </a:extLst>
          </p:cNvPr>
          <p:cNvSpPr/>
          <p:nvPr/>
        </p:nvSpPr>
        <p:spPr>
          <a:xfrm>
            <a:off x="8431491" y="3166846"/>
            <a:ext cx="829956" cy="253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6C042778-16F6-48FC-9DC1-56C5B82B0483}"/>
              </a:ext>
            </a:extLst>
          </p:cNvPr>
          <p:cNvSpPr/>
          <p:nvPr/>
        </p:nvSpPr>
        <p:spPr>
          <a:xfrm>
            <a:off x="10117123" y="2823355"/>
            <a:ext cx="864066" cy="247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B64C5F-B734-4E3A-8E1E-3A3D298C59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3" t="14815" r="51250" b="6543"/>
          <a:stretch/>
        </p:blipFill>
        <p:spPr>
          <a:xfrm>
            <a:off x="4927598" y="75921"/>
            <a:ext cx="6510867" cy="652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24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3887B00B-F8CF-44CF-B53C-E0AAF6BF08CE}"/>
              </a:ext>
            </a:extLst>
          </p:cNvPr>
          <p:cNvSpPr txBox="1"/>
          <p:nvPr/>
        </p:nvSpPr>
        <p:spPr>
          <a:xfrm>
            <a:off x="234892" y="2122415"/>
            <a:ext cx="39679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4.B</a:t>
            </a:r>
          </a:p>
          <a:p>
            <a:r>
              <a:rPr lang="hr-HR" sz="3200" b="1" dirty="0"/>
              <a:t>RASPORED ZA TJEDAN </a:t>
            </a:r>
          </a:p>
          <a:p>
            <a:r>
              <a:rPr lang="hr-HR" sz="3200" b="1" dirty="0"/>
              <a:t>OD OD 10.-14.3.2025.</a:t>
            </a:r>
            <a:endParaRPr lang="en-US" sz="3200" b="1" dirty="0"/>
          </a:p>
          <a:p>
            <a:endParaRPr lang="en-US" sz="3200" b="1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CD07C62E-B5D4-4612-8E82-3D754351BF3D}"/>
              </a:ext>
            </a:extLst>
          </p:cNvPr>
          <p:cNvSpPr/>
          <p:nvPr/>
        </p:nvSpPr>
        <p:spPr>
          <a:xfrm>
            <a:off x="5897460" y="3179428"/>
            <a:ext cx="1107347" cy="1677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231D86B1-BF49-42FB-8C06-5589D47CBB1B}"/>
              </a:ext>
            </a:extLst>
          </p:cNvPr>
          <p:cNvSpPr/>
          <p:nvPr/>
        </p:nvSpPr>
        <p:spPr>
          <a:xfrm>
            <a:off x="5897461" y="3489823"/>
            <a:ext cx="1174458" cy="1677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9A33CBB3-E98F-48A3-9E9E-7B5FE44FD0CE}"/>
              </a:ext>
            </a:extLst>
          </p:cNvPr>
          <p:cNvSpPr/>
          <p:nvPr/>
        </p:nvSpPr>
        <p:spPr>
          <a:xfrm>
            <a:off x="7961152" y="3150065"/>
            <a:ext cx="771787" cy="2789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221EF2BD-EAC0-4545-B100-E91CDD846E31}"/>
              </a:ext>
            </a:extLst>
          </p:cNvPr>
          <p:cNvSpPr/>
          <p:nvPr/>
        </p:nvSpPr>
        <p:spPr>
          <a:xfrm>
            <a:off x="10050011" y="2756243"/>
            <a:ext cx="780176" cy="280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872637-6575-4688-830A-3F4EE62032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10" t="16790" r="4862" b="6914"/>
          <a:stretch/>
        </p:blipFill>
        <p:spPr>
          <a:xfrm>
            <a:off x="5135851" y="271300"/>
            <a:ext cx="6522710" cy="635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18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6AB31039-9512-4DC6-8E30-DD3A3F8A86DC}"/>
              </a:ext>
            </a:extLst>
          </p:cNvPr>
          <p:cNvSpPr txBox="1"/>
          <p:nvPr/>
        </p:nvSpPr>
        <p:spPr>
          <a:xfrm>
            <a:off x="234892" y="2122415"/>
            <a:ext cx="39679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4.C</a:t>
            </a:r>
          </a:p>
          <a:p>
            <a:r>
              <a:rPr lang="hr-HR" sz="3200" b="1" dirty="0"/>
              <a:t>RASPORED ZA TJEDAN </a:t>
            </a:r>
          </a:p>
          <a:p>
            <a:r>
              <a:rPr lang="hr-HR" sz="3200" b="1" dirty="0"/>
              <a:t>OD OD 10.-14.3.2025.</a:t>
            </a:r>
            <a:endParaRPr lang="en-US" sz="3200" b="1" dirty="0"/>
          </a:p>
          <a:p>
            <a:endParaRPr lang="en-US" sz="3200" b="1" dirty="0"/>
          </a:p>
        </p:txBody>
      </p:sp>
      <p:cxnSp>
        <p:nvCxnSpPr>
          <p:cNvPr id="6" name="Ravni poveznik 5">
            <a:extLst>
              <a:ext uri="{FF2B5EF4-FFF2-40B4-BE49-F238E27FC236}">
                <a16:creationId xmlns:a16="http://schemas.microsoft.com/office/drawing/2014/main" id="{A6D46CBD-44B1-48F8-A9FD-966F896CE0B8}"/>
              </a:ext>
            </a:extLst>
          </p:cNvPr>
          <p:cNvCxnSpPr/>
          <p:nvPr/>
        </p:nvCxnSpPr>
        <p:spPr>
          <a:xfrm>
            <a:off x="6358855" y="3429000"/>
            <a:ext cx="120801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ravokutnik 7">
            <a:extLst>
              <a:ext uri="{FF2B5EF4-FFF2-40B4-BE49-F238E27FC236}">
                <a16:creationId xmlns:a16="http://schemas.microsoft.com/office/drawing/2014/main" id="{F49CB200-810B-4885-9FDC-EDE83F9A6415}"/>
              </a:ext>
            </a:extLst>
          </p:cNvPr>
          <p:cNvSpPr/>
          <p:nvPr/>
        </p:nvSpPr>
        <p:spPr>
          <a:xfrm>
            <a:off x="6358855" y="3347207"/>
            <a:ext cx="1208015" cy="167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D40B897B-2073-48CD-844A-FBCE8521031F}"/>
              </a:ext>
            </a:extLst>
          </p:cNvPr>
          <p:cNvSpPr/>
          <p:nvPr/>
        </p:nvSpPr>
        <p:spPr>
          <a:xfrm>
            <a:off x="6358854" y="3667387"/>
            <a:ext cx="1208015" cy="167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C5F1F8D0-0C55-46BC-ADFB-94041F3959C1}"/>
              </a:ext>
            </a:extLst>
          </p:cNvPr>
          <p:cNvSpPr/>
          <p:nvPr/>
        </p:nvSpPr>
        <p:spPr>
          <a:xfrm>
            <a:off x="8369677" y="3288484"/>
            <a:ext cx="911864" cy="285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34085C3A-5E5B-47DF-8434-6BA324CCEF7A}"/>
              </a:ext>
            </a:extLst>
          </p:cNvPr>
          <p:cNvSpPr/>
          <p:nvPr/>
        </p:nvSpPr>
        <p:spPr>
          <a:xfrm>
            <a:off x="10251345" y="2978090"/>
            <a:ext cx="796955" cy="234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BFFACF-41E2-4A3C-A832-E0BE12774A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67" t="17901" r="29931" b="7037"/>
          <a:stretch/>
        </p:blipFill>
        <p:spPr>
          <a:xfrm>
            <a:off x="4440766" y="138763"/>
            <a:ext cx="5956301" cy="614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81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129D5E2-D99A-40E1-89B3-684BA27D5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982" y="385342"/>
            <a:ext cx="5253737" cy="608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E8E328-20BA-4AF3-B9E4-49386F206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12725"/>
            <a:ext cx="10515600" cy="727075"/>
          </a:xfrm>
        </p:spPr>
        <p:txBody>
          <a:bodyPr/>
          <a:lstStyle/>
          <a:p>
            <a:r>
              <a:rPr lang="hr-HR" dirty="0"/>
              <a:t>Opće informacije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28D15EF-2AE4-41AA-BB53-B6CD6B9B8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050925"/>
            <a:ext cx="10515600" cy="5594350"/>
          </a:xfrm>
        </p:spPr>
        <p:txBody>
          <a:bodyPr>
            <a:normAutofit fontScale="62500" lnSpcReduction="20000"/>
          </a:bodyPr>
          <a:lstStyle/>
          <a:p>
            <a:r>
              <a:rPr lang="hr-HR" dirty="0"/>
              <a:t>Ispite organizira i provodi Nacionalni centar za vanjsko vrednovanje odgoja i obrazovanja (NCVOO)</a:t>
            </a:r>
          </a:p>
          <a:p>
            <a:r>
              <a:rPr lang="hr-HR" dirty="0"/>
              <a:t>886 osnovnih škola u Republici Hrvatskoj</a:t>
            </a:r>
          </a:p>
          <a:p>
            <a:r>
              <a:rPr lang="hr-HR" dirty="0"/>
              <a:t>Orijentacijski 35-38 tisuća učenika po generaciji</a:t>
            </a:r>
          </a:p>
          <a:p>
            <a:r>
              <a:rPr lang="hr-HR" dirty="0"/>
              <a:t>Svi pišu pod istim uvijetima, iste ispite</a:t>
            </a:r>
          </a:p>
          <a:p>
            <a:r>
              <a:rPr lang="hr-HR" dirty="0"/>
              <a:t>Obavezno za sve učenike - Pravilnik za vanjsko vrednovanje i korištenje rezultata (NN 23/11 i 26/23)</a:t>
            </a:r>
          </a:p>
          <a:p>
            <a:r>
              <a:rPr lang="hr-HR" dirty="0"/>
              <a:t>Sustav se treba pripremiti za ovakav posao!!! Zato postoji eksperimentalni period! </a:t>
            </a:r>
          </a:p>
          <a:p>
            <a:r>
              <a:rPr lang="hr-HR" dirty="0"/>
              <a:t>Zadaci se trebaju uskalditi (preteški/prelagani) </a:t>
            </a:r>
          </a:p>
          <a:p>
            <a:r>
              <a:rPr lang="hr-HR" dirty="0"/>
              <a:t>zašto se provode tako rano – da se uspije ispraviti</a:t>
            </a:r>
          </a:p>
          <a:p>
            <a:r>
              <a:rPr lang="hr-HR" dirty="0"/>
              <a:t>Biti će uvjet za upis u SŠ – kad politika odredi i sustav se pripremi za provođenje</a:t>
            </a:r>
          </a:p>
          <a:p>
            <a:r>
              <a:rPr lang="hr-HR" dirty="0"/>
              <a:t>Mjere trajna znanja (OBJEKTIVNO POD ISTIM UVIJETIMA ZA SVE) kroz 4/8 godine – ne mogu se uspoređivati sa zaključnim ocjenama na kraju 4.r./8.r.</a:t>
            </a:r>
          </a:p>
          <a:p>
            <a:r>
              <a:rPr lang="hr-HR" dirty="0"/>
              <a:t>Učenicima su usmjerenje kakva su im znanja iz pojedinog predmeta, može ih usmjeriti na upis u SŠ</a:t>
            </a:r>
          </a:p>
          <a:p>
            <a:r>
              <a:rPr lang="hr-HR" dirty="0"/>
              <a:t>Škole - Rezultate trebaju uzeti u obzir pri oblikovanju napredovanja, poboljšanja rada škole, strukturiranje stručnog usavršavanja učitelja</a:t>
            </a:r>
          </a:p>
          <a:p>
            <a:r>
              <a:rPr lang="hr-HR" dirty="0"/>
              <a:t>Da se vidi koja područja znanja su manjkava (npr. prošli isptii pokazali da je manjkavo znane pisanog izražavanja u većini škola u RH – promjena kurikuluma tog predmeta)</a:t>
            </a:r>
          </a:p>
          <a:p>
            <a:r>
              <a:rPr lang="hr-HR" dirty="0"/>
              <a:t>Ne organizirati u tom periodu aktivnosti sa kojih izostaje cijeli razred</a:t>
            </a:r>
          </a:p>
          <a:p>
            <a:endParaRPr lang="hr-H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128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5BFA-BCF7-4771-B56D-B7B71A6EF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Postignuća učenika bit će iskazana u bodovima i odgovarajućim postotkom.</a:t>
            </a:r>
          </a:p>
          <a:p>
            <a:r>
              <a:rPr lang="hr-HR" dirty="0"/>
              <a:t>p</a:t>
            </a:r>
            <a:r>
              <a:rPr lang="en-US" dirty="0" err="1"/>
              <a:t>rovode</a:t>
            </a:r>
            <a:r>
              <a:rPr lang="en-US" dirty="0"/>
              <a:t> s </a:t>
            </a:r>
            <a:r>
              <a:rPr lang="en-US" dirty="0" err="1"/>
              <a:t>ciljem</a:t>
            </a:r>
            <a:r>
              <a:rPr lang="en-US" dirty="0"/>
              <a:t> </a:t>
            </a:r>
            <a:r>
              <a:rPr lang="en-US" dirty="0" err="1"/>
              <a:t>vrednovanja</a:t>
            </a:r>
            <a:r>
              <a:rPr lang="en-US" dirty="0"/>
              <a:t> za </a:t>
            </a:r>
            <a:r>
              <a:rPr lang="en-US" dirty="0" err="1"/>
              <a:t>učenje</a:t>
            </a:r>
            <a:r>
              <a:rPr lang="en-US" dirty="0"/>
              <a:t>, </a:t>
            </a:r>
            <a:r>
              <a:rPr lang="en-US" dirty="0" err="1"/>
              <a:t>postignuće</a:t>
            </a:r>
            <a:r>
              <a:rPr lang="en-US" dirty="0"/>
              <a:t> </a:t>
            </a:r>
            <a:r>
              <a:rPr lang="en-US" dirty="0" err="1"/>
              <a:t>učenika</a:t>
            </a:r>
            <a:r>
              <a:rPr lang="en-US" dirty="0"/>
              <a:t> </a:t>
            </a:r>
            <a:r>
              <a:rPr lang="en-US" dirty="0" err="1"/>
              <a:t>upisuje</a:t>
            </a:r>
            <a:r>
              <a:rPr lang="en-US" dirty="0"/>
              <a:t> se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bilješka</a:t>
            </a:r>
            <a:r>
              <a:rPr lang="en-US" dirty="0"/>
              <a:t> o </a:t>
            </a:r>
            <a:r>
              <a:rPr lang="en-US" dirty="0" err="1"/>
              <a:t>praćenju</a:t>
            </a:r>
            <a:r>
              <a:rPr lang="en-US" dirty="0"/>
              <a:t> u </a:t>
            </a:r>
            <a:r>
              <a:rPr lang="hr-HR" dirty="0"/>
              <a:t>e Dnevnik</a:t>
            </a:r>
            <a:endParaRPr lang="en-US" dirty="0"/>
          </a:p>
          <a:p>
            <a:r>
              <a:rPr lang="hr-HR" dirty="0"/>
              <a:t>r</a:t>
            </a:r>
            <a:r>
              <a:rPr lang="en-US" dirty="0" err="1"/>
              <a:t>ezultati</a:t>
            </a:r>
            <a:r>
              <a:rPr lang="en-US" dirty="0"/>
              <a:t> </a:t>
            </a:r>
            <a:r>
              <a:rPr lang="en-US" dirty="0" err="1"/>
              <a:t>učenika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nacionalnim</a:t>
            </a:r>
            <a:r>
              <a:rPr lang="en-US" dirty="0"/>
              <a:t> </a:t>
            </a:r>
            <a:r>
              <a:rPr lang="en-US" dirty="0" err="1"/>
              <a:t>ispitima</a:t>
            </a:r>
            <a:r>
              <a:rPr lang="en-US" dirty="0"/>
              <a:t> </a:t>
            </a:r>
            <a:r>
              <a:rPr lang="en-US" dirty="0" err="1"/>
              <a:t>neće</a:t>
            </a:r>
            <a:r>
              <a:rPr lang="en-US" dirty="0"/>
              <a:t> </a:t>
            </a:r>
            <a:r>
              <a:rPr lang="en-US" dirty="0" err="1"/>
              <a:t>utjecati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zaključne</a:t>
            </a:r>
            <a:r>
              <a:rPr lang="en-US" dirty="0"/>
              <a:t> </a:t>
            </a:r>
            <a:r>
              <a:rPr lang="en-US" dirty="0" err="1"/>
              <a:t>ocjene</a:t>
            </a:r>
            <a:r>
              <a:rPr lang="en-US" dirty="0"/>
              <a:t> </a:t>
            </a:r>
            <a:r>
              <a:rPr lang="en-US" dirty="0" err="1"/>
              <a:t>predmeta</a:t>
            </a:r>
            <a:endParaRPr lang="en-US" dirty="0"/>
          </a:p>
          <a:p>
            <a:r>
              <a:rPr lang="hr-HR" dirty="0"/>
              <a:t>r</a:t>
            </a:r>
            <a:r>
              <a:rPr lang="en-US" dirty="0" err="1"/>
              <a:t>ezultati</a:t>
            </a:r>
            <a:r>
              <a:rPr lang="en-US" dirty="0"/>
              <a:t> </a:t>
            </a:r>
            <a:r>
              <a:rPr lang="en-US" dirty="0" err="1"/>
              <a:t>učenika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nacionalnim</a:t>
            </a:r>
            <a:r>
              <a:rPr lang="en-US" dirty="0"/>
              <a:t> </a:t>
            </a:r>
            <a:r>
              <a:rPr lang="en-US" dirty="0" err="1"/>
              <a:t>ispitima</a:t>
            </a:r>
            <a:r>
              <a:rPr lang="en-US" dirty="0"/>
              <a:t> </a:t>
            </a:r>
            <a:r>
              <a:rPr lang="en-US" dirty="0" err="1"/>
              <a:t>neće</a:t>
            </a:r>
            <a:r>
              <a:rPr lang="en-US" dirty="0"/>
              <a:t> </a:t>
            </a:r>
            <a:r>
              <a:rPr lang="en-US" dirty="0" err="1"/>
              <a:t>utjecati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upis</a:t>
            </a:r>
            <a:r>
              <a:rPr lang="en-US" dirty="0"/>
              <a:t> u </a:t>
            </a:r>
            <a:r>
              <a:rPr lang="en-US" dirty="0" err="1"/>
              <a:t>srednju</a:t>
            </a:r>
            <a:r>
              <a:rPr lang="en-US" dirty="0"/>
              <a:t> </a:t>
            </a:r>
            <a:r>
              <a:rPr lang="en-US" dirty="0" err="1"/>
              <a:t>školu</a:t>
            </a:r>
            <a:endParaRPr lang="en-US" dirty="0"/>
          </a:p>
          <a:p>
            <a:r>
              <a:rPr lang="hr-HR" dirty="0"/>
              <a:t>u</a:t>
            </a:r>
            <a:r>
              <a:rPr lang="en-US" dirty="0" err="1"/>
              <a:t>čenike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dodatno</a:t>
            </a:r>
            <a:r>
              <a:rPr lang="en-US" dirty="0"/>
              <a:t> </a:t>
            </a:r>
            <a:r>
              <a:rPr lang="en-US" dirty="0" err="1"/>
              <a:t>pripremati</a:t>
            </a:r>
            <a:r>
              <a:rPr lang="en-US" dirty="0"/>
              <a:t> za </a:t>
            </a:r>
            <a:r>
              <a:rPr lang="en-US" dirty="0" err="1"/>
              <a:t>pisanje</a:t>
            </a:r>
            <a:r>
              <a:rPr lang="en-US" dirty="0"/>
              <a:t> </a:t>
            </a:r>
            <a:r>
              <a:rPr lang="en-US" dirty="0" err="1"/>
              <a:t>nacionalnih</a:t>
            </a:r>
            <a:r>
              <a:rPr lang="en-US" dirty="0"/>
              <a:t> </a:t>
            </a:r>
            <a:r>
              <a:rPr lang="en-US" dirty="0" err="1"/>
              <a:t>ispita</a:t>
            </a:r>
            <a:r>
              <a:rPr lang="en-US" dirty="0"/>
              <a:t>!</a:t>
            </a:r>
          </a:p>
          <a:p>
            <a:r>
              <a:rPr lang="hr-HR" dirty="0"/>
              <a:t>i</a:t>
            </a:r>
            <a:r>
              <a:rPr lang="en-US" dirty="0" err="1"/>
              <a:t>zostanak</a:t>
            </a:r>
            <a:r>
              <a:rPr lang="en-US" dirty="0"/>
              <a:t> </a:t>
            </a:r>
            <a:r>
              <a:rPr lang="en-US" dirty="0" err="1"/>
              <a:t>učenika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dan </a:t>
            </a:r>
            <a:r>
              <a:rPr lang="en-US" dirty="0" err="1"/>
              <a:t>pisanja</a:t>
            </a:r>
            <a:r>
              <a:rPr lang="en-US" dirty="0"/>
              <a:t> </a:t>
            </a:r>
            <a:r>
              <a:rPr lang="en-US" dirty="0" err="1"/>
              <a:t>nacionalnih</a:t>
            </a:r>
            <a:r>
              <a:rPr lang="en-US" dirty="0"/>
              <a:t> </a:t>
            </a:r>
            <a:r>
              <a:rPr lang="en-US" dirty="0" err="1"/>
              <a:t>ispita</a:t>
            </a:r>
            <a:r>
              <a:rPr lang="en-US" dirty="0"/>
              <a:t> </a:t>
            </a:r>
            <a:r>
              <a:rPr lang="en-US" dirty="0" err="1"/>
              <a:t>potrebno</a:t>
            </a:r>
            <a:r>
              <a:rPr lang="en-US" dirty="0"/>
              <a:t> je </a:t>
            </a:r>
            <a:r>
              <a:rPr lang="en-US" dirty="0" err="1"/>
              <a:t>opravdati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izostanak</a:t>
            </a:r>
            <a:r>
              <a:rPr lang="en-US" dirty="0"/>
              <a:t> s </a:t>
            </a:r>
            <a:r>
              <a:rPr lang="en-US" dirty="0" err="1"/>
              <a:t>nastave</a:t>
            </a:r>
            <a:endParaRPr lang="en-US" dirty="0"/>
          </a:p>
          <a:p>
            <a:r>
              <a:rPr lang="hr-HR" dirty="0"/>
              <a:t>n</a:t>
            </a:r>
            <a:r>
              <a:rPr lang="en-US" dirty="0" err="1"/>
              <a:t>ije</a:t>
            </a:r>
            <a:r>
              <a:rPr lang="en-US" dirty="0"/>
              <a:t>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naknadno</a:t>
            </a:r>
            <a:r>
              <a:rPr lang="en-US" dirty="0"/>
              <a:t> </a:t>
            </a:r>
            <a:r>
              <a:rPr lang="en-US" dirty="0" err="1"/>
              <a:t>pisanje</a:t>
            </a:r>
            <a:r>
              <a:rPr lang="en-US" dirty="0"/>
              <a:t> </a:t>
            </a:r>
            <a:r>
              <a:rPr lang="en-US" dirty="0" err="1"/>
              <a:t>nacionalnih</a:t>
            </a:r>
            <a:r>
              <a:rPr lang="en-US" dirty="0"/>
              <a:t> </a:t>
            </a:r>
            <a:r>
              <a:rPr lang="en-US" dirty="0" err="1"/>
              <a:t>ispita</a:t>
            </a:r>
            <a:endParaRPr lang="en-US" dirty="0"/>
          </a:p>
          <a:p>
            <a:r>
              <a:rPr lang="hr-HR" dirty="0"/>
              <a:t>n</a:t>
            </a:r>
            <a:r>
              <a:rPr lang="en-US" dirty="0" err="1"/>
              <a:t>ije</a:t>
            </a:r>
            <a:r>
              <a:rPr lang="en-US" dirty="0"/>
              <a:t>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pisanje</a:t>
            </a:r>
            <a:r>
              <a:rPr lang="en-US" dirty="0"/>
              <a:t> </a:t>
            </a:r>
            <a:r>
              <a:rPr lang="en-US" dirty="0" err="1"/>
              <a:t>nacionalnih</a:t>
            </a:r>
            <a:r>
              <a:rPr lang="en-US" dirty="0"/>
              <a:t> </a:t>
            </a:r>
            <a:r>
              <a:rPr lang="en-US" dirty="0" err="1"/>
              <a:t>ispita</a:t>
            </a:r>
            <a:r>
              <a:rPr lang="en-US" dirty="0"/>
              <a:t> </a:t>
            </a:r>
            <a:r>
              <a:rPr lang="en-US" dirty="0" err="1"/>
              <a:t>izvan</a:t>
            </a:r>
            <a:r>
              <a:rPr lang="en-US" dirty="0"/>
              <a:t> </a:t>
            </a:r>
            <a:r>
              <a:rPr lang="en-US" dirty="0" err="1"/>
              <a:t>matične</a:t>
            </a:r>
            <a:r>
              <a:rPr lang="en-US" dirty="0"/>
              <a:t> </a:t>
            </a:r>
            <a:r>
              <a:rPr lang="en-US" dirty="0" err="1"/>
              <a:t>školske</a:t>
            </a:r>
            <a:r>
              <a:rPr lang="en-US" dirty="0"/>
              <a:t> </a:t>
            </a:r>
            <a:r>
              <a:rPr lang="en-US" dirty="0" err="1"/>
              <a:t>ustanove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38DCCA3-2FE9-413C-9FBE-52CB4A38A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72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EEFA4-9BE8-4DA4-A808-28F849182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Ciljevi provedbe nacionalnih ispita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ACFE5-E282-4CA2-9058-11A85427F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utvrditi</a:t>
            </a:r>
            <a:r>
              <a:rPr lang="en-US" dirty="0"/>
              <a:t> </a:t>
            </a:r>
            <a:r>
              <a:rPr lang="en-US" dirty="0" err="1"/>
              <a:t>postignuća</a:t>
            </a:r>
            <a:r>
              <a:rPr lang="en-US" dirty="0"/>
              <a:t> u </a:t>
            </a:r>
            <a:r>
              <a:rPr lang="en-US" dirty="0" err="1"/>
              <a:t>ishodima</a:t>
            </a:r>
            <a:r>
              <a:rPr lang="en-US" dirty="0"/>
              <a:t> </a:t>
            </a:r>
            <a:r>
              <a:rPr lang="en-US" dirty="0" err="1"/>
              <a:t>predmetnih</a:t>
            </a:r>
            <a:r>
              <a:rPr lang="en-US" dirty="0"/>
              <a:t> </a:t>
            </a:r>
            <a:r>
              <a:rPr lang="en-US" dirty="0" err="1"/>
              <a:t>kurikuluma</a:t>
            </a:r>
            <a:r>
              <a:rPr lang="en-US" dirty="0"/>
              <a:t> u </a:t>
            </a:r>
            <a:r>
              <a:rPr lang="en-US" dirty="0" err="1"/>
              <a:t>ključnim</a:t>
            </a:r>
            <a:r>
              <a:rPr lang="en-US" dirty="0"/>
              <a:t> </a:t>
            </a:r>
            <a:r>
              <a:rPr lang="en-US" dirty="0" err="1"/>
              <a:t>dijelovima</a:t>
            </a:r>
            <a:r>
              <a:rPr lang="en-US" dirty="0"/>
              <a:t> </a:t>
            </a:r>
            <a:r>
              <a:rPr lang="en-US" dirty="0" err="1"/>
              <a:t>obrazovnih</a:t>
            </a:r>
            <a:r>
              <a:rPr lang="en-US" dirty="0"/>
              <a:t> </a:t>
            </a:r>
            <a:r>
              <a:rPr lang="en-US" dirty="0" err="1"/>
              <a:t>ciklusa</a:t>
            </a:r>
            <a:r>
              <a:rPr lang="en-US" dirty="0"/>
              <a:t> (4. </a:t>
            </a:r>
            <a:r>
              <a:rPr lang="en-US" dirty="0" err="1"/>
              <a:t>i</a:t>
            </a:r>
            <a:r>
              <a:rPr lang="en-US" dirty="0"/>
              <a:t> 8. </a:t>
            </a:r>
            <a:r>
              <a:rPr lang="en-US" dirty="0" err="1"/>
              <a:t>razred</a:t>
            </a:r>
            <a:r>
              <a:rPr lang="en-US" dirty="0"/>
              <a:t>)</a:t>
            </a:r>
            <a:endParaRPr lang="hr-HR" dirty="0"/>
          </a:p>
          <a:p>
            <a:r>
              <a:rPr lang="en-US" dirty="0" err="1"/>
              <a:t>sustavno</a:t>
            </a:r>
            <a:r>
              <a:rPr lang="en-US" dirty="0"/>
              <a:t> </a:t>
            </a:r>
            <a:r>
              <a:rPr lang="en-US" dirty="0" err="1"/>
              <a:t>pratiti</a:t>
            </a:r>
            <a:r>
              <a:rPr lang="en-US" dirty="0"/>
              <a:t> </a:t>
            </a:r>
            <a:r>
              <a:rPr lang="en-US" dirty="0" err="1"/>
              <a:t>obrazovni</a:t>
            </a:r>
            <a:r>
              <a:rPr lang="en-US" dirty="0"/>
              <a:t> </a:t>
            </a:r>
            <a:r>
              <a:rPr lang="en-US" dirty="0" err="1"/>
              <a:t>sustav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razinama</a:t>
            </a:r>
            <a:r>
              <a:rPr lang="en-US" dirty="0"/>
              <a:t>, od </a:t>
            </a:r>
            <a:r>
              <a:rPr lang="en-US" dirty="0" err="1"/>
              <a:t>učenika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škole</a:t>
            </a:r>
            <a:r>
              <a:rPr lang="en-US" dirty="0"/>
              <a:t> do </a:t>
            </a:r>
            <a:r>
              <a:rPr lang="en-US" dirty="0" err="1"/>
              <a:t>razine</a:t>
            </a:r>
            <a:r>
              <a:rPr lang="en-US" dirty="0"/>
              <a:t> </a:t>
            </a:r>
            <a:r>
              <a:rPr lang="en-US" dirty="0" err="1"/>
              <a:t>obrazovne</a:t>
            </a:r>
            <a:r>
              <a:rPr lang="en-US" dirty="0"/>
              <a:t> </a:t>
            </a:r>
            <a:r>
              <a:rPr lang="en-US" dirty="0" err="1"/>
              <a:t>politike</a:t>
            </a:r>
            <a:endParaRPr lang="hr-HR" dirty="0"/>
          </a:p>
          <a:p>
            <a:r>
              <a:rPr lang="en-US" dirty="0" err="1"/>
              <a:t>pridonijeti</a:t>
            </a:r>
            <a:r>
              <a:rPr lang="en-US" dirty="0"/>
              <a:t> </a:t>
            </a:r>
            <a:r>
              <a:rPr lang="en-US" dirty="0" err="1"/>
              <a:t>uspostavi</a:t>
            </a:r>
            <a:r>
              <a:rPr lang="en-US" dirty="0"/>
              <a:t> </a:t>
            </a:r>
            <a:r>
              <a:rPr lang="en-US" dirty="0" err="1"/>
              <a:t>usklađenoga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učinkovitoga</a:t>
            </a:r>
            <a:r>
              <a:rPr lang="en-US" dirty="0"/>
              <a:t> </a:t>
            </a:r>
            <a:r>
              <a:rPr lang="en-US" dirty="0" err="1"/>
              <a:t>sustava</a:t>
            </a:r>
            <a:r>
              <a:rPr lang="en-US" dirty="0"/>
              <a:t> </a:t>
            </a:r>
            <a:r>
              <a:rPr lang="en-US" dirty="0" err="1"/>
              <a:t>odgoja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obrazovanja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sustava</a:t>
            </a:r>
            <a:r>
              <a:rPr lang="en-US" dirty="0"/>
              <a:t> </a:t>
            </a:r>
            <a:r>
              <a:rPr lang="en-US" dirty="0" err="1"/>
              <a:t>kvalitete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37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EC604-CECE-438C-9E60-60265BC6D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971" y="153192"/>
            <a:ext cx="10515600" cy="1038045"/>
          </a:xfrm>
        </p:spPr>
        <p:txBody>
          <a:bodyPr/>
          <a:lstStyle/>
          <a:p>
            <a:r>
              <a:rPr lang="hr-HR" dirty="0"/>
              <a:t>Izrada pitanja za ispite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2E520-882B-4DC5-BB0B-68347A8A4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971" y="1598409"/>
            <a:ext cx="11627840" cy="4928226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Pitanja se rade isključivo u zaštičnom prostoru bez mobitela, stikova… drže se u sigurnosnim sefovima pod kamerama</a:t>
            </a:r>
          </a:p>
          <a:p>
            <a:r>
              <a:rPr lang="hr-HR" dirty="0"/>
              <a:t>Oni koji imaju pristup ispitima potpisuju Izjavu o tajnosti- to je službena tajna</a:t>
            </a:r>
          </a:p>
          <a:p>
            <a:r>
              <a:rPr lang="hr-HR" dirty="0"/>
              <a:t>Uvijek se izrađuju 3 inačice i do kraja se ne zna koja će biti na NI</a:t>
            </a:r>
          </a:p>
          <a:p>
            <a:r>
              <a:rPr lang="hr-HR" dirty="0"/>
              <a:t>Prilagođeni ispiti</a:t>
            </a:r>
          </a:p>
          <a:p>
            <a:r>
              <a:rPr lang="hr-HR" dirty="0"/>
              <a:t>IP – jednak kao redovni samo s grafičkim izmjenama (font 14, prored, poravnanje, neke riječi istaknute, 3 puta sluša SJ u izdvojenoj prostoriji)</a:t>
            </a:r>
          </a:p>
          <a:p>
            <a:r>
              <a:rPr lang="hr-HR" dirty="0"/>
              <a:t>PR – 10-15% manje zadataka, ponuđeno samo 3 odgovora (ne 4), grafička prilagodba, više ili/manje slikovnih prikaza da ne zbunjuju</a:t>
            </a:r>
          </a:p>
          <a:p>
            <a:r>
              <a:rPr lang="hr-HR" dirty="0"/>
              <a:t>Za slabovidne font 22/28 na A3 papiru</a:t>
            </a:r>
          </a:p>
          <a:p>
            <a:r>
              <a:rPr lang="hr-HR" dirty="0"/>
              <a:t>Pomoćnik u nastavi u izdvojenom prostoru uz dežurnog učitelja (dobiva upute od stručne službe oko razine pomoći)</a:t>
            </a:r>
          </a:p>
          <a:p>
            <a:r>
              <a:rPr lang="hr-HR" dirty="0"/>
              <a:t>Primjeri pitanja nisu dostupni na mrežnim stranicama jer to stvara histeriju i organizirane „instrukcije” koje roditelji plaćaju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68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556BFF-CF84-4AB9-9C31-DE0D02072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10" y="756567"/>
            <a:ext cx="11304779" cy="550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19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494C4D-E2CE-4128-89DC-F4A5DECC5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25" y="92074"/>
            <a:ext cx="10515600" cy="1325563"/>
          </a:xfrm>
        </p:spPr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Kalendar provođenja Nacionalnih ispita 4.r.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4476FF-DE51-4DDB-8F7B-3886ACEE6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650" y="1417637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r-HR" b="1" dirty="0"/>
              <a:t>Ponedjeljak, 10.3.2025.  (hrvatski jezik)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hr-HR" b="1" dirty="0"/>
              <a:t>Srijeda, 12.3.2025.  (matematika)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hr-HR" b="1" dirty="0"/>
              <a:t>Petak, 14.3.2025. (priroda i društvo)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3C404E-2E56-43CA-AEDB-7A1AD5BB85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28" t="41235" r="26459" b="28765"/>
          <a:stretch/>
        </p:blipFill>
        <p:spPr>
          <a:xfrm>
            <a:off x="6432851" y="2993242"/>
            <a:ext cx="5597366" cy="3200378"/>
          </a:xfrm>
          <a:prstGeom prst="rect">
            <a:avLst/>
          </a:prstGeom>
        </p:spPr>
      </p:pic>
      <p:sp>
        <p:nvSpPr>
          <p:cNvPr id="7" name="Elipsa 6">
            <a:extLst>
              <a:ext uri="{FF2B5EF4-FFF2-40B4-BE49-F238E27FC236}">
                <a16:creationId xmlns:a16="http://schemas.microsoft.com/office/drawing/2014/main" id="{50ECBE7D-8FD9-45EB-A67A-6E91624BB45E}"/>
              </a:ext>
            </a:extLst>
          </p:cNvPr>
          <p:cNvSpPr/>
          <p:nvPr/>
        </p:nvSpPr>
        <p:spPr>
          <a:xfrm>
            <a:off x="8544625" y="3642139"/>
            <a:ext cx="729842" cy="4697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84CBF5A9-5EEE-4E57-953E-5FF96A91DB03}"/>
              </a:ext>
            </a:extLst>
          </p:cNvPr>
          <p:cNvSpPr/>
          <p:nvPr/>
        </p:nvSpPr>
        <p:spPr>
          <a:xfrm>
            <a:off x="8544625" y="4358539"/>
            <a:ext cx="729842" cy="4697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3554167E-635D-45DB-BD5C-35021D72E101}"/>
              </a:ext>
            </a:extLst>
          </p:cNvPr>
          <p:cNvSpPr/>
          <p:nvPr/>
        </p:nvSpPr>
        <p:spPr>
          <a:xfrm>
            <a:off x="8594546" y="5074939"/>
            <a:ext cx="729842" cy="4697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DAC8D3-B4B5-4765-BD66-D21DEC2C3F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0" t="46543" r="90740" b="26296"/>
          <a:stretch/>
        </p:blipFill>
        <p:spPr>
          <a:xfrm>
            <a:off x="5033473" y="3335414"/>
            <a:ext cx="1399378" cy="285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69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8F69222-9336-4BBA-88BC-1FA0E69FD8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06" t="22577" r="36226" b="46666"/>
          <a:stretch/>
        </p:blipFill>
        <p:spPr>
          <a:xfrm>
            <a:off x="5241053" y="3642040"/>
            <a:ext cx="6711211" cy="2865387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8494C4D-E2CE-4128-89DC-F4A5DECC5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25" y="92074"/>
            <a:ext cx="10515600" cy="1325563"/>
          </a:xfrm>
        </p:spPr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Kalendar provođenja Nacionalnih ispita 8.r.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4476FF-DE51-4DDB-8F7B-3886ACEE6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26" y="1231518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b="1" dirty="0"/>
              <a:t>Ponedjeljak, 17.3.2025.  (hrvatski jezik)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hr-HR" b="1" dirty="0"/>
              <a:t>Srijeda, 19.3.2025.  (engleski jezik)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hr-HR" b="1" dirty="0"/>
              <a:t>Petak, 21.3.2025. (matematika)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hr-HR" b="1" dirty="0"/>
              <a:t>Ponedjeljak, 24.3.2025. (biologija)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hr-HR" b="1" dirty="0"/>
              <a:t>Srijeda, 26.3.2025. (fizika)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hr-HR" b="1" dirty="0"/>
              <a:t>Petak, 28.3.2025. (kemija)</a:t>
            </a:r>
          </a:p>
          <a:p>
            <a:pPr marL="514350" indent="-514350">
              <a:buFont typeface="+mj-lt"/>
              <a:buAutoNum type="arabicPeriod"/>
            </a:pPr>
            <a:r>
              <a:rPr lang="hr-HR" b="1" dirty="0"/>
              <a:t>Utorak, 1.4.2025. (geografija)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hr-HR" b="1" dirty="0"/>
              <a:t>četvrtak 3.4.2025. (povijest)</a:t>
            </a:r>
            <a:endParaRPr lang="en-US" dirty="0"/>
          </a:p>
          <a:p>
            <a:endParaRPr lang="en-US" dirty="0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43C26482-BF7A-45C8-966D-6F269FCE8583}"/>
              </a:ext>
            </a:extLst>
          </p:cNvPr>
          <p:cNvSpPr/>
          <p:nvPr/>
        </p:nvSpPr>
        <p:spPr>
          <a:xfrm>
            <a:off x="8325543" y="5473819"/>
            <a:ext cx="729842" cy="38214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A99FD4F5-BCF5-4DBC-B3BD-B28DBD928387}"/>
              </a:ext>
            </a:extLst>
          </p:cNvPr>
          <p:cNvSpPr/>
          <p:nvPr/>
        </p:nvSpPr>
        <p:spPr>
          <a:xfrm>
            <a:off x="9039176" y="4787487"/>
            <a:ext cx="729842" cy="4697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091DD32B-A85F-435F-BE6F-0328B41C7711}"/>
              </a:ext>
            </a:extLst>
          </p:cNvPr>
          <p:cNvSpPr/>
          <p:nvPr/>
        </p:nvSpPr>
        <p:spPr>
          <a:xfrm>
            <a:off x="9052426" y="4176403"/>
            <a:ext cx="729842" cy="4697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DA095D5E-E4B0-424F-BDE9-0D4EAD2B53DE}"/>
              </a:ext>
            </a:extLst>
          </p:cNvPr>
          <p:cNvSpPr/>
          <p:nvPr/>
        </p:nvSpPr>
        <p:spPr>
          <a:xfrm>
            <a:off x="9052426" y="5450470"/>
            <a:ext cx="729842" cy="4697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5334DAE9-833C-4027-B672-87573BCA24E2}"/>
              </a:ext>
            </a:extLst>
          </p:cNvPr>
          <p:cNvSpPr/>
          <p:nvPr/>
        </p:nvSpPr>
        <p:spPr>
          <a:xfrm>
            <a:off x="8325543" y="4173523"/>
            <a:ext cx="729842" cy="4697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B8014CE3-D26A-4B5D-B825-591BEE8187C7}"/>
              </a:ext>
            </a:extLst>
          </p:cNvPr>
          <p:cNvSpPr/>
          <p:nvPr/>
        </p:nvSpPr>
        <p:spPr>
          <a:xfrm>
            <a:off x="10535769" y="5116644"/>
            <a:ext cx="729842" cy="4697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4CA0B8BA-9019-45E5-85BD-CDC6DA353543}"/>
              </a:ext>
            </a:extLst>
          </p:cNvPr>
          <p:cNvSpPr/>
          <p:nvPr/>
        </p:nvSpPr>
        <p:spPr>
          <a:xfrm>
            <a:off x="10482651" y="4476148"/>
            <a:ext cx="729842" cy="4697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78CCC3EF-B97B-41F3-B8AF-35E46A412D9B}"/>
              </a:ext>
            </a:extLst>
          </p:cNvPr>
          <p:cNvSpPr/>
          <p:nvPr/>
        </p:nvSpPr>
        <p:spPr>
          <a:xfrm>
            <a:off x="8325543" y="4848318"/>
            <a:ext cx="726883" cy="41229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907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2145</TotalTime>
  <Words>2082</Words>
  <Application>Microsoft Office PowerPoint</Application>
  <PresentationFormat>Widescreen</PresentationFormat>
  <Paragraphs>253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HRHelvetica</vt:lpstr>
      <vt:lpstr>Tahoma</vt:lpstr>
      <vt:lpstr>Times New Roman</vt:lpstr>
      <vt:lpstr>Tema sustava Office</vt:lpstr>
      <vt:lpstr>Organizacija provođenja Nacionalnih ispita  4.r.</vt:lpstr>
      <vt:lpstr>Temeljni dokumenti za provedbu nacionalnih ispita</vt:lpstr>
      <vt:lpstr>Opće informacije</vt:lpstr>
      <vt:lpstr>PowerPoint Presentation</vt:lpstr>
      <vt:lpstr>Ciljevi provedbe nacionalnih ispita</vt:lpstr>
      <vt:lpstr>Izrada pitanja za ispite</vt:lpstr>
      <vt:lpstr>PowerPoint Presentation</vt:lpstr>
      <vt:lpstr>Kalendar provođenja Nacionalnih ispita 4.r.</vt:lpstr>
      <vt:lpstr>Kalendar provođenja Nacionalnih ispita 8.r.</vt:lpstr>
      <vt:lpstr>Raspored zvona u dane PROVOĐENJA NACIONALNIH ISPITA (samo kada su ispiti za 8.r.) </vt:lpstr>
      <vt:lpstr>Organizacije rada</vt:lpstr>
      <vt:lpstr>PowerPoint Presentation</vt:lpstr>
      <vt:lpstr>Pravila/pripreme/organizacija</vt:lpstr>
      <vt:lpstr>PowerPoint Presentation</vt:lpstr>
      <vt:lpstr>PowerPoint Presentation</vt:lpstr>
      <vt:lpstr>NEOPHODAN PRIBOR! </vt:lpstr>
      <vt:lpstr>PowerPoint Presentation</vt:lpstr>
      <vt:lpstr>Učenici s teškoćama (s Rješenjem o primjerenom obliku školovanja)</vt:lpstr>
      <vt:lpstr>4. razredi</vt:lpstr>
      <vt:lpstr>Hrvatski  jezik 4.r. </vt:lpstr>
      <vt:lpstr>Hrvatski jezik - ponedjeljak, 10.3.2025.</vt:lpstr>
      <vt:lpstr>Matematika 4.r. </vt:lpstr>
      <vt:lpstr>Matematika - srijeda, 12.3.2025.</vt:lpstr>
      <vt:lpstr>Priroda i društvo 4.r. </vt:lpstr>
      <vt:lpstr>Priroda i društvo        petak, 14.3.2025.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Melita Krstić</dc:creator>
  <cp:lastModifiedBy>Melita</cp:lastModifiedBy>
  <cp:revision>147</cp:revision>
  <dcterms:created xsi:type="dcterms:W3CDTF">2022-12-27T09:09:52Z</dcterms:created>
  <dcterms:modified xsi:type="dcterms:W3CDTF">2025-01-14T09:18:36Z</dcterms:modified>
</cp:coreProperties>
</file>