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44" r:id="rId3"/>
    <p:sldId id="327" r:id="rId4"/>
    <p:sldId id="342" r:id="rId5"/>
    <p:sldId id="343" r:id="rId6"/>
    <p:sldId id="340" r:id="rId7"/>
    <p:sldId id="346" r:id="rId8"/>
    <p:sldId id="323" r:id="rId9"/>
    <p:sldId id="267" r:id="rId10"/>
    <p:sldId id="268" r:id="rId11"/>
    <p:sldId id="296" r:id="rId12"/>
    <p:sldId id="298" r:id="rId13"/>
    <p:sldId id="270" r:id="rId14"/>
    <p:sldId id="271" r:id="rId15"/>
    <p:sldId id="294" r:id="rId16"/>
    <p:sldId id="295" r:id="rId17"/>
    <p:sldId id="293" r:id="rId18"/>
    <p:sldId id="292" r:id="rId19"/>
    <p:sldId id="331" r:id="rId20"/>
    <p:sldId id="326" r:id="rId21"/>
    <p:sldId id="332" r:id="rId22"/>
    <p:sldId id="338" r:id="rId23"/>
    <p:sldId id="304" r:id="rId24"/>
    <p:sldId id="333" r:id="rId25"/>
    <p:sldId id="339" r:id="rId26"/>
    <p:sldId id="305" r:id="rId27"/>
    <p:sldId id="307" r:id="rId28"/>
    <p:sldId id="334" r:id="rId29"/>
    <p:sldId id="308" r:id="rId30"/>
    <p:sldId id="310" r:id="rId31"/>
    <p:sldId id="309" r:id="rId32"/>
    <p:sldId id="311" r:id="rId33"/>
    <p:sldId id="313" r:id="rId34"/>
    <p:sldId id="312" r:id="rId35"/>
    <p:sldId id="317" r:id="rId36"/>
    <p:sldId id="319" r:id="rId37"/>
    <p:sldId id="318" r:id="rId38"/>
    <p:sldId id="314" r:id="rId39"/>
    <p:sldId id="316" r:id="rId40"/>
    <p:sldId id="315" r:id="rId41"/>
    <p:sldId id="320" r:id="rId42"/>
    <p:sldId id="322" r:id="rId43"/>
    <p:sldId id="321" r:id="rId44"/>
    <p:sldId id="25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D70D0-0821-4D8C-A0AD-AB7043719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C3477C3-B855-4A0A-BC88-D658167B0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3AC33C-E22D-42B9-BC3C-F4CD508C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1D9B9F-375D-4590-B891-21151CED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80158A-205E-4B49-AE38-5EEA4DC1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18186E-918E-44B1-9332-4FBF0201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929E60D-96E5-4FB5-98A6-547A74569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A42A57-3889-421B-97F7-BE7B7A69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DA1A83-7BE9-4F16-ACC6-DA81856A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118609-76C6-458B-A462-6B501D9C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D8883A4-BCE6-4C5C-9A71-D16B5F00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D63B4E-E0D5-413D-8DFA-C970F09D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E21722-603D-42A3-A151-B823F421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B97ACE-2E2D-4B22-BC3D-91B20337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3577D1-F514-4135-89BB-8D955E1F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6C62C-76AF-4189-ABF0-DFA28354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7DA966-8560-4E5F-B5D5-4A5CF3F50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0B943A-64ED-497D-8157-BB2630D4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22329C-E202-4C4F-B48C-5C318DD5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FC25AD-0715-499E-890B-5C60DE7A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F7D1DB-366F-40D2-9860-CEE82073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A65A88A-E463-4AAD-BB1F-69CE9028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D54586-B0A3-4D2B-BC1D-651C712A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8C359B-4E43-42CA-B576-12C93C82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652B1A-B19B-41A2-90C7-F777BAAB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30EBB3-1413-439B-9530-E0C9A9D2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E58B34-DD85-432D-823E-210A69102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08C2153-D381-4FBB-A89A-48DE28AB9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C669DD1-EA5B-4327-AA06-CC3B775D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968DD8-D4F0-49C0-BBB2-6B02E13B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D2538A-D89E-4D68-85E8-2DF6D796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8419BE-BF4C-4B70-A7BE-BF08102E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4141766-BAF8-44CD-A54F-B21D9BC96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C69EF62-FD0F-4A52-9B13-6200DB800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F8B001D-4AD1-4601-8E5A-8C25F3BA0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38405CE-92EB-4A7F-9DDD-A52166ED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B4D5E9B-A9A3-4B04-9C15-92903906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DDF4A1A-1068-452E-977D-ED8A8193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15E18F1-8942-4364-9E3A-23A453F7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000DDB-A04A-4CA7-9F9C-BBB43395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6802F28-AFE0-4DF8-9059-CD1EAB2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27C8750-EC73-4C62-99E5-D5E972FA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8528F3C-83C3-4189-AA4D-513818D9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6B753F-22F8-400F-AA28-B1844580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A282950-0198-4BD6-860D-FB6E9719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2808E03-49D9-471A-8046-ADB8A32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A5D513-4324-4077-9EB0-6DB2702E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E61CC2-0F50-4C70-A074-2435D1FED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0BD7FDC-A49B-4F57-8D7B-5CFB4C037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B108B8-1976-4AA1-91ED-E6F231C3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6D3F619-58E9-4159-9D24-7B57F730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9FB365-02F3-459B-BB83-D6A748CE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C3EB1-A745-4FCD-A5AB-A3012FB8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98CA8F4-D6E0-4F2C-86B0-0F07EF134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AEB1D5E-59C4-4088-A37C-F8CC3A769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47D365A-2AF5-4961-9906-F673E6E7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EEDE61D-537D-4B51-AA4B-A3F6B606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9751F41-3997-4071-9D41-C6E37DFD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3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19AFEBA-E93D-41A1-B015-DFB06465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041079-E860-441B-BED6-655A15C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94BE116-F029-48F3-9DB6-8550D1874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E8BB-DF59-4EA2-A2AD-8052AEDD6B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B7C066-6DF3-4C1B-AD09-78619E51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4CAC33-D224-4DEC-9F72-6625B4507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3A16-FB33-4DAB-A875-02B790B2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chrome-extension://efaidnbmnnnibpcajpcglclefindmkaj/https:/www.ncvvo.hr/wp-content/uploads/2024/10/Vodic-kroz-sadrzaj-i-strukturu-NI-8-razred-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B445E0-2EEB-4ED0-B9C6-B6743C2AF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2551"/>
            <a:ext cx="9144000" cy="2387600"/>
          </a:xfrm>
        </p:spPr>
        <p:txBody>
          <a:bodyPr>
            <a:normAutofit/>
          </a:bodyPr>
          <a:lstStyle/>
          <a:p>
            <a:r>
              <a:rPr lang="hr-HR" b="1" dirty="0"/>
              <a:t>Organizacija provođenja</a:t>
            </a:r>
            <a:br>
              <a:rPr lang="hr-HR" b="1" dirty="0"/>
            </a:br>
            <a:r>
              <a:rPr lang="hr-HR" b="1" dirty="0"/>
              <a:t>Nacionalnih ispita  8.r.</a:t>
            </a:r>
            <a:endParaRPr lang="en-US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7641D9-F49A-4BBB-A8EF-9F3EEFF23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165" y="3079969"/>
            <a:ext cx="9144000" cy="1655762"/>
          </a:xfrm>
        </p:spPr>
        <p:txBody>
          <a:bodyPr/>
          <a:lstStyle/>
          <a:p>
            <a:r>
              <a:rPr lang="hr-HR" dirty="0"/>
              <a:t>Sat razrednika 13.2.2025.</a:t>
            </a:r>
          </a:p>
          <a:p>
            <a:r>
              <a:rPr lang="hr-HR" dirty="0"/>
              <a:t>i roditeljski sastanak 20.2.2025.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C1C5040-29F6-4DD6-A7CE-F1608723C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42" y="4685863"/>
            <a:ext cx="6115574" cy="14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6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114A3A-4062-4461-8829-B8B262B2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868362"/>
            <a:ext cx="3581400" cy="5121275"/>
          </a:xfrm>
        </p:spPr>
        <p:txBody>
          <a:bodyPr>
            <a:normAutofit/>
          </a:bodyPr>
          <a:lstStyle/>
          <a:p>
            <a:r>
              <a:rPr lang="hr-HR" b="1" dirty="0"/>
              <a:t>Raspored zvona u dane PROVOĐENJA NACIONALNIH ISPITA (samo kada su ispiti za 8.r.)</a:t>
            </a:r>
            <a:br>
              <a:rPr lang="hr-HR" b="1" dirty="0"/>
            </a:br>
            <a:endParaRPr lang="en-US" b="1" dirty="0"/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91FCFBDB-0EE4-4B99-A0E7-B5F512C6E1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13200" y="418077"/>
          <a:ext cx="7924800" cy="5818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778">
                  <a:extLst>
                    <a:ext uri="{9D8B030D-6E8A-4147-A177-3AD203B41FA5}">
                      <a16:colId xmlns:a16="http://schemas.microsoft.com/office/drawing/2014/main" val="3114111516"/>
                    </a:ext>
                  </a:extLst>
                </a:gridCol>
                <a:gridCol w="5882022">
                  <a:extLst>
                    <a:ext uri="{9D8B030D-6E8A-4147-A177-3AD203B41FA5}">
                      <a16:colId xmlns:a16="http://schemas.microsoft.com/office/drawing/2014/main" val="2297812137"/>
                    </a:ext>
                  </a:extLst>
                </a:gridCol>
              </a:tblGrid>
              <a:tr h="454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RASPORED ZVONA</a:t>
                      </a:r>
                      <a:endParaRPr lang="en-US" sz="1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218631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1. sat  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8:50-9:35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306757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9:35-9:45 užina 2. i 4.r. (10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173368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2. sat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9:45-10:30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574218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10:30-10:40 užina 6. i 8.r (10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081910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3. sat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10:40-11:25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205901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11:25-11:30  (5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03044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4. sat  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11:30-12:15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030123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12:15-12:20  (5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267558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5. sat  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12:20-13:05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667024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odmor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13:05-13:10  (5 min)</a:t>
                      </a:r>
                      <a:endParaRPr lang="en-US" sz="24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207910"/>
                  </a:ext>
                </a:extLst>
              </a:tr>
              <a:tr h="3756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3200">
                          <a:effectLst/>
                        </a:rPr>
                        <a:t>6. sat  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3200" dirty="0">
                          <a:effectLst/>
                        </a:rPr>
                        <a:t>13:10-13:50 (sat 40 min)</a:t>
                      </a:r>
                      <a:endParaRPr lang="en-US" sz="32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18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24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C497FE-1F3B-4510-A8D1-A48675C1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1" y="18255"/>
            <a:ext cx="10515600" cy="963257"/>
          </a:xfrm>
        </p:spPr>
        <p:txBody>
          <a:bodyPr/>
          <a:lstStyle/>
          <a:p>
            <a:r>
              <a:rPr lang="hr-HR" b="1" dirty="0"/>
              <a:t>Organizacije rada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F08264-4D71-4384-B278-964A8850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91" y="1062227"/>
            <a:ext cx="11653008" cy="551474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sve navedene dane učenici 4./8. r. dolaze u školu u </a:t>
            </a:r>
            <a:r>
              <a:rPr lang="hr-HR" b="1" dirty="0">
                <a:solidFill>
                  <a:srgbClr val="FF0000"/>
                </a:solidFill>
              </a:rPr>
              <a:t>8:30</a:t>
            </a:r>
            <a:r>
              <a:rPr lang="hr-HR" dirty="0"/>
              <a:t> sati kada počinju pripreme za Nacionalne ispite. Nakon Nacionalnih ispita učenici imaju redovitu nastavu prema rasporedu</a:t>
            </a:r>
          </a:p>
          <a:p>
            <a:r>
              <a:rPr lang="hr-HR" dirty="0"/>
              <a:t>Nacionalni ispiti se održavaju 1. i 2. sat (osim u ponedjeljak 17.3.2025. kada su ispiti 1.-4. sat, a redovna nastava samo 5. i 6. sat.), a redovita nastava 3., 4., 5. i 6. sat.</a:t>
            </a:r>
            <a:endParaRPr lang="en-US" dirty="0"/>
          </a:p>
          <a:p>
            <a:r>
              <a:rPr lang="hr-HR" dirty="0"/>
              <a:t>Nastava za učenike 2., 4. i 6. razreda počinje u 8:50 sati. (samo navedeni datumi kada se pišu ispti za 8.r.!). Svi ostali datumi uobičajeno. </a:t>
            </a:r>
            <a:r>
              <a:rPr lang="hr-HR" dirty="0">
                <a:solidFill>
                  <a:srgbClr val="FF0000"/>
                </a:solidFill>
              </a:rPr>
              <a:t>MANJE IZMJENE U RASPOREDU (crveno u rasporedu)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hr-HR" dirty="0"/>
              <a:t>Učenici 1., 3., 5. i 7. razreda imaju nastavu uobičajeno </a:t>
            </a:r>
            <a:r>
              <a:rPr lang="hr-HR" dirty="0">
                <a:solidFill>
                  <a:srgbClr val="FF0000"/>
                </a:solidFill>
              </a:rPr>
              <a:t>osim u ponedjeljak 24.3.2025., srijedu 26.3.2025. i petak 28.3.2025. je zamjena smjena!</a:t>
            </a:r>
            <a:r>
              <a:rPr lang="hr-HR" dirty="0"/>
              <a:t> Znači da učenici 1., 3., 5. i 7. razreda te dane imaju nastavu od 14:00 sati, a učenici 2., 4. 6. razreda od 8:50 sati. </a:t>
            </a:r>
            <a:r>
              <a:rPr lang="hr-HR" dirty="0">
                <a:solidFill>
                  <a:srgbClr val="FF0000"/>
                </a:solidFill>
              </a:rPr>
              <a:t>Raspored je od A tjedna</a:t>
            </a:r>
            <a:r>
              <a:rPr lang="hr-HR" dirty="0"/>
              <a:t>. </a:t>
            </a:r>
          </a:p>
          <a:p>
            <a:r>
              <a:rPr lang="hr-HR" dirty="0"/>
              <a:t>Za učenike 4.r. i  8.r. u dane nacionalnih isptia nema usmenog niti pisanog ispitivanja!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2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F53C66-F5DA-411A-B63B-DF36ECE5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6" y="489931"/>
            <a:ext cx="11678174" cy="5667587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Učitelji koji predaju taj predmet ne mogu biti dežurni kada se piše taj predmet</a:t>
            </a:r>
          </a:p>
          <a:p>
            <a:r>
              <a:rPr lang="hr-HR" dirty="0"/>
              <a:t>Razrednici ne mogu biti dežurni u svom razredu</a:t>
            </a:r>
          </a:p>
          <a:p>
            <a:r>
              <a:rPr lang="hr-HR" dirty="0"/>
              <a:t>Poželjno je da dežuraju učitelji koji poznaju učenike (barem jedan od učitelja)</a:t>
            </a:r>
          </a:p>
          <a:p>
            <a:r>
              <a:rPr lang="hr-HR" dirty="0"/>
              <a:t>Raspored je sačinjen na način da ima što manje izmijena te da se što manji broj sati „izgubi” jer se svi sati koji se „izgube” moraju i odraditi</a:t>
            </a:r>
          </a:p>
          <a:p>
            <a:r>
              <a:rPr lang="hr-HR" dirty="0"/>
              <a:t>Raspored sati u zbornici, na internetskoj stranici škole, na e mailu, u viber zbornici, letku za učenike i roditelje</a:t>
            </a:r>
          </a:p>
          <a:p>
            <a:r>
              <a:rPr lang="hr-HR" dirty="0"/>
              <a:t>Nastavnici će podsjećati učenike dan prije na izmjene koje su idući dan!</a:t>
            </a:r>
          </a:p>
          <a:p>
            <a:r>
              <a:rPr lang="hr-HR" dirty="0"/>
              <a:t>Za učenike 4.r. ispiti dolaze zemaljskom poštom 6.3.2025. (HJ, M, PID)</a:t>
            </a:r>
          </a:p>
          <a:p>
            <a:r>
              <a:rPr lang="hr-HR" dirty="0"/>
              <a:t>Za učenike 8.r. ispiti dolaze poštom 13.3.2025. (HJ,SJ,M), 20.3.2025. (B,F,K) i 26.3.2025. (G,Po) – provjera paketa; spremanje u sef</a:t>
            </a:r>
          </a:p>
          <a:p>
            <a:r>
              <a:rPr lang="hr-HR" dirty="0"/>
              <a:t>19.3.2025. ujutro u 7:30 skidanje zvučnih zapisa za ispit slušanja iz EJ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4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977394-C73B-494F-9F1C-6964352F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79399"/>
            <a:ext cx="10515600" cy="803275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Pravila/pripreme/organizacija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A67714-D164-4CBF-8F4F-58EB143B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253330"/>
            <a:ext cx="11341100" cy="5020469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Ispiti stižu u školu putem pošte</a:t>
            </a:r>
          </a:p>
          <a:p>
            <a:r>
              <a:rPr lang="hr-HR" dirty="0"/>
              <a:t>Svaki učenik ima svoju zaštitnu sigurnosnu </a:t>
            </a:r>
          </a:p>
          <a:p>
            <a:pPr marL="0" indent="0">
              <a:buNone/>
            </a:pPr>
            <a:r>
              <a:rPr lang="hr-HR" dirty="0"/>
              <a:t>   vrećicu s ispitnim materijalima i naljepnicu s bar kodom na kojoj je ime i prezime</a:t>
            </a:r>
          </a:p>
          <a:p>
            <a:pPr marL="0" indent="0">
              <a:buNone/>
            </a:pPr>
            <a:r>
              <a:rPr lang="hr-HR" b="1" dirty="0"/>
              <a:t>Voditelj ispitivanja i dežurni učitelji dati će detaljne upute i pomoći učenicima</a:t>
            </a:r>
          </a:p>
          <a:p>
            <a:r>
              <a:rPr lang="hr-HR" dirty="0"/>
              <a:t>Izostanci se trebaju opravdati</a:t>
            </a:r>
          </a:p>
          <a:p>
            <a:r>
              <a:rPr lang="hr-HR" dirty="0"/>
              <a:t>Ispunjava se obrazac za evidenciju prisustvovanja </a:t>
            </a:r>
            <a:r>
              <a:rPr lang="hr-HR" b="1" dirty="0"/>
              <a:t>svakog</a:t>
            </a:r>
            <a:r>
              <a:rPr lang="hr-HR" dirty="0"/>
              <a:t> učenika</a:t>
            </a:r>
          </a:p>
          <a:p>
            <a:r>
              <a:rPr lang="hr-HR" dirty="0"/>
              <a:t>Ispiti se šalju u NCVVO odmah nakon pisanja (do 16:00 sati)</a:t>
            </a:r>
          </a:p>
          <a:p>
            <a:r>
              <a:rPr lang="hr-HR" dirty="0"/>
              <a:t>Ispravljaju se u NCVVO</a:t>
            </a:r>
          </a:p>
          <a:p>
            <a:r>
              <a:rPr lang="hr-HR" dirty="0"/>
              <a:t>Rezultati ispita: biti će unijeti u bilješke u e-Dnevniku</a:t>
            </a:r>
          </a:p>
          <a:p>
            <a:r>
              <a:rPr lang="hr-HR" dirty="0"/>
              <a:t>Koordinator NI za OŠ Višnjevac – Melita Krstić</a:t>
            </a:r>
          </a:p>
          <a:p>
            <a:r>
              <a:rPr lang="hr-HR" dirty="0"/>
              <a:t>Ispite provode – voditelj ispitivanja i dežurni učitelj (prema rasporedu)</a:t>
            </a:r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F38A728-5AE0-45E5-BCC6-636F0F848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0" y="124337"/>
            <a:ext cx="3714742" cy="20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C38557-F294-4B7E-B8A5-0996D7F78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398462"/>
            <a:ext cx="11493500" cy="606107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Pisanje u učionicama po odjelima </a:t>
            </a:r>
            <a:r>
              <a:rPr lang="en-US" dirty="0"/>
              <a:t>8.a – 51 (INF), 8.b 52 (F), 8.c 53 (B/K)</a:t>
            </a:r>
            <a:endParaRPr lang="hr-HR"/>
          </a:p>
          <a:p>
            <a:r>
              <a:rPr lang="hr-HR"/>
              <a:t>U </a:t>
            </a:r>
            <a:r>
              <a:rPr lang="hr-HR" dirty="0"/>
              <a:t>svakoj klupi sjedi jedan učenik</a:t>
            </a:r>
          </a:p>
          <a:p>
            <a:r>
              <a:rPr lang="hr-HR" dirty="0"/>
              <a:t>Sjedi se po abecedi na određeno mjesto (biti će napisano ime)</a:t>
            </a:r>
          </a:p>
          <a:p>
            <a:r>
              <a:rPr lang="hr-HR" dirty="0"/>
              <a:t>Osiguran prostor za odlaganje stvari (torba, mobitel, pametni sat, jakna…)</a:t>
            </a:r>
          </a:p>
          <a:p>
            <a:r>
              <a:rPr lang="hr-HR" dirty="0"/>
              <a:t>Piše se plavom ili crnom kemijskom olovkom koja se ne može brisati – samo to je na stolu – ništa drugo se ne može imati na stolu (+dodatni pribor K,F,M)</a:t>
            </a:r>
          </a:p>
          <a:p>
            <a:r>
              <a:rPr lang="hr-HR" dirty="0"/>
              <a:t>Olovke/Pribor se ne posuđuju!</a:t>
            </a:r>
          </a:p>
          <a:p>
            <a:r>
              <a:rPr lang="hr-HR" dirty="0"/>
              <a:t>Učenici dolaze u </a:t>
            </a:r>
            <a:r>
              <a:rPr lang="hr-HR" b="1" dirty="0">
                <a:solidFill>
                  <a:srgbClr val="FF0000"/>
                </a:solidFill>
              </a:rPr>
              <a:t>8:30</a:t>
            </a:r>
            <a:r>
              <a:rPr lang="hr-HR" dirty="0"/>
              <a:t> i smještaju se u učionice (ako zakasni više od 15 min udaljit će se sa ispita)</a:t>
            </a:r>
          </a:p>
          <a:p>
            <a:r>
              <a:rPr lang="hr-HR" dirty="0"/>
              <a:t>8:45 čitaju se upute</a:t>
            </a:r>
          </a:p>
          <a:p>
            <a:r>
              <a:rPr lang="hr-HR" dirty="0"/>
              <a:t>9:00 počinje ispit –</a:t>
            </a:r>
          </a:p>
          <a:p>
            <a:r>
              <a:rPr lang="hr-HR" dirty="0"/>
              <a:t>Učenici ne napuštaju ispitnu prostoriju tijekom ispita (osim ako je hitno, onda uz pratnju dežurnog učitelja)</a:t>
            </a:r>
          </a:p>
          <a:p>
            <a:r>
              <a:rPr lang="hr-HR" dirty="0"/>
              <a:t>Nakon NI učenici 8.r. imaju redovitu nastavu po rasporedu</a:t>
            </a:r>
          </a:p>
          <a:p>
            <a:r>
              <a:rPr lang="hr-HR" dirty="0"/>
              <a:t>Ako završe ranije odlaze s dežurnim učiteljem (prema rasporedu) u učionicu i imaju redovitu nastavu</a:t>
            </a:r>
          </a:p>
          <a:p>
            <a:r>
              <a:rPr lang="hr-HR" dirty="0"/>
              <a:t>U dane NI učenici nemaju usmena niti pisana ispitivanja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9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D5910C-7553-47FF-809D-E2735CA7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31" y="441441"/>
            <a:ext cx="11409726" cy="6219417"/>
          </a:xfrm>
        </p:spPr>
        <p:txBody>
          <a:bodyPr>
            <a:normAutofit fontScale="925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PAŽLJIVO ČITATI PITANJA! POLAKO RJEŠAVATI! NA KRAJU PONOVO PROVJERITI ODGOVORE! DRŽATI SE SVIH DANIH UPUTA!</a:t>
            </a:r>
          </a:p>
          <a:p>
            <a:r>
              <a:rPr lang="hr-HR" dirty="0"/>
              <a:t>TRUDITI SE RACIONALNO RASPOREDITI VRIJEME. AKO JE NEKI ZADATAK PRETEŽAK NE ZADRŽAVATI SE PREDUGO NA NJEMU. PREĆI NA SLIJEDEĆI ZADATAK PA SE KASNIJE VRATITI.</a:t>
            </a:r>
          </a:p>
          <a:p>
            <a:r>
              <a:rPr lang="hr-HR" dirty="0"/>
              <a:t>PISATI ČITKO (PISANA SLOVA)</a:t>
            </a:r>
          </a:p>
          <a:p>
            <a:r>
              <a:rPr lang="hr-HR" dirty="0"/>
              <a:t>NIGDJE SE NE POTPISIVATI PUNIM IMENOM I PREZIMENOM (BITI ĆE NALJEPNICE)</a:t>
            </a:r>
          </a:p>
          <a:p>
            <a:r>
              <a:rPr lang="hr-HR" dirty="0"/>
              <a:t>DODATNI MATERIJALI (uz „Ispitnu knjižicu” i „List za odgovore”:</a:t>
            </a:r>
          </a:p>
          <a:p>
            <a:pPr marL="396000"/>
            <a:r>
              <a:rPr lang="hr-HR" dirty="0"/>
              <a:t>LIST ZA PLAN PISANJA tj. koncept (HRVATSKI JEZIK, ENGLESKI JEZIK)</a:t>
            </a:r>
          </a:p>
          <a:p>
            <a:pPr marL="396000"/>
            <a:r>
              <a:rPr lang="hr-HR" dirty="0"/>
              <a:t>PERIODNI SUSTAV ELEMENATA (KEMIJA)</a:t>
            </a:r>
          </a:p>
          <a:p>
            <a:pPr marL="396000"/>
            <a:r>
              <a:rPr lang="hr-HR" dirty="0"/>
              <a:t>LIST S FORMULAMA, LIST ZA RAČUNANJE (FIZIKA)</a:t>
            </a:r>
          </a:p>
          <a:p>
            <a:r>
              <a:rPr lang="hr-HR" dirty="0"/>
              <a:t>ZADACI VIŠESTRUKOG IZBORA SE UPISUJU U „LIST ZA ODGOVORE” </a:t>
            </a:r>
          </a:p>
          <a:p>
            <a:r>
              <a:rPr lang="hr-HR" dirty="0"/>
              <a:t>ZADACI KRATKOG I PRODUŽENOG ODGOVORA PIŠU SE U „ISPITNOJ KNJIŽICI”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0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EE8442-05C1-4EE6-82F9-A2F98A60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NEOPHODAN PRIBOR!</a:t>
            </a:r>
            <a:br>
              <a:rPr lang="hr-HR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464F27-B1CC-4399-BAFD-85F3808F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0" y="1565566"/>
            <a:ext cx="11359393" cy="4351338"/>
          </a:xfrm>
        </p:spPr>
        <p:txBody>
          <a:bodyPr/>
          <a:lstStyle/>
          <a:p>
            <a:r>
              <a:rPr lang="hr-HR" b="1" dirty="0"/>
              <a:t>PLAVA/CRNA KEMIJSKA OLOVKA KOJA SE NE MOŽE BRISATI (ZA SVE ISPITE!)</a:t>
            </a:r>
          </a:p>
          <a:p>
            <a:r>
              <a:rPr lang="hr-HR" b="1" dirty="0"/>
              <a:t>DŽEPNO RAČUNALO! (KEMIJA)</a:t>
            </a:r>
          </a:p>
          <a:p>
            <a:r>
              <a:rPr lang="hr-HR" b="1" dirty="0"/>
              <a:t>DŽEPNO RAČUNALO, 1 TROKUT, 1 RAVNALO (FIZIKA)</a:t>
            </a:r>
          </a:p>
          <a:p>
            <a:r>
              <a:rPr lang="pl-PL" b="1" dirty="0"/>
              <a:t>GRAFITNA OLOVKA ZA SKICIRANJE I KONSTRUIRANJE TE </a:t>
            </a:r>
            <a:r>
              <a:rPr lang="en-US" b="1" dirty="0"/>
              <a:t>GEOMETRIJSKI PRIBOR: ŠESTAR I DVA TROKUTA ILI JEDAN TROKUT I RAVNALO</a:t>
            </a:r>
            <a:r>
              <a:rPr lang="hr-HR" b="1" dirty="0"/>
              <a:t> (MATEMATIKA)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1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BAC2A2-24FF-4A18-B8A0-CCDAE8ED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0" y="346497"/>
            <a:ext cx="10515600" cy="4351338"/>
          </a:xfrm>
        </p:spPr>
        <p:txBody>
          <a:bodyPr/>
          <a:lstStyle/>
          <a:p>
            <a:r>
              <a:rPr lang="hr-HR" b="1" dirty="0"/>
              <a:t>Voditelj ispitivanja i dežurni učitelji dati će detaljne upute i pomoći učenicima</a:t>
            </a:r>
          </a:p>
          <a:p>
            <a:r>
              <a:rPr lang="hr-HR" dirty="0"/>
              <a:t>Provjera ispitnih materijala, lijepljenje naljepnica, upozoriti na vrijeme, kako se označavaju točni odgovori, kako se ispravlja… </a:t>
            </a:r>
          </a:p>
          <a:p>
            <a:r>
              <a:rPr lang="hr-HR" dirty="0"/>
              <a:t>Sve upute će biti i napisane u</a:t>
            </a:r>
          </a:p>
          <a:p>
            <a:pPr marL="0" indent="0">
              <a:buNone/>
            </a:pPr>
            <a:r>
              <a:rPr lang="hr-HR" dirty="0"/>
              <a:t>    ispitnim materijalima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38CA3C-1D1A-4CDE-A198-12C5ED193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3" t="14312" r="25894" b="27951"/>
          <a:stretch/>
        </p:blipFill>
        <p:spPr>
          <a:xfrm>
            <a:off x="5081216" y="2457975"/>
            <a:ext cx="6901757" cy="35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3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DB041-E7C3-4AE4-9ED3-F561B992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188956"/>
            <a:ext cx="11200002" cy="102177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Učenici s teškoćama (s Rješenjem o primjerenom obliku školovanja)</a:t>
            </a:r>
            <a:endParaRPr lang="en-US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CD5C80-3F1E-4CEC-AB8C-B13A4B0A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69" y="1277452"/>
            <a:ext cx="11611062" cy="4961782"/>
          </a:xfrm>
        </p:spPr>
        <p:txBody>
          <a:bodyPr>
            <a:normAutofit/>
          </a:bodyPr>
          <a:lstStyle/>
          <a:p>
            <a:r>
              <a:rPr lang="hr-HR" dirty="0"/>
              <a:t>8.r. 13 učenika</a:t>
            </a:r>
          </a:p>
          <a:p>
            <a:r>
              <a:rPr lang="hr-HR" b="1" dirty="0"/>
              <a:t>Imaju pravo pisanja produženo za 50% vremena svakog ispita:</a:t>
            </a:r>
          </a:p>
          <a:p>
            <a:r>
              <a:rPr lang="hr-HR" b="1" dirty="0"/>
              <a:t>Ispit koji traje 135 min mogu pisati 203 min (4.r. HJ)</a:t>
            </a:r>
          </a:p>
          <a:p>
            <a:r>
              <a:rPr lang="hr-HR" b="1" dirty="0"/>
              <a:t>Ispit koji traje 60 min mogu pisati 90 min (4.r. M,PID)</a:t>
            </a:r>
          </a:p>
          <a:p>
            <a:r>
              <a:rPr lang="hr-HR" b="1" dirty="0"/>
              <a:t>Ispit koji traje 180 min mogu pisati 270 min – do 13:30 h (8.r. HJ)</a:t>
            </a:r>
            <a:endParaRPr lang="en-US" b="1" dirty="0"/>
          </a:p>
          <a:p>
            <a:r>
              <a:rPr lang="hr-HR" b="1" dirty="0"/>
              <a:t>Ispit koji traje 110 min mogu pisati 165 min – do 11:45 h (8.r. EJ)</a:t>
            </a:r>
            <a:endParaRPr lang="en-US" b="1" dirty="0"/>
          </a:p>
          <a:p>
            <a:r>
              <a:rPr lang="hr-HR" b="1" dirty="0"/>
              <a:t>Ispit koji traje 90 min mogu pisati 135 min – do 11:15 h (8.r. M,B,F,K)</a:t>
            </a:r>
            <a:endParaRPr lang="en-US" b="1" dirty="0"/>
          </a:p>
          <a:p>
            <a:r>
              <a:rPr lang="hr-HR" b="1" dirty="0"/>
              <a:t>Ispit koji traje 70 min mogu pisati 105 min – do 10:45 h (Po,G)</a:t>
            </a:r>
          </a:p>
          <a:p>
            <a:r>
              <a:rPr lang="hr-HR" dirty="0"/>
              <a:t>Tekst za slušanje slušaju dva puta (učenici MI), tekst za slušanje je prilagođen (učenici PR)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6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56E9A7-68DE-45D2-A6FC-5B039049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8. razredi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AE1888-5842-412C-9D89-05FE08A4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7055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8. Razredi</a:t>
            </a:r>
          </a:p>
          <a:p>
            <a:pPr marL="0" indent="0">
              <a:buNone/>
            </a:pPr>
            <a:r>
              <a:rPr lang="hr-HR" dirty="0"/>
              <a:t>tko želi pročitati više o samim isptima i vidjeti primjere zadataka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Vodić kroz sadržaj i strukturu nacionalnih ispita u 8.r. šk. god. 2024./2025.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EED0-4856-46C3-AD5E-3BFEAFBC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Temeljni dokumenti za provedbu nacionalnih ispita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92A0-BB0D-414D-9DF0-5965BDF4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odgoju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obrazovanju</a:t>
            </a:r>
            <a:r>
              <a:rPr lang="en-US" dirty="0"/>
              <a:t> u </a:t>
            </a:r>
            <a:r>
              <a:rPr lang="en-US" dirty="0" err="1"/>
              <a:t>osnovnoj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srednjoj</a:t>
            </a:r>
            <a:r>
              <a:rPr lang="en-US" dirty="0"/>
              <a:t> </a:t>
            </a:r>
            <a:r>
              <a:rPr lang="en-US" dirty="0" err="1"/>
              <a:t>školi</a:t>
            </a:r>
            <a:endParaRPr lang="en-US" dirty="0"/>
          </a:p>
          <a:p>
            <a:r>
              <a:rPr lang="en-US" dirty="0"/>
              <a:t>(NN 87/08, 86/09, 92/10, 105/10, 90/11, 16/12, 86/12, 94/13,</a:t>
            </a:r>
          </a:p>
          <a:p>
            <a:r>
              <a:rPr lang="en-US" dirty="0"/>
              <a:t>152/14, 7/17, 68/18, 98/19, 64/20, 151/22 </a:t>
            </a:r>
            <a:r>
              <a:rPr lang="en-US" dirty="0" err="1"/>
              <a:t>i</a:t>
            </a:r>
            <a:r>
              <a:rPr lang="en-US" dirty="0"/>
              <a:t> 156/23)</a:t>
            </a:r>
          </a:p>
          <a:p>
            <a:r>
              <a:rPr lang="en-US" dirty="0"/>
              <a:t>–</a:t>
            </a:r>
          </a:p>
          <a:p>
            <a:r>
              <a:rPr lang="en-US" dirty="0" err="1"/>
              <a:t>Zakon</a:t>
            </a:r>
            <a:r>
              <a:rPr lang="en-US" dirty="0"/>
              <a:t> o </a:t>
            </a:r>
            <a:r>
              <a:rPr lang="en-US" dirty="0" err="1"/>
              <a:t>Nacionalnome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za </a:t>
            </a:r>
            <a:r>
              <a:rPr lang="en-US" dirty="0" err="1"/>
              <a:t>vanjsko</a:t>
            </a:r>
            <a:r>
              <a:rPr lang="en-US" dirty="0"/>
              <a:t>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(NN 151/04 </a:t>
            </a:r>
            <a:r>
              <a:rPr lang="en-US" dirty="0" err="1"/>
              <a:t>i</a:t>
            </a:r>
            <a:r>
              <a:rPr lang="en-US" dirty="0"/>
              <a:t> 116/21)</a:t>
            </a:r>
          </a:p>
          <a:p>
            <a:r>
              <a:rPr lang="en-US" dirty="0"/>
              <a:t>–</a:t>
            </a:r>
          </a:p>
          <a:p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izmjenama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dopuniPravilnikao</a:t>
            </a:r>
            <a:r>
              <a:rPr lang="en-US" dirty="0"/>
              <a:t>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provedbe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vrednovanja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korištenju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vanjskog</a:t>
            </a:r>
            <a:r>
              <a:rPr lang="en-US" dirty="0"/>
              <a:t> </a:t>
            </a:r>
            <a:r>
              <a:rPr lang="en-US" dirty="0" err="1"/>
              <a:t>vrednovanja</a:t>
            </a:r>
            <a:r>
              <a:rPr lang="en-US" dirty="0"/>
              <a:t> </a:t>
            </a:r>
            <a:r>
              <a:rPr lang="en-US" dirty="0" err="1"/>
              <a:t>školskih</a:t>
            </a:r>
            <a:r>
              <a:rPr lang="en-US" dirty="0"/>
              <a:t> </a:t>
            </a:r>
            <a:r>
              <a:rPr lang="en-US" dirty="0" err="1"/>
              <a:t>ustanova</a:t>
            </a:r>
            <a:r>
              <a:rPr lang="en-US" dirty="0"/>
              <a:t> (NN 23/11 </a:t>
            </a:r>
            <a:r>
              <a:rPr lang="en-US" dirty="0" err="1"/>
              <a:t>i</a:t>
            </a:r>
            <a:r>
              <a:rPr lang="en-US" dirty="0"/>
              <a:t> 26/23)</a:t>
            </a:r>
          </a:p>
        </p:txBody>
      </p:sp>
    </p:spTree>
    <p:extLst>
      <p:ext uri="{BB962C8B-B14F-4D97-AF65-F5344CB8AC3E}">
        <p14:creationId xmlns:p14="http://schemas.microsoft.com/office/powerpoint/2010/main" val="1167254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35B5D-5FC2-42B5-A04D-67E5C54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4938"/>
            <a:ext cx="3121404" cy="1325563"/>
          </a:xfrm>
        </p:spPr>
        <p:txBody>
          <a:bodyPr/>
          <a:lstStyle/>
          <a:p>
            <a:r>
              <a:rPr lang="hr-HR" b="1" dirty="0"/>
              <a:t>Hrvatski jezik</a:t>
            </a:r>
            <a:br>
              <a:rPr lang="hr-HR" b="1" dirty="0"/>
            </a:br>
            <a:r>
              <a:rPr lang="hr-HR" b="1" dirty="0"/>
              <a:t>8.r.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55E13-404B-469B-B9EF-325181582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9" t="27482" r="24583" b="19259"/>
          <a:stretch/>
        </p:blipFill>
        <p:spPr>
          <a:xfrm>
            <a:off x="3881967" y="145647"/>
            <a:ext cx="8022167" cy="65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1" y="115437"/>
            <a:ext cx="9994552" cy="887864"/>
          </a:xfrm>
        </p:spPr>
        <p:txBody>
          <a:bodyPr/>
          <a:lstStyle/>
          <a:p>
            <a:r>
              <a:rPr lang="hr-HR" b="1" dirty="0"/>
              <a:t>Hrvatski jezik          Ponedjeljak, 17.3.2025.</a:t>
            </a:r>
            <a:endParaRPr lang="en-US" b="1" dirty="0"/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0618D756-93E1-4F3A-8CF1-2A2E355C4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519706"/>
              </p:ext>
            </p:extLst>
          </p:nvPr>
        </p:nvGraphicFramePr>
        <p:xfrm>
          <a:off x="265741" y="1003301"/>
          <a:ext cx="11756925" cy="51339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97970">
                  <a:extLst>
                    <a:ext uri="{9D8B030D-6E8A-4147-A177-3AD203B41FA5}">
                      <a16:colId xmlns:a16="http://schemas.microsoft.com/office/drawing/2014/main" val="1135775833"/>
                    </a:ext>
                  </a:extLst>
                </a:gridCol>
                <a:gridCol w="1323183">
                  <a:extLst>
                    <a:ext uri="{9D8B030D-6E8A-4147-A177-3AD203B41FA5}">
                      <a16:colId xmlns:a16="http://schemas.microsoft.com/office/drawing/2014/main" val="3735721008"/>
                    </a:ext>
                  </a:extLst>
                </a:gridCol>
                <a:gridCol w="5135772">
                  <a:extLst>
                    <a:ext uri="{9D8B030D-6E8A-4147-A177-3AD203B41FA5}">
                      <a16:colId xmlns:a16="http://schemas.microsoft.com/office/drawing/2014/main" val="1580647735"/>
                    </a:ext>
                  </a:extLst>
                </a:gridCol>
              </a:tblGrid>
              <a:tr h="142663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Ponedjeljak 17.3.2025.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Hrvatski jezik 9:00-12:30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(90+30+90 = 210)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9:00-10:30 čitanje i </a:t>
                      </a:r>
                      <a:r>
                        <a:rPr lang="hr-HR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hrv.j</a:t>
                      </a: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(90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10:30-11:00 stanka/užina (30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11:00-12:30 pisanje </a:t>
                      </a:r>
                      <a:r>
                        <a:rPr lang="hr-H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(sastavak/esej) </a:t>
                      </a: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8.A</a:t>
                      </a: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Marina Vidaković – voditelj ispitivanja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Dubravka Premec– dežurni učitelj</a:t>
                      </a:r>
                    </a:p>
                    <a:p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(tko završi ranije u učionicu 59, B, Premec)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270672"/>
                  </a:ext>
                </a:extLst>
              </a:tr>
              <a:tr h="96411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8.B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Mirjana Bagarić – voditelj ispitivanja 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Pavle Sivec, Jasna Gubo– dežurni učitelji</a:t>
                      </a:r>
                    </a:p>
                    <a:p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(tko završi ranije u učionicu 15, Teh, Gubo)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3083285"/>
                  </a:ext>
                </a:extLst>
              </a:tr>
              <a:tr h="96411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8.C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Dajana Biglbauer– voditelj ispitivanja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Sanja Kasač– dežurni učitelj</a:t>
                      </a:r>
                    </a:p>
                    <a:p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(tko završi ranije u sportsku dovaranu, TZK, Bičvić)</a:t>
                      </a:r>
                    </a:p>
                    <a:p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227958"/>
                  </a:ext>
                </a:extLst>
              </a:tr>
              <a:tr h="96411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s pomoćnicima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Krešimir Ćosić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99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366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DAE2C3A-6277-4B20-BE2F-1460DA9F0A1B}"/>
              </a:ext>
            </a:extLst>
          </p:cNvPr>
          <p:cNvSpPr txBox="1"/>
          <p:nvPr/>
        </p:nvSpPr>
        <p:spPr>
          <a:xfrm>
            <a:off x="292100" y="1346200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HRVATSKI JEZIK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Ponedjeljak, 17.3.2025.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F4396F-2665-4747-B405-CA627BDC4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0" t="25432" r="44584" b="36790"/>
          <a:stretch/>
        </p:blipFill>
        <p:spPr>
          <a:xfrm>
            <a:off x="3936999" y="196066"/>
            <a:ext cx="7374468" cy="64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9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35B5D-5FC2-42B5-A04D-67E5C54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4938"/>
            <a:ext cx="3121404" cy="1325563"/>
          </a:xfrm>
        </p:spPr>
        <p:txBody>
          <a:bodyPr/>
          <a:lstStyle/>
          <a:p>
            <a:r>
              <a:rPr lang="hr-HR" b="1" dirty="0"/>
              <a:t>Engleski jezik</a:t>
            </a:r>
            <a:br>
              <a:rPr lang="hr-HR" b="1" dirty="0"/>
            </a:br>
            <a:r>
              <a:rPr lang="hr-HR" b="1" dirty="0"/>
              <a:t>8.r.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E65987-CB9E-4244-A480-120BC64AB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51" t="19337" r="23404" b="11783"/>
          <a:stretch/>
        </p:blipFill>
        <p:spPr>
          <a:xfrm>
            <a:off x="4097866" y="190499"/>
            <a:ext cx="6477000" cy="6477002"/>
          </a:xfrm>
        </p:spPr>
      </p:pic>
    </p:spTree>
    <p:extLst>
      <p:ext uri="{BB962C8B-B14F-4D97-AF65-F5344CB8AC3E}">
        <p14:creationId xmlns:p14="http://schemas.microsoft.com/office/powerpoint/2010/main" val="2012250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Engleski jezik          srijeda, 19.3.2025.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890455"/>
              </p:ext>
            </p:extLst>
          </p:nvPr>
        </p:nvGraphicFramePr>
        <p:xfrm>
          <a:off x="243286" y="1058335"/>
          <a:ext cx="11583342" cy="49445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64946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356925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5461471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982132">
                <a:tc rowSpan="7">
                  <a:txBody>
                    <a:bodyPr/>
                    <a:lstStyle/>
                    <a:p>
                      <a:endParaRPr lang="hr-HR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Srijeda 19.3.2025.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Engleski jezik 9:00-11:05</a:t>
                      </a:r>
                    </a:p>
                    <a:p>
                      <a:r>
                        <a:rPr lang="hr-H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(20+45+15+45=125)</a:t>
                      </a:r>
                    </a:p>
                    <a:p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9:00-10:05  ispit slušanja i čitanja (20+45 min=65 min)</a:t>
                      </a:r>
                    </a:p>
                    <a:p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10:05-10:20 stanka (15 min)</a:t>
                      </a:r>
                    </a:p>
                    <a:p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10:20-11:05 – pisanja (45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HRHelvetic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8.A</a:t>
                      </a: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Dubravka Premec– voditelj ispitivanja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Dajana Biglbauer – dežurni učitelj</a:t>
                      </a:r>
                    </a:p>
                    <a:p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(tko završi ranije u učionicu 62, EJ, Malinović)</a:t>
                      </a:r>
                    </a:p>
                    <a:p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72809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8.B</a:t>
                      </a:r>
                    </a:p>
                    <a:p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Bagarić Mirjana – voditelj ispitivanja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Marina Vidaković, Dajana Biglbauer– dežurni učitelj </a:t>
                      </a:r>
                    </a:p>
                    <a:p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(tko završi ranije u učionicu 59, M, Biglbauer)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72809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8.C</a:t>
                      </a:r>
                    </a:p>
                    <a:p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Tihana Karika– voditelj ispitivanja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Spomenka Stanić, Alma Mance– dežurni učitelj</a:t>
                      </a:r>
                    </a:p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tko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završi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ranije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učionicu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GK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Mance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63707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Učenik MI s asistentom</a:t>
                      </a:r>
                    </a:p>
                    <a:p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Mala učionica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Biljana Mrdović-Varevac voditelj ispitivanja i dežurni učitelj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591632"/>
                  </a:ext>
                </a:extLst>
              </a:tr>
              <a:tr h="63707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Učenik PR s asistentom</a:t>
                      </a:r>
                    </a:p>
                    <a:p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Krešimir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Ćosić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voditelj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ispitivanja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dežurni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učitelj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006902"/>
                  </a:ext>
                </a:extLst>
              </a:tr>
              <a:tr h="48539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MI</a:t>
                      </a: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 60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Anica Ivković – voditelj ispitivanja i dežurni učitelj (samo prvih 20 min)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190397"/>
                  </a:ext>
                </a:extLst>
              </a:tr>
              <a:tr h="72809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PR</a:t>
                      </a:r>
                    </a:p>
                    <a:p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 15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Silvija Vukašinović – voditelj ispitivanja i dežurni učitelj (samo prvih 20 min)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5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781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DAE2C3A-6277-4B20-BE2F-1460DA9F0A1B}"/>
              </a:ext>
            </a:extLst>
          </p:cNvPr>
          <p:cNvSpPr txBox="1"/>
          <p:nvPr/>
        </p:nvSpPr>
        <p:spPr>
          <a:xfrm>
            <a:off x="292100" y="1346200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ENGLESKI JEZIK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Srijeda, 13.3.2024.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ED77A-736F-4EA4-91DF-8FBF3BD9A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7" t="51975" r="44167" b="13457"/>
          <a:stretch/>
        </p:blipFill>
        <p:spPr>
          <a:xfrm>
            <a:off x="2954865" y="338090"/>
            <a:ext cx="8223918" cy="62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7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Matematika - petak, 21.3.2025.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823943"/>
              </p:ext>
            </p:extLst>
          </p:nvPr>
        </p:nvGraphicFramePr>
        <p:xfrm>
          <a:off x="273097" y="1347603"/>
          <a:ext cx="11645806" cy="53825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2224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224793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7128789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122824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Petak 21.3.2025.</a:t>
                      </a:r>
                      <a:endParaRPr lang="en-US" sz="24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9:00-10:30 (90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HRHelvetic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8.A</a:t>
                      </a: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Tihana Karika– voditelj ispitivanja</a:t>
                      </a:r>
                      <a:endParaRPr lang="en-US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Antonio Bičvić – dežurni učitelj</a:t>
                      </a:r>
                    </a:p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60, INF, Stanić)</a:t>
                      </a:r>
                      <a:endParaRPr lang="en-US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8.B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Dubravka Premec – voditelj ispitivanja</a:t>
                      </a:r>
                      <a:endParaRPr lang="en-US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Marina Vidaković, Pavle Sivec 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57, Po, Sivec)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8.C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Biljana Mrdović-Varevac – voditelj ispitivanja</a:t>
                      </a:r>
                      <a:endParaRPr lang="en-US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Silvija Vukašinović 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15, LK, Vukašinović)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s pomoćnicima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Petra Lang Dumančić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489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328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35B5D-5FC2-42B5-A04D-67E5C54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0" y="348347"/>
            <a:ext cx="3003958" cy="1325563"/>
          </a:xfrm>
        </p:spPr>
        <p:txBody>
          <a:bodyPr/>
          <a:lstStyle/>
          <a:p>
            <a:r>
              <a:rPr lang="hr-HR" b="1" dirty="0"/>
              <a:t>Matematika8.r.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F5ED8-7AF7-4D40-AE27-533DF7874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69" t="27901" r="27501" b="4691"/>
          <a:stretch/>
        </p:blipFill>
        <p:spPr>
          <a:xfrm>
            <a:off x="4436533" y="109378"/>
            <a:ext cx="5240867" cy="66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9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DAE2C3A-6277-4B20-BE2F-1460DA9F0A1B}"/>
              </a:ext>
            </a:extLst>
          </p:cNvPr>
          <p:cNvSpPr txBox="1"/>
          <p:nvPr/>
        </p:nvSpPr>
        <p:spPr>
          <a:xfrm>
            <a:off x="292100" y="1346200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Petak, 21.3.2025.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2E3E3-970A-42B2-9684-F034990E2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2" t="22592" r="39722" b="17778"/>
          <a:stretch/>
        </p:blipFill>
        <p:spPr>
          <a:xfrm>
            <a:off x="3428998" y="279400"/>
            <a:ext cx="7315201" cy="62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Biologija - ponedjeljak, 24.3.2025.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684843"/>
              </p:ext>
            </p:extLst>
          </p:nvPr>
        </p:nvGraphicFramePr>
        <p:xfrm>
          <a:off x="190848" y="924270"/>
          <a:ext cx="11645806" cy="58182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22553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293283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7329970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149214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ponedjeljak 24.3.2025.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biologija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9:00-10:30 (90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8.A</a:t>
                      </a: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Petra Lang Dumančić– </a:t>
                      </a:r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voditelj ispitivanja</a:t>
                      </a:r>
                      <a:endParaRPr lang="en-US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Pavle Sivec 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58, G, Sivec)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164791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8.B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Mirjana Bagarić–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Silvija Vukašinović 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15, LK, Vukašinović)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164791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8.C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Tihana Karika 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Dajana Biglbauer– dežurni učitelj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59, M, Biglbauer)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103032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s pomoćnicima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Krešimir Ćosić - 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740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59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E8E328-20BA-4AF3-B9E4-49386F20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12725"/>
            <a:ext cx="10515600" cy="727075"/>
          </a:xfrm>
        </p:spPr>
        <p:txBody>
          <a:bodyPr/>
          <a:lstStyle/>
          <a:p>
            <a:r>
              <a:rPr lang="hr-HR" dirty="0"/>
              <a:t>Opće informacije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8D15EF-2AE4-41AA-BB53-B6CD6B9B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50925"/>
            <a:ext cx="10515600" cy="5594350"/>
          </a:xfrm>
        </p:spPr>
        <p:txBody>
          <a:bodyPr>
            <a:normAutofit fontScale="62500" lnSpcReduction="20000"/>
          </a:bodyPr>
          <a:lstStyle/>
          <a:p>
            <a:r>
              <a:rPr lang="hr-HR" dirty="0"/>
              <a:t>Ispite organizira i provodi Nacionalni centar za vanjsko vrednovanje odgoja i obrazovanja (NCVOO)</a:t>
            </a:r>
          </a:p>
          <a:p>
            <a:r>
              <a:rPr lang="hr-HR" dirty="0"/>
              <a:t>886 osnovnih škola u Republici Hrvatskoj</a:t>
            </a:r>
          </a:p>
          <a:p>
            <a:r>
              <a:rPr lang="hr-HR" dirty="0"/>
              <a:t>Orijentacijski 35-38 tisuća učenika po generaciji</a:t>
            </a:r>
          </a:p>
          <a:p>
            <a:r>
              <a:rPr lang="hr-HR" dirty="0"/>
              <a:t>Svi pišu pod istim uvijetima, iste ispite</a:t>
            </a:r>
          </a:p>
          <a:p>
            <a:r>
              <a:rPr lang="hr-HR" dirty="0"/>
              <a:t>Obavezno za sve učenike - Pravilnik za vanjsko vrednovanje i korištenje rezultata (NN 23/11 i 26/23)</a:t>
            </a:r>
          </a:p>
          <a:p>
            <a:r>
              <a:rPr lang="hr-HR" dirty="0"/>
              <a:t>Sustav se treba pripremiti za ovakav posao!!! Zato postoji eksperimentalni period! </a:t>
            </a:r>
          </a:p>
          <a:p>
            <a:r>
              <a:rPr lang="hr-HR" dirty="0"/>
              <a:t>Zadaci se trebaju uskalditi (preteški/prelagani) </a:t>
            </a:r>
          </a:p>
          <a:p>
            <a:r>
              <a:rPr lang="hr-HR" dirty="0"/>
              <a:t>zašto se provode tako rano – da se uspije ispraviti</a:t>
            </a:r>
          </a:p>
          <a:p>
            <a:r>
              <a:rPr lang="hr-HR" dirty="0"/>
              <a:t>Biti će uvjet za upis u SŠ – kad politika odredi i sustav se pripremi za provođenje</a:t>
            </a:r>
          </a:p>
          <a:p>
            <a:r>
              <a:rPr lang="hr-HR" dirty="0"/>
              <a:t>Mjere trajna znanja (OBJEKTIVNO POD ISTIM UVIJETIMA ZA SVE) kroz 4/8 godine – ne mogu se uspoređivati sa zaključnim ocjenama na kraju 4.r./8.r.</a:t>
            </a:r>
          </a:p>
          <a:p>
            <a:r>
              <a:rPr lang="hr-HR" dirty="0"/>
              <a:t>Učenicima su usmjerenje kakva su im znanja iz pojedinog predmeta, može ih usmjeriti na upis u SŠ</a:t>
            </a:r>
          </a:p>
          <a:p>
            <a:r>
              <a:rPr lang="hr-HR" dirty="0"/>
              <a:t>Škole - Rezultate trebaju uzeti u obzir pri oblikovanju napredovanja, poboljšanja rada škole, strukturiranje stručnog usavršavanja učitelja</a:t>
            </a:r>
          </a:p>
          <a:p>
            <a:r>
              <a:rPr lang="hr-HR" dirty="0"/>
              <a:t>Da se vidi koja područja znanja su manjkava (npr. prošli ispti pokazali da je manjkavo znane pisanog izražavanja u većini škola u RH – promjena kurikuluma tog predmeta)</a:t>
            </a:r>
          </a:p>
          <a:p>
            <a:r>
              <a:rPr lang="hr-HR" dirty="0"/>
              <a:t>Ne organizirati u tom periodu aktivnosti sa kojih izostaje cijeli razred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28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35B5D-5FC2-42B5-A04D-67E5C54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2622" cy="1325563"/>
          </a:xfrm>
        </p:spPr>
        <p:txBody>
          <a:bodyPr/>
          <a:lstStyle/>
          <a:p>
            <a:r>
              <a:rPr lang="hr-HR" b="1" dirty="0"/>
              <a:t>Biologija</a:t>
            </a:r>
            <a:br>
              <a:rPr lang="hr-HR" b="1" dirty="0"/>
            </a:br>
            <a:r>
              <a:rPr lang="hr-HR" b="1" dirty="0"/>
              <a:t>8.r.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BC21B6-F872-4AA2-A789-E1D9DC020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45" t="27314" r="24827" b="9838"/>
          <a:stretch/>
        </p:blipFill>
        <p:spPr>
          <a:xfrm>
            <a:off x="3564466" y="365125"/>
            <a:ext cx="6493933" cy="6336983"/>
          </a:xfrm>
        </p:spPr>
      </p:pic>
    </p:spTree>
    <p:extLst>
      <p:ext uri="{BB962C8B-B14F-4D97-AF65-F5344CB8AC3E}">
        <p14:creationId xmlns:p14="http://schemas.microsoft.com/office/powerpoint/2010/main" val="296276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0DF661B-A4FA-49E2-8CC2-798CA922F6B8}"/>
              </a:ext>
            </a:extLst>
          </p:cNvPr>
          <p:cNvSpPr txBox="1"/>
          <p:nvPr/>
        </p:nvSpPr>
        <p:spPr>
          <a:xfrm>
            <a:off x="279400" y="1384300"/>
            <a:ext cx="30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BIOLOGIJA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Utorak, 24.3.2025.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05CD5539-42CA-4753-A4F5-0E7C974F1E54}"/>
              </a:ext>
            </a:extLst>
          </p:cNvPr>
          <p:cNvSpPr/>
          <p:nvPr/>
        </p:nvSpPr>
        <p:spPr>
          <a:xfrm>
            <a:off x="7155809" y="2155971"/>
            <a:ext cx="2491530" cy="20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E88189-357E-4460-BC9D-2D14824D5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7" t="40864" r="22014" b="24445"/>
          <a:stretch/>
        </p:blipFill>
        <p:spPr>
          <a:xfrm>
            <a:off x="3793067" y="517897"/>
            <a:ext cx="7272866" cy="59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Fizika - srijeda, 26.3.2025.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968744"/>
              </p:ext>
            </p:extLst>
          </p:nvPr>
        </p:nvGraphicFramePr>
        <p:xfrm>
          <a:off x="273097" y="1347603"/>
          <a:ext cx="11781883" cy="49129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1603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367367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7372913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122824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srijeda 26.3.2025.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fizika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9:00-10:30  (90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8.A</a:t>
                      </a: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Dajana Biglbauer–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Tihana Karika–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60, HJ, Karika)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8.B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Dubravka Premec–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Lada Malinović (z.)–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62, EJ, Malinović)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8.C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Spomenka Stanić 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Marina Vidaković – dežurni učitelj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58, VJ, Vidaković)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s pomoćnicima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Biljana Mrdović-Varevac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861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222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35B5D-5FC2-42B5-A04D-67E5C54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611385" cy="1325563"/>
          </a:xfrm>
        </p:spPr>
        <p:txBody>
          <a:bodyPr/>
          <a:lstStyle/>
          <a:p>
            <a:r>
              <a:rPr lang="hr-HR" b="1" dirty="0"/>
              <a:t>Fizik</a:t>
            </a:r>
            <a:r>
              <a:rPr lang="hr-HR" dirty="0"/>
              <a:t>a</a:t>
            </a:r>
            <a:br>
              <a:rPr lang="hr-HR" dirty="0"/>
            </a:br>
            <a:r>
              <a:rPr lang="hr-HR" b="1" dirty="0"/>
              <a:t>8.r.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244B7-654D-40F2-9D49-9D8EA0354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9" t="16297" r="24237" b="4074"/>
          <a:stretch/>
        </p:blipFill>
        <p:spPr>
          <a:xfrm>
            <a:off x="4066716" y="304799"/>
            <a:ext cx="5263551" cy="63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47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AB25754-F94E-4B2E-B364-E4C96D46289B}"/>
              </a:ext>
            </a:extLst>
          </p:cNvPr>
          <p:cNvSpPr txBox="1"/>
          <p:nvPr/>
        </p:nvSpPr>
        <p:spPr>
          <a:xfrm>
            <a:off x="279400" y="1384300"/>
            <a:ext cx="30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srijeda, 26.3.2025.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62ABF-EAA1-4F73-9C80-DF7748671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8" t="51975" r="65833" b="11235"/>
          <a:stretch/>
        </p:blipFill>
        <p:spPr>
          <a:xfrm>
            <a:off x="3780365" y="166531"/>
            <a:ext cx="6604001" cy="63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58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Kemija - petak, 28.3.2025.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943945"/>
              </p:ext>
            </p:extLst>
          </p:nvPr>
        </p:nvGraphicFramePr>
        <p:xfrm>
          <a:off x="273097" y="1347603"/>
          <a:ext cx="11758035" cy="53306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8254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230949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7528832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122824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petak 28.3.2025.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kemija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9:00-10:30  (90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8.A</a:t>
                      </a: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Biljana Mrdović-Varevac– voditelj ispitivanja</a:t>
                      </a:r>
                      <a:endParaRPr lang="en-US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Antonio Bičvić–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60, INF, Stanić)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8.B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Mirjana Bagarić 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Marina Vidaković, Pavle Sivec – dežurni učitelji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57, Po, Sivec)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8.C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Sanja Kasač 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Jasna Gubo 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15, Teh, Gubo)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122824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s pomoćnicima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Petra Lang Dumančić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586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877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35B5D-5FC2-42B5-A04D-67E5C54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921778" cy="1325563"/>
          </a:xfrm>
        </p:spPr>
        <p:txBody>
          <a:bodyPr/>
          <a:lstStyle/>
          <a:p>
            <a:r>
              <a:rPr lang="hr-HR" b="1" dirty="0"/>
              <a:t>Kemija</a:t>
            </a:r>
            <a:br>
              <a:rPr lang="hr-HR" b="1" dirty="0"/>
            </a:br>
            <a:r>
              <a:rPr lang="hr-HR" b="1" dirty="0"/>
              <a:t>8.r.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25EA4-AD0A-434C-A406-0C1C3A808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8" t="23086" r="24236" b="16913"/>
          <a:stretch/>
        </p:blipFill>
        <p:spPr>
          <a:xfrm>
            <a:off x="3894667" y="241969"/>
            <a:ext cx="6951134" cy="63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2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C7A037E-C0B5-447B-989C-82B1E041E963}"/>
              </a:ext>
            </a:extLst>
          </p:cNvPr>
          <p:cNvSpPr txBox="1"/>
          <p:nvPr/>
        </p:nvSpPr>
        <p:spPr>
          <a:xfrm>
            <a:off x="279400" y="1384300"/>
            <a:ext cx="243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KEMIJA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Utorak, 26.3.2024.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E157C-D14E-485E-98EA-1BEA1128A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0" t="36420" r="64236" b="28148"/>
          <a:stretch/>
        </p:blipFill>
        <p:spPr>
          <a:xfrm>
            <a:off x="3657601" y="262466"/>
            <a:ext cx="7202680" cy="61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81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Geografija - utorak, 1.4.2025.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287942"/>
              </p:ext>
            </p:extLst>
          </p:nvPr>
        </p:nvGraphicFramePr>
        <p:xfrm>
          <a:off x="190848" y="932736"/>
          <a:ext cx="11899552" cy="4754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71134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259045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7369373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115746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utorak 1.4.2025.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geografija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9:00-10:10  (70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8.A</a:t>
                      </a: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Dajana Biglbauer–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Jasna Gubo– dežurni učitelj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15, M, Stanić)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115746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8.B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MirjanaBagarić – voditelj ispitivanja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Lada Malinović – dežurni učitelj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62, EJ, Malinović)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115746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8.C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Biljana Mrdović-Varevac – voditelj ispitivanja</a:t>
                      </a:r>
                      <a:endParaRPr lang="en-US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Spomenka Stanić – dežurni učitelj</a:t>
                      </a:r>
                    </a:p>
                    <a:p>
                      <a:r>
                        <a:rPr lang="pl-PL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(tko završi ranije u učionicu 59, K, Premec)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115746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s pomoćnicima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Senka Lončar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2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981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35B5D-5FC2-42B5-A04D-67E5C548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4" y="373514"/>
            <a:ext cx="2936846" cy="1325563"/>
          </a:xfrm>
        </p:spPr>
        <p:txBody>
          <a:bodyPr/>
          <a:lstStyle/>
          <a:p>
            <a:r>
              <a:rPr lang="hr-HR" b="1" dirty="0"/>
              <a:t>Geografija</a:t>
            </a:r>
            <a:br>
              <a:rPr lang="hr-HR" b="1" dirty="0"/>
            </a:br>
            <a:r>
              <a:rPr lang="hr-HR" b="1" dirty="0"/>
              <a:t>8.r.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E2A37-40B3-4536-AA5C-664CBF17E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1" t="23580" r="28333" b="9136"/>
          <a:stretch/>
        </p:blipFill>
        <p:spPr>
          <a:xfrm>
            <a:off x="4584699" y="165536"/>
            <a:ext cx="5041901" cy="65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0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5BFA-BCF7-4771-B56D-B7B71A6E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4" y="479424"/>
            <a:ext cx="10515600" cy="5387975"/>
          </a:xfrm>
        </p:spPr>
        <p:txBody>
          <a:bodyPr>
            <a:normAutofit fontScale="92500"/>
          </a:bodyPr>
          <a:lstStyle/>
          <a:p>
            <a:r>
              <a:rPr lang="hr-HR" dirty="0"/>
              <a:t>Postignuća učenika bit će iskazana u bodovima i odgovarajućim postotkom.</a:t>
            </a:r>
          </a:p>
          <a:p>
            <a:r>
              <a:rPr lang="hr-HR" dirty="0"/>
              <a:t>p</a:t>
            </a:r>
            <a:r>
              <a:rPr lang="en-US" dirty="0" err="1"/>
              <a:t>rovode</a:t>
            </a:r>
            <a:r>
              <a:rPr lang="en-US" dirty="0"/>
              <a:t> s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vrednovanja</a:t>
            </a:r>
            <a:r>
              <a:rPr lang="en-US" dirty="0"/>
              <a:t> za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en-US" dirty="0" err="1"/>
              <a:t>postignuće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upisuje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bilješka</a:t>
            </a:r>
            <a:r>
              <a:rPr lang="en-US" dirty="0"/>
              <a:t> o </a:t>
            </a:r>
            <a:r>
              <a:rPr lang="en-US" dirty="0" err="1"/>
              <a:t>praćenju</a:t>
            </a:r>
            <a:r>
              <a:rPr lang="en-US" dirty="0"/>
              <a:t> u </a:t>
            </a:r>
            <a:r>
              <a:rPr lang="hr-HR" dirty="0"/>
              <a:t>e Dnevnik</a:t>
            </a:r>
            <a:endParaRPr lang="en-US" dirty="0"/>
          </a:p>
          <a:p>
            <a:r>
              <a:rPr lang="hr-HR" dirty="0"/>
              <a:t>r</a:t>
            </a:r>
            <a:r>
              <a:rPr lang="en-US" dirty="0" err="1"/>
              <a:t>ezultati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nacionalnim</a:t>
            </a:r>
            <a:r>
              <a:rPr lang="en-US" dirty="0"/>
              <a:t> </a:t>
            </a:r>
            <a:r>
              <a:rPr lang="en-US" dirty="0" err="1"/>
              <a:t>ispitima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utjecati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zaključne</a:t>
            </a:r>
            <a:r>
              <a:rPr lang="en-US" dirty="0"/>
              <a:t> </a:t>
            </a:r>
            <a:r>
              <a:rPr lang="en-US" dirty="0" err="1"/>
              <a:t>ocjene</a:t>
            </a:r>
            <a:r>
              <a:rPr lang="en-US" dirty="0"/>
              <a:t> </a:t>
            </a:r>
            <a:r>
              <a:rPr lang="en-US" dirty="0" err="1"/>
              <a:t>predmeta</a:t>
            </a:r>
            <a:endParaRPr lang="en-US" dirty="0"/>
          </a:p>
          <a:p>
            <a:r>
              <a:rPr lang="hr-HR" dirty="0"/>
              <a:t>r</a:t>
            </a:r>
            <a:r>
              <a:rPr lang="en-US" dirty="0" err="1"/>
              <a:t>ezultati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nacionalnim</a:t>
            </a:r>
            <a:r>
              <a:rPr lang="en-US" dirty="0"/>
              <a:t> </a:t>
            </a:r>
            <a:r>
              <a:rPr lang="en-US" dirty="0" err="1"/>
              <a:t>ispitima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utjecati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upis</a:t>
            </a:r>
            <a:r>
              <a:rPr lang="en-US" dirty="0"/>
              <a:t> u </a:t>
            </a:r>
            <a:r>
              <a:rPr lang="en-US" dirty="0" err="1"/>
              <a:t>srednju</a:t>
            </a:r>
            <a:r>
              <a:rPr lang="en-US" dirty="0"/>
              <a:t> </a:t>
            </a:r>
            <a:r>
              <a:rPr lang="en-US" dirty="0" err="1"/>
              <a:t>školu</a:t>
            </a:r>
            <a:endParaRPr lang="en-US" dirty="0"/>
          </a:p>
          <a:p>
            <a:r>
              <a:rPr lang="hr-HR" dirty="0"/>
              <a:t>u</a:t>
            </a:r>
            <a:r>
              <a:rPr lang="en-US" dirty="0" err="1"/>
              <a:t>čenike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pripremati</a:t>
            </a:r>
            <a:r>
              <a:rPr lang="en-US" dirty="0"/>
              <a:t> za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!</a:t>
            </a:r>
          </a:p>
          <a:p>
            <a:r>
              <a:rPr lang="hr-HR" dirty="0"/>
              <a:t>i</a:t>
            </a:r>
            <a:r>
              <a:rPr lang="en-US" dirty="0" err="1"/>
              <a:t>zostanak</a:t>
            </a:r>
            <a:r>
              <a:rPr lang="en-US" dirty="0"/>
              <a:t>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dan </a:t>
            </a:r>
            <a:r>
              <a:rPr lang="en-US" dirty="0" err="1"/>
              <a:t>pisanja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opravdati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izostanak</a:t>
            </a:r>
            <a:r>
              <a:rPr lang="en-US" dirty="0"/>
              <a:t> s </a:t>
            </a:r>
            <a:r>
              <a:rPr lang="en-US" dirty="0" err="1"/>
              <a:t>nastave</a:t>
            </a:r>
            <a:endParaRPr lang="en-US" dirty="0"/>
          </a:p>
          <a:p>
            <a:r>
              <a:rPr lang="hr-HR" dirty="0"/>
              <a:t>n</a:t>
            </a:r>
            <a:r>
              <a:rPr lang="en-US" dirty="0" err="1"/>
              <a:t>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naknadno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ispita</a:t>
            </a:r>
            <a:endParaRPr lang="en-US" dirty="0"/>
          </a:p>
          <a:p>
            <a:r>
              <a:rPr lang="hr-HR" dirty="0"/>
              <a:t>n</a:t>
            </a:r>
            <a:r>
              <a:rPr lang="en-US" dirty="0" err="1"/>
              <a:t>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matične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ustanove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72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9B115FF-37FC-4E78-B841-1D3D0DE83C5D}"/>
              </a:ext>
            </a:extLst>
          </p:cNvPr>
          <p:cNvSpPr txBox="1"/>
          <p:nvPr/>
        </p:nvSpPr>
        <p:spPr>
          <a:xfrm>
            <a:off x="279400" y="1384300"/>
            <a:ext cx="30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GEOGRAFIJA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Srijeda, 27.3.2024.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5C6A5-0971-4F76-822F-00E1BAF7B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2" t="46049" r="22847" b="18148"/>
          <a:stretch/>
        </p:blipFill>
        <p:spPr>
          <a:xfrm>
            <a:off x="3403600" y="244288"/>
            <a:ext cx="7467601" cy="63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5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11F2E-4E95-433C-98E3-73E4A49C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48" y="115437"/>
            <a:ext cx="9994552" cy="887864"/>
          </a:xfrm>
        </p:spPr>
        <p:txBody>
          <a:bodyPr/>
          <a:lstStyle/>
          <a:p>
            <a:r>
              <a:rPr lang="hr-HR" b="1" dirty="0"/>
              <a:t>Povijest - četvrtak, 3.4.2025.</a:t>
            </a:r>
            <a:endParaRPr lang="en-US" b="1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9B5CF25E-6DA7-453E-BE3C-693531D09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63231"/>
              </p:ext>
            </p:extLst>
          </p:nvPr>
        </p:nvGraphicFramePr>
        <p:xfrm>
          <a:off x="190848" y="1003301"/>
          <a:ext cx="11645806" cy="541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54303">
                  <a:extLst>
                    <a:ext uri="{9D8B030D-6E8A-4147-A177-3AD203B41FA5}">
                      <a16:colId xmlns:a16="http://schemas.microsoft.com/office/drawing/2014/main" val="3436543439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995054178"/>
                    </a:ext>
                  </a:extLst>
                </a:gridCol>
                <a:gridCol w="7355370">
                  <a:extLst>
                    <a:ext uri="{9D8B030D-6E8A-4147-A177-3AD203B41FA5}">
                      <a16:colId xmlns:a16="http://schemas.microsoft.com/office/drawing/2014/main" val="2083639519"/>
                    </a:ext>
                  </a:extLst>
                </a:gridCol>
              </a:tblGrid>
              <a:tr h="1654941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četvrtak 3.4.2025.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povijest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9:00-10:10  (70 min)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8.A</a:t>
                      </a:r>
                    </a:p>
                    <a:p>
                      <a:r>
                        <a:rPr lang="hr-H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 INF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Dubravka Premec – voditelj ispitivanja</a:t>
                      </a:r>
                      <a:endParaRPr lang="en-US" sz="28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Petra Lang Dumančić, Lada Malinović – dežurni učitelj </a:t>
                      </a:r>
                    </a:p>
                    <a:p>
                      <a:r>
                        <a:rPr lang="pl-PL" sz="2800" b="1" dirty="0">
                          <a:effectLst/>
                          <a:latin typeface="HRHelvetic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(tko završi ranije u učionicu 62, EJ, Malinović)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184831"/>
                  </a:ext>
                </a:extLst>
              </a:tr>
              <a:tr h="124120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8.B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 F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Mirjana Bagarić – voditelj ispitivanja</a:t>
                      </a:r>
                      <a:endParaRPr lang="en-US" sz="28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Silvija vukašinović – dežurni učitelj</a:t>
                      </a:r>
                    </a:p>
                    <a:p>
                      <a:r>
                        <a:rPr lang="pl-PL" sz="2800" b="1" dirty="0">
                          <a:effectLst/>
                          <a:latin typeface="HRHelvetic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(tko završi ranije u učionicu 57, G, Sivec)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95243"/>
                  </a:ext>
                </a:extLst>
              </a:tr>
              <a:tr h="124120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8.C</a:t>
                      </a:r>
                    </a:p>
                    <a:p>
                      <a:r>
                        <a:rPr lang="en-US" sz="2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učionica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 B/K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Spomenka Stanić – voditelj ispitivanja</a:t>
                      </a:r>
                      <a:endParaRPr lang="en-US" sz="2800" b="1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r-HR" sz="28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Tihana Karika – dežurni učitelj</a:t>
                      </a:r>
                    </a:p>
                    <a:p>
                      <a:r>
                        <a:rPr lang="pl-PL" sz="2800" b="1" dirty="0">
                          <a:effectLst/>
                          <a:latin typeface="HRHelvetica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(tko završi ranije u učionicu 58, HJ, Karika)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276491"/>
                  </a:ext>
                </a:extLst>
              </a:tr>
              <a:tr h="115008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učenici s pomoćnicima u nastavi</a:t>
                      </a:r>
                      <a:endParaRPr lang="hr-H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Knjižnica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Krešimir Ćosić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voditelj ispitivanja i dežurni učitelj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15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559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72F4CF-61E3-45FE-90F7-07AA2441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68" y="432237"/>
            <a:ext cx="1814936" cy="1153282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Povijest</a:t>
            </a:r>
            <a:br>
              <a:rPr lang="hr-HR" b="1" dirty="0"/>
            </a:br>
            <a:r>
              <a:rPr lang="hr-HR" b="1" dirty="0"/>
              <a:t>8.r.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DB1A2-9990-440B-AFDA-2840E3910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70" t="21358" r="28194" b="8272"/>
          <a:stretch/>
        </p:blipFill>
        <p:spPr>
          <a:xfrm>
            <a:off x="4174065" y="87480"/>
            <a:ext cx="4936067" cy="66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7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C1A7BB2-ACF5-459A-A434-42DDD1A9BC40}"/>
              </a:ext>
            </a:extLst>
          </p:cNvPr>
          <p:cNvSpPr txBox="1"/>
          <p:nvPr/>
        </p:nvSpPr>
        <p:spPr>
          <a:xfrm>
            <a:off x="317500" y="1600200"/>
            <a:ext cx="306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</a:t>
            </a: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Ponedjeljak, 3.4.2025.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16A49-3F72-454B-918F-05E00AA2F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89" t="27778" r="22430" b="34691"/>
          <a:stretch/>
        </p:blipFill>
        <p:spPr>
          <a:xfrm>
            <a:off x="4224866" y="296581"/>
            <a:ext cx="7027334" cy="6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91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129D5E2-D99A-40E1-89B3-684BA27D5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82" y="385342"/>
            <a:ext cx="5253737" cy="60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EFA4-9BE8-4DA4-A808-28F84918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provedbe nacionalnih ispita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CFE5-E282-4CA2-9058-11A85427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utvrditi</a:t>
            </a:r>
            <a:r>
              <a:rPr lang="en-US" dirty="0"/>
              <a:t> </a:t>
            </a:r>
            <a:r>
              <a:rPr lang="en-US" dirty="0" err="1"/>
              <a:t>postignuća</a:t>
            </a:r>
            <a:r>
              <a:rPr lang="en-US" dirty="0"/>
              <a:t> u </a:t>
            </a:r>
            <a:r>
              <a:rPr lang="en-US" dirty="0" err="1"/>
              <a:t>ishodima</a:t>
            </a:r>
            <a:r>
              <a:rPr lang="en-US" dirty="0"/>
              <a:t> </a:t>
            </a:r>
            <a:r>
              <a:rPr lang="en-US" dirty="0" err="1"/>
              <a:t>predmetnih</a:t>
            </a:r>
            <a:r>
              <a:rPr lang="en-US" dirty="0"/>
              <a:t> </a:t>
            </a:r>
            <a:r>
              <a:rPr lang="en-US" dirty="0" err="1"/>
              <a:t>kurikuluma</a:t>
            </a:r>
            <a:r>
              <a:rPr lang="en-US" dirty="0"/>
              <a:t> u </a:t>
            </a:r>
            <a:r>
              <a:rPr lang="en-US" dirty="0" err="1"/>
              <a:t>ključnim</a:t>
            </a:r>
            <a:r>
              <a:rPr lang="en-US" dirty="0"/>
              <a:t> </a:t>
            </a:r>
            <a:r>
              <a:rPr lang="en-US" dirty="0" err="1"/>
              <a:t>dijelovima</a:t>
            </a:r>
            <a:r>
              <a:rPr lang="en-US" dirty="0"/>
              <a:t> </a:t>
            </a:r>
            <a:r>
              <a:rPr lang="en-US" dirty="0" err="1"/>
              <a:t>obrazovnih</a:t>
            </a:r>
            <a:r>
              <a:rPr lang="en-US" dirty="0"/>
              <a:t> </a:t>
            </a:r>
            <a:r>
              <a:rPr lang="en-US" dirty="0" err="1"/>
              <a:t>ciklusa</a:t>
            </a:r>
            <a:r>
              <a:rPr lang="en-US" dirty="0"/>
              <a:t> (4. </a:t>
            </a:r>
            <a:r>
              <a:rPr lang="en-US" dirty="0" err="1"/>
              <a:t>i</a:t>
            </a:r>
            <a:r>
              <a:rPr lang="en-US" dirty="0"/>
              <a:t> 8. </a:t>
            </a:r>
            <a:r>
              <a:rPr lang="en-US" dirty="0" err="1"/>
              <a:t>razred</a:t>
            </a:r>
            <a:r>
              <a:rPr lang="en-US" dirty="0"/>
              <a:t>)</a:t>
            </a:r>
            <a:endParaRPr lang="hr-HR" dirty="0"/>
          </a:p>
          <a:p>
            <a:r>
              <a:rPr lang="en-US" dirty="0" err="1"/>
              <a:t>sustavno</a:t>
            </a:r>
            <a:r>
              <a:rPr lang="en-US" dirty="0"/>
              <a:t>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obrazovni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razinama</a:t>
            </a:r>
            <a:r>
              <a:rPr lang="en-US" dirty="0"/>
              <a:t>, od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do 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obrazovne</a:t>
            </a:r>
            <a:r>
              <a:rPr lang="en-US" dirty="0"/>
              <a:t> </a:t>
            </a:r>
            <a:r>
              <a:rPr lang="en-US" dirty="0" err="1"/>
              <a:t>politike</a:t>
            </a:r>
            <a:endParaRPr lang="hr-HR" dirty="0"/>
          </a:p>
          <a:p>
            <a:r>
              <a:rPr lang="en-US" dirty="0" err="1"/>
              <a:t>pridonijeti</a:t>
            </a:r>
            <a:r>
              <a:rPr lang="en-US" dirty="0"/>
              <a:t> </a:t>
            </a:r>
            <a:r>
              <a:rPr lang="en-US" dirty="0" err="1"/>
              <a:t>uspostavi</a:t>
            </a:r>
            <a:r>
              <a:rPr lang="en-US" dirty="0"/>
              <a:t> </a:t>
            </a:r>
            <a:r>
              <a:rPr lang="en-US" dirty="0" err="1"/>
              <a:t>usklađenoga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učinkovitoga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odgoja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kvalitete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C604-CECE-438C-9E60-60265BC6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71" y="153192"/>
            <a:ext cx="10515600" cy="1038045"/>
          </a:xfrm>
        </p:spPr>
        <p:txBody>
          <a:bodyPr/>
          <a:lstStyle/>
          <a:p>
            <a:r>
              <a:rPr lang="hr-HR" dirty="0"/>
              <a:t>Izrada pitanja za ispite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2E520-882B-4DC5-BB0B-68347A8A4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71" y="1598409"/>
            <a:ext cx="11627840" cy="4928226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Pitanja se rade isključivo u zaštičnom prostoru bez mobitela, stikova… drže se u sigurnosnim sefovima pod kamerama</a:t>
            </a:r>
          </a:p>
          <a:p>
            <a:r>
              <a:rPr lang="hr-HR" dirty="0"/>
              <a:t>Oni koji imaju pristup ispitima potpisuju Izjavu o tajnosti- to je službena tajna</a:t>
            </a:r>
          </a:p>
          <a:p>
            <a:r>
              <a:rPr lang="hr-HR" dirty="0"/>
              <a:t>Uvijek se izrađuju 3 inačice i do kraja se ne zna koja će biti na NI</a:t>
            </a:r>
          </a:p>
          <a:p>
            <a:r>
              <a:rPr lang="hr-HR" dirty="0"/>
              <a:t>Prilagođeni ispiti</a:t>
            </a:r>
          </a:p>
          <a:p>
            <a:r>
              <a:rPr lang="hr-HR" dirty="0"/>
              <a:t>IP – jednak kao redovni samo s grafičkim izmjenama (font 14, prored, poravnanje, neke riječi istaknute, 3 puta sluša SJ u izdvojenoj prostoriji)</a:t>
            </a:r>
          </a:p>
          <a:p>
            <a:r>
              <a:rPr lang="hr-HR" dirty="0"/>
              <a:t>PR – 10-15% manje zadataka, ponuđeno samo 3 odgovora (ne 4), grafička prilagodba, više ili/manje slikovnih prikaza da ne zbunjuju</a:t>
            </a:r>
          </a:p>
          <a:p>
            <a:r>
              <a:rPr lang="hr-HR" dirty="0"/>
              <a:t>Za slabovidne font 22/28 na A3 papiru</a:t>
            </a:r>
          </a:p>
          <a:p>
            <a:r>
              <a:rPr lang="hr-HR" dirty="0"/>
              <a:t>Pomoćnik u nastavi u izdvojenom prostoru uz dežurnog učitelja (dobiva upute od stručne službe oko razine pomoći)</a:t>
            </a:r>
          </a:p>
          <a:p>
            <a:r>
              <a:rPr lang="hr-HR" dirty="0"/>
              <a:t>Primjeri pitanja nisu dostupni na mrežnim stranicama jer to stvara histeriju i organizirane „instrukcije” koje roditelji plaćaju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6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556BFF-CF84-4AB9-9C31-DE0D02072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0" y="756567"/>
            <a:ext cx="11304779" cy="55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494C4D-E2CE-4128-89DC-F4A5DECC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5" y="92074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Kalendar provođenja Nacionalnih ispita 4.r.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4476FF-DE51-4DDB-8F7B-3886ACEE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50" y="1417637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b="1" dirty="0"/>
              <a:t>Ponedjeljak, 10.3.2025.  (hrvatski jezik)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Srijeda, 12.3.2025.  (matematika)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Petak, 14.3.2025. (priroda i društvo)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C404E-2E56-43CA-AEDB-7A1AD5BB8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28" t="41235" r="26459" b="28765"/>
          <a:stretch/>
        </p:blipFill>
        <p:spPr>
          <a:xfrm>
            <a:off x="6432851" y="2993242"/>
            <a:ext cx="5597366" cy="3200378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50ECBE7D-8FD9-45EB-A67A-6E91624BB45E}"/>
              </a:ext>
            </a:extLst>
          </p:cNvPr>
          <p:cNvSpPr/>
          <p:nvPr/>
        </p:nvSpPr>
        <p:spPr>
          <a:xfrm>
            <a:off x="8544625" y="3642139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84CBF5A9-5EEE-4E57-953E-5FF96A91DB03}"/>
              </a:ext>
            </a:extLst>
          </p:cNvPr>
          <p:cNvSpPr/>
          <p:nvPr/>
        </p:nvSpPr>
        <p:spPr>
          <a:xfrm>
            <a:off x="8544625" y="4358539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3554167E-635D-45DB-BD5C-35021D72E101}"/>
              </a:ext>
            </a:extLst>
          </p:cNvPr>
          <p:cNvSpPr/>
          <p:nvPr/>
        </p:nvSpPr>
        <p:spPr>
          <a:xfrm>
            <a:off x="8594546" y="5074939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DAC8D3-B4B5-4765-BD66-D21DEC2C3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46543" r="90740" b="26296"/>
          <a:stretch/>
        </p:blipFill>
        <p:spPr>
          <a:xfrm>
            <a:off x="5033473" y="3335414"/>
            <a:ext cx="1399378" cy="28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8F69222-9336-4BBA-88BC-1FA0E69FD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6" t="22577" r="36226" b="46666"/>
          <a:stretch/>
        </p:blipFill>
        <p:spPr>
          <a:xfrm>
            <a:off x="5241053" y="3642040"/>
            <a:ext cx="6711211" cy="286538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8494C4D-E2CE-4128-89DC-F4A5DECC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5" y="92074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Kalendar provođenja Nacionalnih ispita 8.r.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4476FF-DE51-4DDB-8F7B-3886ACEE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26" y="123151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 dirty="0"/>
              <a:t>Ponedjeljak, 17.3.2025.  (hrvatski jezik)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Srijeda, 19.3.2025.  (engleski jezik)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Petak, 21.3.2025. (matematika)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Ponedjeljak, 24.3.2025. (biologija)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Srijeda, 26.3.2025. (fizika)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Petak, 28.3.2025. (kemija)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Utorak, 1.4.2025. (geografija)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četvrtak 3.4.2025. (povijest)</a:t>
            </a:r>
            <a:endParaRPr lang="en-US" dirty="0"/>
          </a:p>
          <a:p>
            <a:endParaRPr lang="en-US" dirty="0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43C26482-BF7A-45C8-966D-6F269FCE8583}"/>
              </a:ext>
            </a:extLst>
          </p:cNvPr>
          <p:cNvSpPr/>
          <p:nvPr/>
        </p:nvSpPr>
        <p:spPr>
          <a:xfrm>
            <a:off x="8325543" y="5473819"/>
            <a:ext cx="729842" cy="3821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99FD4F5-BCF5-4DBC-B3BD-B28DBD928387}"/>
              </a:ext>
            </a:extLst>
          </p:cNvPr>
          <p:cNvSpPr/>
          <p:nvPr/>
        </p:nvSpPr>
        <p:spPr>
          <a:xfrm>
            <a:off x="9039176" y="4787487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091DD32B-A85F-435F-BE6F-0328B41C7711}"/>
              </a:ext>
            </a:extLst>
          </p:cNvPr>
          <p:cNvSpPr/>
          <p:nvPr/>
        </p:nvSpPr>
        <p:spPr>
          <a:xfrm>
            <a:off x="9052426" y="4176403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A095D5E-E4B0-424F-BDE9-0D4EAD2B53DE}"/>
              </a:ext>
            </a:extLst>
          </p:cNvPr>
          <p:cNvSpPr/>
          <p:nvPr/>
        </p:nvSpPr>
        <p:spPr>
          <a:xfrm>
            <a:off x="9052426" y="5450470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334DAE9-833C-4027-B672-87573BCA24E2}"/>
              </a:ext>
            </a:extLst>
          </p:cNvPr>
          <p:cNvSpPr/>
          <p:nvPr/>
        </p:nvSpPr>
        <p:spPr>
          <a:xfrm>
            <a:off x="8325543" y="4173523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B8014CE3-D26A-4B5D-B825-591BEE8187C7}"/>
              </a:ext>
            </a:extLst>
          </p:cNvPr>
          <p:cNvSpPr/>
          <p:nvPr/>
        </p:nvSpPr>
        <p:spPr>
          <a:xfrm>
            <a:off x="10535769" y="5116644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4CA0B8BA-9019-45E5-85BD-CDC6DA353543}"/>
              </a:ext>
            </a:extLst>
          </p:cNvPr>
          <p:cNvSpPr/>
          <p:nvPr/>
        </p:nvSpPr>
        <p:spPr>
          <a:xfrm>
            <a:off x="10482651" y="4476148"/>
            <a:ext cx="729842" cy="469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78CCC3EF-B97B-41F3-B8AF-35E46A412D9B}"/>
              </a:ext>
            </a:extLst>
          </p:cNvPr>
          <p:cNvSpPr/>
          <p:nvPr/>
        </p:nvSpPr>
        <p:spPr>
          <a:xfrm>
            <a:off x="8325543" y="4848318"/>
            <a:ext cx="726883" cy="4122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0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3096</Words>
  <Application>Microsoft Office PowerPoint</Application>
  <PresentationFormat>Widescreen</PresentationFormat>
  <Paragraphs>443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HRHelvetica</vt:lpstr>
      <vt:lpstr>Tahoma</vt:lpstr>
      <vt:lpstr>Times New Roman</vt:lpstr>
      <vt:lpstr>Tema sustava Office</vt:lpstr>
      <vt:lpstr>Organizacija provođenja Nacionalnih ispita  8.r.</vt:lpstr>
      <vt:lpstr>Temeljni dokumenti za provedbu nacionalnih ispita</vt:lpstr>
      <vt:lpstr>Opće informacije</vt:lpstr>
      <vt:lpstr>PowerPoint Presentation</vt:lpstr>
      <vt:lpstr>Ciljevi provedbe nacionalnih ispita</vt:lpstr>
      <vt:lpstr>Izrada pitanja za ispite</vt:lpstr>
      <vt:lpstr>PowerPoint Presentation</vt:lpstr>
      <vt:lpstr>Kalendar provođenja Nacionalnih ispita 4.r.</vt:lpstr>
      <vt:lpstr>Kalendar provođenja Nacionalnih ispita 8.r.</vt:lpstr>
      <vt:lpstr>Raspored zvona u dane PROVOĐENJA NACIONALNIH ISPITA (samo kada su ispiti za 8.r.) </vt:lpstr>
      <vt:lpstr>Organizacije rada</vt:lpstr>
      <vt:lpstr>PowerPoint Presentation</vt:lpstr>
      <vt:lpstr>Pravila/pripreme/organizacija</vt:lpstr>
      <vt:lpstr>PowerPoint Presentation</vt:lpstr>
      <vt:lpstr>PowerPoint Presentation</vt:lpstr>
      <vt:lpstr>NEOPHODAN PRIBOR! </vt:lpstr>
      <vt:lpstr>PowerPoint Presentation</vt:lpstr>
      <vt:lpstr>Učenici s teškoćama (s Rješenjem o primjerenom obliku školovanja)</vt:lpstr>
      <vt:lpstr>8. razredi</vt:lpstr>
      <vt:lpstr>Hrvatski jezik 8.r.</vt:lpstr>
      <vt:lpstr>Hrvatski jezik          Ponedjeljak, 17.3.2025.</vt:lpstr>
      <vt:lpstr>PowerPoint Presentation</vt:lpstr>
      <vt:lpstr>Engleski jezik 8.r.</vt:lpstr>
      <vt:lpstr>Engleski jezik          srijeda, 19.3.2025.</vt:lpstr>
      <vt:lpstr>PowerPoint Presentation</vt:lpstr>
      <vt:lpstr>Matematika - petak, 21.3.2025.</vt:lpstr>
      <vt:lpstr>Matematika8.r.</vt:lpstr>
      <vt:lpstr>PowerPoint Presentation</vt:lpstr>
      <vt:lpstr>Biologija - ponedjeljak, 24.3.2025.</vt:lpstr>
      <vt:lpstr>Biologija 8.r.</vt:lpstr>
      <vt:lpstr>PowerPoint Presentation</vt:lpstr>
      <vt:lpstr>Fizika - srijeda, 26.3.2025.</vt:lpstr>
      <vt:lpstr>Fizika 8.r.</vt:lpstr>
      <vt:lpstr>PowerPoint Presentation</vt:lpstr>
      <vt:lpstr>Kemija - petak, 28.3.2025.</vt:lpstr>
      <vt:lpstr>Kemija 8.r.</vt:lpstr>
      <vt:lpstr>PowerPoint Presentation</vt:lpstr>
      <vt:lpstr>Geografija - utorak, 1.4.2025.</vt:lpstr>
      <vt:lpstr>Geografija 8.r.</vt:lpstr>
      <vt:lpstr>PowerPoint Presentation</vt:lpstr>
      <vt:lpstr>Povijest - četvrtak, 3.4.2025.</vt:lpstr>
      <vt:lpstr>Povijest 8.r.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Melita Krstić</dc:creator>
  <cp:lastModifiedBy>Melita</cp:lastModifiedBy>
  <cp:revision>152</cp:revision>
  <dcterms:created xsi:type="dcterms:W3CDTF">2022-12-27T09:09:52Z</dcterms:created>
  <dcterms:modified xsi:type="dcterms:W3CDTF">2025-02-14T10:24:40Z</dcterms:modified>
</cp:coreProperties>
</file>