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6" autoAdjust="0"/>
  </p:normalViewPr>
  <p:slideViewPr>
    <p:cSldViewPr>
      <p:cViewPr varScale="1">
        <p:scale>
          <a:sx n="113" d="100"/>
          <a:sy n="113" d="100"/>
        </p:scale>
        <p:origin x="456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8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E83733-D22C-4B13-AAA7-D5935B9850EC}" type="datetime1">
              <a:rPr lang="hr-HR" smtClean="0"/>
              <a:t>9.5.2025.</a:t>
            </a:fld>
            <a:endParaRPr lang="hr-HR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hr-HR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1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D436B5-FDFF-49D1-818A-439F93D79B08}" type="datetime1">
              <a:rPr lang="hr-HR" noProof="1" dirty="0" smtClean="0"/>
              <a:t>9.5.2025.</a:t>
            </a:fld>
            <a:endParaRPr lang="hr-HR" noProof="1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1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1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hr-HR" noProof="1" dirty="0" smtClean="0"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9C971FF-EF28-4195-A575-329446EFAA5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037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učni oblik 4" descr="Karta Europe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hr-HR" noProof="1">
              <a:solidFill>
                <a:schemeClr val="lt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hr-HR" noProof="1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1"/>
              <a:t>Kliknite da biste uredili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1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8514C3-5280-44C9-A905-308CE2016213}" type="datetime1">
              <a:rPr lang="hr-HR" noProof="1" dirty="0" smtClean="0"/>
              <a:t>9.5.2025.</a:t>
            </a:fld>
            <a:endParaRPr lang="hr-HR" noProof="1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hr-HR" noProof="1" dirty="0" smtClean="0"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hr-HR" noProof="1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4C1867-4354-4F0B-BB2C-D8FF3B698E5B}" type="datetime1">
              <a:rPr lang="hr-HR" noProof="1" dirty="0" smtClean="0"/>
              <a:t>9.5.2025.</a:t>
            </a:fld>
            <a:endParaRPr lang="hr-HR" noProof="1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hr-HR" noProof="1" dirty="0" smtClean="0"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1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4E0D52-7E42-4AC9-8712-8391F788911F}" type="datetime1">
              <a:rPr lang="hr-HR" noProof="1" dirty="0" smtClean="0"/>
              <a:t>9.5.2025.</a:t>
            </a:fld>
            <a:endParaRPr lang="hr-HR" noProof="1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hr-HR" noProof="1" dirty="0" smtClean="0"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hr-HR" noProof="1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6E4D04-79CC-4B9B-A9F3-E41E8455C040}" type="datetime1">
              <a:rPr lang="hr-HR" noProof="1" dirty="0" smtClean="0"/>
              <a:t>9.5.2025.</a:t>
            </a:fld>
            <a:endParaRPr lang="hr-HR" noProof="1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hr-HR" noProof="1" dirty="0" smtClean="0"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1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8156D1-E7B0-4018-857D-CC42502181A1}" type="datetime1">
              <a:rPr lang="hr-HR" noProof="1" dirty="0" smtClean="0"/>
              <a:t>9.5.2025.</a:t>
            </a:fld>
            <a:endParaRPr lang="hr-HR" noProof="1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hr-HR" noProof="1" dirty="0" smtClean="0"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1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35DBFC-6103-41C7-BA99-8C40A1EBE877}" type="datetime1">
              <a:rPr lang="hr-HR" noProof="1" dirty="0" smtClean="0"/>
              <a:t>9.5.2025.</a:t>
            </a:fld>
            <a:endParaRPr lang="hr-HR" noProof="1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hr-HR" noProof="1" dirty="0" smtClean="0"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1"/>
              <a:t>Kliknite da biste uredili stil naslova matrice</a:t>
            </a:r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C0D4E-8EEE-4587-9298-11471DAA6F8F}" type="datetime1">
              <a:rPr lang="hr-HR" noProof="1" dirty="0" smtClean="0"/>
              <a:t>9.5.2025.</a:t>
            </a:fld>
            <a:endParaRPr lang="hr-HR" noProof="1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hr-HR" noProof="1" dirty="0" smtClean="0"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4968FF-A640-44F4-B4CF-47F8A2215A4B}" type="datetime1">
              <a:rPr lang="hr-HR" noProof="1" dirty="0" smtClean="0"/>
              <a:t>9.5.2025.</a:t>
            </a:fld>
            <a:endParaRPr lang="hr-HR" noProof="1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hr-HR" noProof="1" dirty="0" smtClean="0"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r-HR" noProof="1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hr-HR" noProof="1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64776F-FFA6-4839-A9B3-0DCCBB13BB7B}" type="datetime1">
              <a:rPr lang="hr-HR" noProof="1" dirty="0" smtClean="0"/>
              <a:t>9.5.2025.</a:t>
            </a:fld>
            <a:endParaRPr lang="hr-HR" noProof="1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hr-HR" noProof="1" dirty="0" smtClean="0"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hr-HR" noProof="1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hr-HR" noProof="1"/>
              <a:t>Kliknite da biste uredili stil naslova matrice</a:t>
            </a:r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 hasCustomPrompt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1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1"/>
              <a:t>Kliknite da biste uredili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4A199D-F7E3-4E3A-8036-BDF1C13E908E}" type="datetime1">
              <a:rPr lang="hr-HR" noProof="1" dirty="0" smtClean="0"/>
              <a:t>9.5.2025.</a:t>
            </a:fld>
            <a:endParaRPr lang="hr-HR" noProof="1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hr-HR" noProof="1" dirty="0" smtClean="0"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1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1"/>
              <a:t>Kliknite da biste uredili stilove teksta matrice</a:t>
            </a:r>
          </a:p>
          <a:p>
            <a:pPr lvl="1" rtl="0"/>
            <a:r>
              <a:rPr lang="hr-HR" noProof="1"/>
              <a:t>Druga razina</a:t>
            </a:r>
          </a:p>
          <a:p>
            <a:pPr lvl="2" rtl="0"/>
            <a:r>
              <a:rPr lang="hr-HR" noProof="1"/>
              <a:t>Treća razina</a:t>
            </a:r>
          </a:p>
          <a:p>
            <a:pPr lvl="3" rtl="0"/>
            <a:r>
              <a:rPr lang="hr-HR" noProof="1"/>
              <a:t>Četvrta razina</a:t>
            </a:r>
          </a:p>
          <a:p>
            <a:pPr lvl="4" rtl="0"/>
            <a:r>
              <a:rPr lang="hr-HR" noProof="1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1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DF2276F-76EA-44F3-A395-5C9E02AC0210}" type="datetime1">
              <a:rPr lang="hr-HR" noProof="1" dirty="0" smtClean="0"/>
              <a:t>9.5.2025.</a:t>
            </a:fld>
            <a:endParaRPr lang="hr-HR" noProof="1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hr-HR" noProof="1" dirty="0" smtClean="0"/>
              <a:pPr/>
              <a:t>‹#›</a:t>
            </a:fld>
            <a:endParaRPr lang="hr-HR" noProof="1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horturl.at/iScW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33772" y="452021"/>
            <a:ext cx="9753600" cy="952129"/>
          </a:xfrm>
        </p:spPr>
        <p:txBody>
          <a:bodyPr rtlCol="0"/>
          <a:lstStyle/>
          <a:p>
            <a:pPr rtl="0"/>
            <a:r>
              <a:rPr lang="hr-HR" dirty="0"/>
              <a:t>Dan Europe – 9. svibnja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88C9E1-636E-4772-A0B1-527292708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452021"/>
            <a:ext cx="565785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65BBF37-24DD-47B5-A727-5450596D6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628800"/>
            <a:ext cx="7305675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B5884C-6FC8-4D1C-AC0A-A3F1C83779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6064250"/>
            <a:ext cx="2854051" cy="59876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536FF49-44D7-4EFF-96E4-0EC99564B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338" y="194984"/>
            <a:ext cx="1363943" cy="103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58BD707-45E0-42BA-96B0-FDC91316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10" y="4867275"/>
            <a:ext cx="26574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3AD48D3-D4F2-4B7E-A349-AC21378F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23" y="107883"/>
            <a:ext cx="2034157" cy="224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D9B137-8F9E-45E0-A64C-CCCBA58D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Zašto 9. svibnja obilježavamo dan Europe?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E0EFE3-D1D2-41B2-8511-E14384CA6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24" y="1828800"/>
            <a:ext cx="4352148" cy="342900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hr-HR" dirty="0"/>
              <a:t>„Tog dana francuski ministar vanjskih poslova </a:t>
            </a:r>
            <a:r>
              <a:rPr lang="hr-HR" b="1" dirty="0"/>
              <a:t>Robert Schuman</a:t>
            </a:r>
            <a:r>
              <a:rPr lang="hr-HR" dirty="0"/>
              <a:t> predložio je stvaranje zajedničke europske organizacije za upravljanje ugljenom i čelikom – resursima važnim za rat i mir. Njegova ideja bila je </a:t>
            </a:r>
            <a:r>
              <a:rPr lang="hr-HR" b="1" dirty="0"/>
              <a:t>spriječiti nove ratove među europskim zemljama</a:t>
            </a:r>
            <a:r>
              <a:rPr lang="hr-HR" dirty="0"/>
              <a:t> i potaknuti suradnju.”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A8FBD10-899C-46CE-B4A1-837355D8C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472" y="1656317"/>
            <a:ext cx="2640671" cy="37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8602338-0BAB-4B17-912B-9A3195C0C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4940177"/>
            <a:ext cx="5547988" cy="19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dmntprpolandcentral.oaiusercontent.com/files/00000000-0b5c-620a-874c-3b0e7350ebd4/raw?se=2025-04-29T07%3A09%3A32Z&amp;sp=r&amp;sv=2024-08-04&amp;sr=b&amp;scid=763acc2e-f8a6-5c87-be9b-3c67428e4d33&amp;skoid=cdb71e28-0a5b-4faa-8cf5-de6084d65b8f&amp;sktid=a48cca56-e6da-484e-a814-9c849652bcb3&amp;skt=2025-04-29T05%3A57%3A44Z&amp;ske=2025-04-30T05%3A57%3A44Z&amp;sks=b&amp;skv=2024-08-04&amp;sig=731fMqT1gWQy3k636U88%2BDHcGoinrIJfZlW9Ogz1tiU%3D">
            <a:extLst>
              <a:ext uri="{FF2B5EF4-FFF2-40B4-BE49-F238E27FC236}">
                <a16:creationId xmlns:a16="http://schemas.microsoft.com/office/drawing/2014/main" id="{E8F782D3-984D-4AF5-B259-A4A39CC32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7" y="1637928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9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0643B4-A8AF-4C8E-83E7-168D0168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Kviz!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B5BFBD-6757-4E5B-9037-6690EFC23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332" y="188640"/>
            <a:ext cx="6336704" cy="582960"/>
          </a:xfrm>
        </p:spPr>
        <p:txBody>
          <a:bodyPr/>
          <a:lstStyle/>
          <a:p>
            <a:r>
              <a:rPr lang="hr-HR" dirty="0">
                <a:hlinkClick r:id="rId2"/>
              </a:rPr>
              <a:t>https://shorturl.at/iScW3</a:t>
            </a:r>
            <a:r>
              <a:rPr lang="hr-HR" dirty="0"/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298806D-B483-483C-9A44-0D6EAAE04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1268760"/>
            <a:ext cx="89916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25A7-934F-4E9B-A253-8DEB551D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14D222-F68B-4680-B755-4F1898BEB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0"/>
            <a:ext cx="10442211" cy="6832753"/>
          </a:xfrm>
        </p:spPr>
      </p:pic>
    </p:spTree>
    <p:extLst>
      <p:ext uri="{BB962C8B-B14F-4D97-AF65-F5344CB8AC3E}">
        <p14:creationId xmlns:p14="http://schemas.microsoft.com/office/powerpoint/2010/main" val="388423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6B20E-D920-423E-A466-2E755EB4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1F33E-C0E6-4BD4-A902-AF9ADF94B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60529-2FCF-4CCD-876A-4E83400E7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0"/>
            <a:ext cx="10358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E6BB03-3325-4556-9BEA-FF8CCBAD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znamo o Europi?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F0E025-7D66-4E80-AC0F-21BEE0844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8800"/>
            <a:ext cx="6526460" cy="4343400"/>
          </a:xfrm>
        </p:spPr>
        <p:txBody>
          <a:bodyPr>
            <a:normAutofit lnSpcReduction="1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hr-HR" dirty="0"/>
              <a:t>Na najvećoj kopnenoj cjelini – Euroaziji</a:t>
            </a:r>
          </a:p>
          <a:p>
            <a:pPr marL="502920" indent="-457200">
              <a:buFont typeface="+mj-lt"/>
              <a:buAutoNum type="arabicPeriod"/>
            </a:pPr>
            <a:r>
              <a:rPr lang="hr-HR" dirty="0"/>
              <a:t>Treći kontinent po broju stanovnika</a:t>
            </a:r>
          </a:p>
          <a:p>
            <a:pPr marL="502920" indent="-457200">
              <a:buFont typeface="+mj-lt"/>
              <a:buAutoNum type="arabicPeriod"/>
            </a:pPr>
            <a:r>
              <a:rPr lang="hr-HR" dirty="0"/>
              <a:t>Šesti kontinent po površini – gusto naseljen</a:t>
            </a:r>
          </a:p>
          <a:p>
            <a:pPr marL="502920" indent="-457200">
              <a:buFont typeface="+mj-lt"/>
              <a:buAutoNum type="arabicPeriod"/>
            </a:pPr>
            <a:r>
              <a:rPr lang="hr-HR" dirty="0"/>
              <a:t>Jedno od gospodarskih središta svijeta</a:t>
            </a:r>
          </a:p>
          <a:p>
            <a:pPr marL="502920" indent="-457200">
              <a:buFont typeface="+mj-lt"/>
              <a:buAutoNum type="arabicPeriod"/>
            </a:pPr>
            <a:r>
              <a:rPr lang="hr-HR" dirty="0"/>
              <a:t>Povoljan geografski i prometni položaj</a:t>
            </a:r>
          </a:p>
          <a:p>
            <a:pPr marL="502920" indent="-457200">
              <a:buFont typeface="+mj-lt"/>
              <a:buAutoNum type="arabicPeriod"/>
            </a:pPr>
            <a:r>
              <a:rPr lang="hr-HR" dirty="0"/>
              <a:t>Velik broj država u odnosu na ostale kontinente (44)</a:t>
            </a:r>
          </a:p>
          <a:p>
            <a:pPr marL="502920" indent="-457200">
              <a:buFont typeface="+mj-lt"/>
              <a:buAutoNum type="arabicPeriod"/>
            </a:pPr>
            <a:r>
              <a:rPr lang="hr-HR" dirty="0"/>
              <a:t>…</a:t>
            </a:r>
          </a:p>
        </p:txBody>
      </p:sp>
      <p:pic>
        <p:nvPicPr>
          <p:cNvPr id="2050" name="Picture 2" descr="Travel To Europe Illustration, Big, London, Traveler PNG ...">
            <a:extLst>
              <a:ext uri="{FF2B5EF4-FFF2-40B4-BE49-F238E27FC236}">
                <a16:creationId xmlns:a16="http://schemas.microsoft.com/office/drawing/2014/main" id="{D52543F1-C797-4CFD-81C1-E2FD6D085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80" y="239907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A99BB5-6AEC-4AF7-9D95-A6E5DEC8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7729FD-BF60-42FA-9AF0-C950F5763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Euroazija | Kaj community | Fandom">
            <a:extLst>
              <a:ext uri="{FF2B5EF4-FFF2-40B4-BE49-F238E27FC236}">
                <a16:creationId xmlns:a16="http://schemas.microsoft.com/office/drawing/2014/main" id="{40FA817E-DE60-43B2-8C6A-F3004981D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3810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68D462-67D4-4926-A768-D7305552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B9C348-DDE4-4134-9DA2-065A573F3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FCD38444-DA67-4D32-9DB2-3274273ED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2"/>
          <a:stretch/>
        </p:blipFill>
        <p:spPr>
          <a:xfrm>
            <a:off x="122518" y="976406"/>
            <a:ext cx="11913833" cy="49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4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AFD3C1C-97F9-4085-A200-67A2FF692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8" b="1514"/>
          <a:stretch/>
        </p:blipFill>
        <p:spPr bwMode="auto">
          <a:xfrm>
            <a:off x="2494012" y="0"/>
            <a:ext cx="6768752" cy="687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B4A014-D7F5-48A8-961C-FAF09B6D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61C17C-705A-434C-B0CA-8FB0CDEF5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GEOGRAFSKA KARTA EUROPE za OŠ plastificirano">
            <a:extLst>
              <a:ext uri="{FF2B5EF4-FFF2-40B4-BE49-F238E27FC236}">
                <a16:creationId xmlns:a16="http://schemas.microsoft.com/office/drawing/2014/main" id="{F2DC9C6B-A88D-4E93-87C1-B789C849D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 bwMode="auto">
          <a:xfrm>
            <a:off x="2458008" y="0"/>
            <a:ext cx="7272808" cy="68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2D90D2-32B6-4958-AAB7-6B3F5E0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7" y="51718"/>
            <a:ext cx="9753600" cy="634082"/>
          </a:xfrm>
        </p:spPr>
        <p:txBody>
          <a:bodyPr>
            <a:normAutofit fontScale="90000"/>
          </a:bodyPr>
          <a:lstStyle/>
          <a:p>
            <a:r>
              <a:rPr lang="hr-HR" dirty="0"/>
              <a:t>Zanimljivosti o Europi!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7CE5DD-7206-4746-B48C-40280AFB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54" y="685800"/>
            <a:ext cx="11940822" cy="6120482"/>
          </a:xfrm>
        </p:spPr>
        <p:txBody>
          <a:bodyPr numCol="2">
            <a:normAutofit/>
          </a:bodyPr>
          <a:lstStyle/>
          <a:p>
            <a:pPr>
              <a:buFont typeface="+mj-lt"/>
              <a:buAutoNum type="arabicPeriod"/>
            </a:pPr>
            <a:r>
              <a:rPr lang="hr-HR" sz="1400" dirty="0"/>
              <a:t>🏰 </a:t>
            </a:r>
            <a:r>
              <a:rPr lang="hr-HR" sz="1400" b="1" dirty="0"/>
              <a:t>Najmanja zemlja na svijetu</a:t>
            </a:r>
            <a:r>
              <a:rPr lang="hr-HR" sz="1400" dirty="0"/>
              <a:t>, Vatikan, nalazi se u Europi – i cijela stane u jedan park!</a:t>
            </a:r>
          </a:p>
          <a:p>
            <a:pPr>
              <a:buFont typeface="+mj-lt"/>
              <a:buAutoNum type="arabicPeriod"/>
            </a:pPr>
            <a:r>
              <a:rPr lang="hr-HR" sz="1400" dirty="0"/>
              <a:t>🚄 Francuski vlak TGV </a:t>
            </a:r>
            <a:r>
              <a:rPr lang="hr-HR" sz="1400" b="1" dirty="0"/>
              <a:t>jedan je od najbržih na svijetu </a:t>
            </a:r>
            <a:r>
              <a:rPr lang="hr-HR" sz="1400" dirty="0"/>
              <a:t>– može voziti brže od 300 km/h!</a:t>
            </a:r>
          </a:p>
          <a:p>
            <a:pPr>
              <a:buFont typeface="+mj-lt"/>
              <a:buAutoNum type="arabicPeriod"/>
            </a:pPr>
            <a:r>
              <a:rPr lang="hr-HR" sz="1400" dirty="0"/>
              <a:t>🏔️ </a:t>
            </a:r>
            <a:r>
              <a:rPr lang="hr-HR" sz="1400" b="1" dirty="0"/>
              <a:t>Najviši vrh Europe</a:t>
            </a:r>
            <a:r>
              <a:rPr lang="hr-HR" sz="1400" dirty="0"/>
              <a:t> je Mont Blanc, visok 4.810 metara – viši je od 13 zagrebačkih katedrala naslaganih jedna na drugu!</a:t>
            </a:r>
          </a:p>
          <a:p>
            <a:pPr>
              <a:buFont typeface="+mj-lt"/>
              <a:buAutoNum type="arabicPeriod"/>
            </a:pPr>
            <a:r>
              <a:rPr lang="hr-HR" sz="1400" dirty="0"/>
              <a:t>🍫 Švicarska je poznata po </a:t>
            </a:r>
            <a:r>
              <a:rPr lang="hr-HR" sz="1400" b="1" dirty="0"/>
              <a:t>najfinijoj čokoladi</a:t>
            </a:r>
            <a:r>
              <a:rPr lang="hr-HR" sz="1400" dirty="0"/>
              <a:t>, a njezini stanovnici pojedu više čokolade godišnje nego itko drugi u svijetu.</a:t>
            </a:r>
          </a:p>
          <a:p>
            <a:pPr>
              <a:buFont typeface="+mj-lt"/>
              <a:buAutoNum type="arabicPeriod"/>
            </a:pPr>
            <a:r>
              <a:rPr lang="hr-HR" sz="1400" dirty="0"/>
              <a:t>🇪🇺 Euro je </a:t>
            </a:r>
            <a:r>
              <a:rPr lang="hr-HR" sz="1400" b="1" dirty="0"/>
              <a:t>zajednička valuta </a:t>
            </a:r>
            <a:r>
              <a:rPr lang="hr-HR" sz="1400" dirty="0"/>
              <a:t>koju koristi 20 europskih zemalja, pa ne moraš mijenjati novac kad putuješ!</a:t>
            </a:r>
          </a:p>
          <a:p>
            <a:pPr>
              <a:buFont typeface="+mj-lt"/>
              <a:buAutoNum type="arabicPeriod"/>
            </a:pPr>
            <a:r>
              <a:rPr lang="hr-HR" sz="1400" dirty="0"/>
              <a:t>🏰 U Njemačkoj se nalazi dvorac </a:t>
            </a:r>
            <a:r>
              <a:rPr lang="hr-HR" sz="1400" dirty="0" err="1"/>
              <a:t>Neuschwanstein</a:t>
            </a:r>
            <a:r>
              <a:rPr lang="hr-HR" sz="1400" dirty="0"/>
              <a:t>, koji je poslužio kao </a:t>
            </a:r>
            <a:r>
              <a:rPr lang="hr-HR" sz="1400" b="1" dirty="0"/>
              <a:t>inspiracija za </a:t>
            </a:r>
            <a:r>
              <a:rPr lang="hr-HR" sz="1400" b="1" dirty="0" err="1"/>
              <a:t>Disneyjev</a:t>
            </a:r>
            <a:r>
              <a:rPr lang="hr-HR" sz="1400" b="1" dirty="0"/>
              <a:t> dvorac</a:t>
            </a:r>
            <a:r>
              <a:rPr lang="hr-HR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hr-HR" sz="1400" dirty="0"/>
              <a:t>❄️ Norveška ima više od </a:t>
            </a:r>
            <a:r>
              <a:rPr lang="hr-HR" sz="1400" b="1" dirty="0"/>
              <a:t>1.000 fjordova </a:t>
            </a:r>
            <a:r>
              <a:rPr lang="hr-HR" sz="1400" dirty="0"/>
              <a:t>– to su duboke uvale okružene strmim stijenama, često prekrivene snijegom.</a:t>
            </a:r>
          </a:p>
          <a:p>
            <a:pPr>
              <a:buFont typeface="+mj-lt"/>
              <a:buAutoNum type="arabicPeriod"/>
            </a:pPr>
            <a:r>
              <a:rPr lang="hr-HR" sz="1400" dirty="0"/>
              <a:t>🎄 </a:t>
            </a:r>
            <a:r>
              <a:rPr lang="hr-HR" sz="1400" b="1" dirty="0"/>
              <a:t>Božićno drvce </a:t>
            </a:r>
            <a:r>
              <a:rPr lang="hr-HR" sz="1400" dirty="0"/>
              <a:t>koje svake godine stoji na trgu </a:t>
            </a:r>
            <a:r>
              <a:rPr lang="hr-HR" sz="1400" dirty="0" err="1"/>
              <a:t>Trafalgar</a:t>
            </a:r>
            <a:r>
              <a:rPr lang="hr-HR" sz="1400" dirty="0"/>
              <a:t> u Londonu stiže kao dar iz Norveške!</a:t>
            </a:r>
          </a:p>
          <a:p>
            <a:pPr>
              <a:buFont typeface="+mj-lt"/>
              <a:buAutoNum type="arabicPeriod"/>
            </a:pPr>
            <a:r>
              <a:rPr lang="hr-HR" sz="1400" dirty="0"/>
              <a:t>⚽ Nogomet je </a:t>
            </a:r>
            <a:r>
              <a:rPr lang="hr-HR" sz="1400" b="1" dirty="0"/>
              <a:t>najpopularniji sport u Europi</a:t>
            </a:r>
            <a:r>
              <a:rPr lang="hr-HR" sz="1400" dirty="0"/>
              <a:t>, a neke od najboljih momčadi svijeta dolaze upravo od tamo.</a:t>
            </a:r>
          </a:p>
          <a:p>
            <a:pPr>
              <a:buFont typeface="+mj-lt"/>
              <a:buAutoNum type="arabicPeriod"/>
            </a:pPr>
            <a:r>
              <a:rPr lang="hr-HR" sz="1400" dirty="0"/>
              <a:t>🏙️ Amsterdam ima više kanala nego Venecija, a ljudi tamo često </a:t>
            </a:r>
            <a:r>
              <a:rPr lang="hr-HR" sz="1400" b="1" dirty="0"/>
              <a:t>voze bicikle </a:t>
            </a:r>
            <a:r>
              <a:rPr lang="hr-HR" sz="1400" dirty="0"/>
              <a:t>umjesto automobila.</a:t>
            </a:r>
          </a:p>
          <a:p>
            <a:pPr>
              <a:buFont typeface="+mj-lt"/>
              <a:buAutoNum type="arabicPeriod"/>
            </a:pPr>
            <a:r>
              <a:rPr lang="hr-HR" sz="1400" dirty="0"/>
              <a:t>🦕 U Portugalu su pronađeni jedni od </a:t>
            </a:r>
            <a:r>
              <a:rPr lang="hr-HR" sz="1400" b="1" dirty="0"/>
              <a:t>najvećih fosila </a:t>
            </a:r>
            <a:r>
              <a:rPr lang="hr-HR" sz="1400" b="1" dirty="0" err="1"/>
              <a:t>dinosaura</a:t>
            </a:r>
            <a:r>
              <a:rPr lang="hr-HR" sz="1400" b="1" dirty="0"/>
              <a:t> </a:t>
            </a:r>
            <a:r>
              <a:rPr lang="hr-HR" sz="1400" dirty="0"/>
              <a:t>u Europi – neki su dugi preko 25 metara!</a:t>
            </a:r>
          </a:p>
          <a:p>
            <a:pPr>
              <a:buFont typeface="+mj-lt"/>
              <a:buAutoNum type="arabicPeriod"/>
            </a:pPr>
            <a:r>
              <a:rPr lang="hr-HR" sz="1400" dirty="0"/>
              <a:t>🎢 </a:t>
            </a:r>
            <a:r>
              <a:rPr lang="hr-HR" sz="1400" b="1" dirty="0"/>
              <a:t>Najveći zabavni park </a:t>
            </a:r>
            <a:r>
              <a:rPr lang="hr-HR" sz="1400" dirty="0"/>
              <a:t>u Europi zove se Europski park (Europa-Park) i nalazi se u Njemačkoj – ima više od 100 vožnji!</a:t>
            </a:r>
          </a:p>
          <a:p>
            <a:pPr>
              <a:buFont typeface="+mj-lt"/>
              <a:buAutoNum type="arabicPeriod"/>
            </a:pPr>
            <a:r>
              <a:rPr lang="hr-HR" sz="1400" dirty="0"/>
              <a:t>🔥 Island ima puno vulkana, ali ljudi tamo koriste toplinu iz zemlje za grijanje kuća – to se zove </a:t>
            </a:r>
            <a:r>
              <a:rPr lang="hr-HR" sz="1400" b="1" dirty="0"/>
              <a:t>geotermalna energija</a:t>
            </a:r>
            <a:r>
              <a:rPr lang="hr-HR" sz="1400" dirty="0"/>
              <a:t>.</a:t>
            </a:r>
          </a:p>
          <a:p>
            <a:pPr>
              <a:buFont typeface="+mj-lt"/>
              <a:buAutoNum type="arabicPeriod"/>
            </a:pPr>
            <a:r>
              <a:rPr lang="hr-HR" sz="1400" dirty="0"/>
              <a:t>🧀 Francuska ima više od 1.000 vrsta </a:t>
            </a:r>
            <a:r>
              <a:rPr lang="hr-HR" sz="1400" b="1" dirty="0"/>
              <a:t>sireva</a:t>
            </a:r>
            <a:r>
              <a:rPr lang="hr-HR" sz="1400" dirty="0"/>
              <a:t>, a poznata je i po tome da ljudi tamo ponekad jedu sir za desert.</a:t>
            </a:r>
          </a:p>
          <a:p>
            <a:pPr>
              <a:buFont typeface="+mj-lt"/>
              <a:buAutoNum type="arabicPeriod"/>
            </a:pPr>
            <a:r>
              <a:rPr lang="hr-HR" sz="1400" dirty="0"/>
              <a:t>🌋 U Italiji se nalazi </a:t>
            </a:r>
            <a:r>
              <a:rPr lang="hr-HR" sz="1400" b="1" dirty="0"/>
              <a:t>najaktivniji vulkan u Europi </a:t>
            </a:r>
            <a:r>
              <a:rPr lang="hr-HR" sz="1400" dirty="0"/>
              <a:t>– Etna, koji i danas ponekad izbacuje lavu!</a:t>
            </a:r>
          </a:p>
          <a:p>
            <a:pPr>
              <a:buFont typeface="+mj-lt"/>
              <a:buAutoNum type="arabicPeriod"/>
            </a:pPr>
            <a:r>
              <a:rPr lang="pl-PL" sz="1400" dirty="0"/>
              <a:t>🏛️ </a:t>
            </a:r>
            <a:r>
              <a:rPr lang="pl-PL" sz="1400" b="1" dirty="0"/>
              <a:t>Demokracija</a:t>
            </a:r>
            <a:r>
              <a:rPr lang="pl-PL" sz="1400" dirty="0"/>
              <a:t> je “rođena” u Ateni, u Grčkoj, prije više od 2.500 godina!</a:t>
            </a:r>
          </a:p>
          <a:p>
            <a:pPr>
              <a:buFont typeface="+mj-lt"/>
              <a:buAutoNum type="arabicPeriod"/>
            </a:pPr>
            <a:r>
              <a:rPr lang="pl-PL" sz="1400" dirty="0"/>
              <a:t>🧊 U Finskoj je vrlo popularno ići u </a:t>
            </a:r>
            <a:r>
              <a:rPr lang="pl-PL" sz="1400" b="1" dirty="0"/>
              <a:t>saunu</a:t>
            </a:r>
            <a:r>
              <a:rPr lang="pl-PL" sz="1400" dirty="0"/>
              <a:t>, a ima ih više od 3 milijuna – skoro jedna po osobi!</a:t>
            </a:r>
            <a:endParaRPr lang="hr-HR" sz="1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F04A9E6-902A-4BEA-8A4F-89000EC0F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892" y="4745766"/>
            <a:ext cx="2016224" cy="21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805E1082-AC1D-4829-BC0C-AE161142E49F}"/>
              </a:ext>
            </a:extLst>
          </p:cNvPr>
          <p:cNvSpPr txBox="1"/>
          <p:nvPr/>
        </p:nvSpPr>
        <p:spPr>
          <a:xfrm>
            <a:off x="6670476" y="5445224"/>
            <a:ext cx="38164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2400" dirty="0"/>
              <a:t>Zanimljivo, zar ne?</a:t>
            </a:r>
          </a:p>
        </p:txBody>
      </p:sp>
    </p:spTree>
    <p:extLst>
      <p:ext uri="{BB962C8B-B14F-4D97-AF65-F5344CB8AC3E}">
        <p14:creationId xmlns:p14="http://schemas.microsoft.com/office/powerpoint/2010/main" val="27829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inentalna Europa 16 x 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1053_TF02804877" id="{43002FE9-2158-4B58-B3F4-2E81AC7DC407}" vid="{8D99C410-7674-421E-BF52-6CF72AF3F32B}"/>
    </a:ext>
  </a:extLst>
</a:theme>
</file>

<file path=ppt/theme/theme2.xml><?xml version="1.0" encoding="utf-8"?>
<a:theme xmlns:a="http://schemas.openxmlformats.org/drawingml/2006/main" name="Tema sustava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Serija s kartama svijeta, prezentacija s kartom Europe (za široki zaslon)</Template>
  <TotalTime>34</TotalTime>
  <Words>466</Words>
  <Application>Microsoft Office PowerPoint</Application>
  <PresentationFormat>Custom</PresentationFormat>
  <Paragraphs>33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Kontinentalna Europa 16 x 9</vt:lpstr>
      <vt:lpstr>Dan Europe – 9. svibnja</vt:lpstr>
      <vt:lpstr>PowerPoint Presentation</vt:lpstr>
      <vt:lpstr>PowerPoint Presentation</vt:lpstr>
      <vt:lpstr>Što znamo o Europi?</vt:lpstr>
      <vt:lpstr>PowerPoint Presentation</vt:lpstr>
      <vt:lpstr>PowerPoint Presentation</vt:lpstr>
      <vt:lpstr>PowerPoint Presentation</vt:lpstr>
      <vt:lpstr>PowerPoint Presentation</vt:lpstr>
      <vt:lpstr>Zanimljivosti o Europi!</vt:lpstr>
      <vt:lpstr>Zašto 9. svibnja obilježavamo dan Europe?</vt:lpstr>
      <vt:lpstr>Kviz!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Europe – 9. svibnja</dc:title>
  <dc:creator>Mislav Zemljak</dc:creator>
  <cp:lastModifiedBy>Ucionica 57</cp:lastModifiedBy>
  <cp:revision>5</cp:revision>
  <dcterms:created xsi:type="dcterms:W3CDTF">2025-04-29T05:46:57Z</dcterms:created>
  <dcterms:modified xsi:type="dcterms:W3CDTF">2025-05-09T08:00:53Z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