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8" r:id="rId1"/>
    <p:sldMasterId id="2147483726" r:id="rId2"/>
  </p:sldMasterIdLst>
  <p:notesMasterIdLst>
    <p:notesMasterId r:id="rId33"/>
  </p:notesMasterIdLst>
  <p:sldIdLst>
    <p:sldId id="397" r:id="rId3"/>
    <p:sldId id="396" r:id="rId4"/>
    <p:sldId id="259" r:id="rId5"/>
    <p:sldId id="262" r:id="rId6"/>
    <p:sldId id="264" r:id="rId7"/>
    <p:sldId id="399" r:id="rId8"/>
    <p:sldId id="404" r:id="rId9"/>
    <p:sldId id="405" r:id="rId10"/>
    <p:sldId id="395" r:id="rId11"/>
    <p:sldId id="406" r:id="rId12"/>
    <p:sldId id="403" r:id="rId13"/>
    <p:sldId id="402" r:id="rId14"/>
    <p:sldId id="394" r:id="rId15"/>
    <p:sldId id="263" r:id="rId16"/>
    <p:sldId id="267" r:id="rId17"/>
    <p:sldId id="268" r:id="rId18"/>
    <p:sldId id="269" r:id="rId19"/>
    <p:sldId id="270" r:id="rId20"/>
    <p:sldId id="273" r:id="rId21"/>
    <p:sldId id="408" r:id="rId22"/>
    <p:sldId id="272" r:id="rId23"/>
    <p:sldId id="407" r:id="rId24"/>
    <p:sldId id="398" r:id="rId25"/>
    <p:sldId id="290" r:id="rId26"/>
    <p:sldId id="391" r:id="rId27"/>
    <p:sldId id="392" r:id="rId28"/>
    <p:sldId id="277" r:id="rId29"/>
    <p:sldId id="278" r:id="rId30"/>
    <p:sldId id="279" r:id="rId31"/>
    <p:sldId id="330" r:id="rId32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107" d="100"/>
          <a:sy n="107" d="100"/>
        </p:scale>
        <p:origin x="1764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>
            <a:extLst>
              <a:ext uri="{FF2B5EF4-FFF2-40B4-BE49-F238E27FC236}">
                <a16:creationId xmlns:a16="http://schemas.microsoft.com/office/drawing/2014/main" id="{A037D006-E9A8-4EBB-94DB-5FEA3818D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3075" name="Text Box 2">
            <a:extLst>
              <a:ext uri="{FF2B5EF4-FFF2-40B4-BE49-F238E27FC236}">
                <a16:creationId xmlns:a16="http://schemas.microsoft.com/office/drawing/2014/main" id="{F5D37DCA-70CA-41DF-B0D5-2FCFB0FA1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3076" name="Text Box 3">
            <a:extLst>
              <a:ext uri="{FF2B5EF4-FFF2-40B4-BE49-F238E27FC236}">
                <a16:creationId xmlns:a16="http://schemas.microsoft.com/office/drawing/2014/main" id="{837E4158-847B-443C-AB04-430DCFA3A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3077" name="Rectangle 4">
            <a:extLst>
              <a:ext uri="{FF2B5EF4-FFF2-40B4-BE49-F238E27FC236}">
                <a16:creationId xmlns:a16="http://schemas.microsoft.com/office/drawing/2014/main" id="{D24433A8-211F-4980-A41A-C33D6C45C63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1B47F98B-7DD7-479A-ACF4-30247F73C86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sr-Latn-RS" altLang="sr-Latn-RS" noProof="0"/>
          </a:p>
        </p:txBody>
      </p:sp>
      <p:sp>
        <p:nvSpPr>
          <p:cNvPr id="3079" name="Text Box 6">
            <a:extLst>
              <a:ext uri="{FF2B5EF4-FFF2-40B4-BE49-F238E27FC236}">
                <a16:creationId xmlns:a16="http://schemas.microsoft.com/office/drawing/2014/main" id="{0763B999-A736-4833-8BD8-63F927448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F9ADD32D-5771-4CF4-BA98-611FEB6B847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algn="r" eaLnBrk="1" hangingPunct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BE6F218E-7462-4D73-85DF-058A22DBDB3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1249BA23-BFED-4524-8723-EAD575BCFF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EF5E642F-9989-46FB-A852-BC0B86DD18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4FFAD860-AC62-490F-AD7E-29DD09B970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D29E968-A1D1-4F70-9AAF-851086023CE8}" type="slidenum">
              <a:rPr lang="hr-HR" altLang="sr-Latn-RS"/>
              <a:pPr/>
              <a:t>1</a:t>
            </a:fld>
            <a:endParaRPr lang="hr-HR" altLang="sr-Latn-R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7F1BC3F7-A1FA-4EE0-8A96-4AB8FBE8B72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10A96EF9-7BFF-4F88-BA71-BFFDCA1F5F40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18</a:t>
            </a:fld>
            <a:endParaRPr lang="hr-HR" altLang="sr-Latn-RS"/>
          </a:p>
        </p:txBody>
      </p:sp>
      <p:sp>
        <p:nvSpPr>
          <p:cNvPr id="33795" name="Rectangle 1">
            <a:extLst>
              <a:ext uri="{FF2B5EF4-FFF2-40B4-BE49-F238E27FC236}">
                <a16:creationId xmlns:a16="http://schemas.microsoft.com/office/drawing/2014/main" id="{26A58B49-BA79-4464-B451-BDBC671BD9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948A186F-AB85-49A8-B127-6C34267A87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8CAB5D3F-6DDD-4DF4-8029-1AAABDDE951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6BD30C22-097E-4612-9CE7-561071646447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19</a:t>
            </a:fld>
            <a:endParaRPr lang="hr-HR" altLang="sr-Latn-RS"/>
          </a:p>
        </p:txBody>
      </p:sp>
      <p:sp>
        <p:nvSpPr>
          <p:cNvPr id="39939" name="Rectangle 1">
            <a:extLst>
              <a:ext uri="{FF2B5EF4-FFF2-40B4-BE49-F238E27FC236}">
                <a16:creationId xmlns:a16="http://schemas.microsoft.com/office/drawing/2014/main" id="{B83D5A0F-6315-4451-B262-3F42104C07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7222C78D-B0B8-4D3A-85EE-76E996C01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3795904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5EB7D4FB-EF2C-4390-A59C-D0A9C074939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3032AA7E-1CF8-4C51-AFBE-34053F62B682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21</a:t>
            </a:fld>
            <a:endParaRPr lang="hr-HR" altLang="sr-Latn-RS"/>
          </a:p>
        </p:txBody>
      </p:sp>
      <p:sp>
        <p:nvSpPr>
          <p:cNvPr id="37891" name="Rectangle 1">
            <a:extLst>
              <a:ext uri="{FF2B5EF4-FFF2-40B4-BE49-F238E27FC236}">
                <a16:creationId xmlns:a16="http://schemas.microsoft.com/office/drawing/2014/main" id="{0057AA80-47EA-4E36-9186-2282F6D40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DF0602A6-3DBE-448D-A6D8-3A9ABD12BC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ACD6F-C18E-4F03-94B3-7C05D866E7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680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ACD6F-C18E-4F03-94B3-7C05D866E7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797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ACD6F-C18E-4F03-94B3-7C05D866E7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936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E8D5B756-1EB0-41D3-8A7E-049BEC2D3E3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35989E43-736C-4AAF-8FD3-079A479C7845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27</a:t>
            </a:fld>
            <a:endParaRPr lang="hr-HR" altLang="sr-Latn-RS"/>
          </a:p>
        </p:txBody>
      </p:sp>
      <p:sp>
        <p:nvSpPr>
          <p:cNvPr id="48131" name="Rectangle 1">
            <a:extLst>
              <a:ext uri="{FF2B5EF4-FFF2-40B4-BE49-F238E27FC236}">
                <a16:creationId xmlns:a16="http://schemas.microsoft.com/office/drawing/2014/main" id="{2B9DEFD0-E374-49CB-AD6C-DC73901306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CB3621E7-63AC-4C18-863F-9F8B0578F3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3324297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910BE882-7D8A-4659-A305-C98733FC026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50334F4C-90F5-46CB-88C4-A63FDC4F0AA4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28</a:t>
            </a:fld>
            <a:endParaRPr lang="hr-HR" altLang="sr-Latn-RS"/>
          </a:p>
        </p:txBody>
      </p:sp>
      <p:sp>
        <p:nvSpPr>
          <p:cNvPr id="50179" name="Text Box 1">
            <a:extLst>
              <a:ext uri="{FF2B5EF4-FFF2-40B4-BE49-F238E27FC236}">
                <a16:creationId xmlns:a16="http://schemas.microsoft.com/office/drawing/2014/main" id="{94C40685-03D4-41D2-9D60-47068BDDC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34E4F30-84A8-44ED-8727-C4FCE9BBFBCD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DE50019E-9249-4602-987F-EABEA08877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1" name="Rectangle 3">
            <a:extLst>
              <a:ext uri="{FF2B5EF4-FFF2-40B4-BE49-F238E27FC236}">
                <a16:creationId xmlns:a16="http://schemas.microsoft.com/office/drawing/2014/main" id="{E312477A-8276-49F8-B8E3-AD952121D6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50182" name="Text Box 4">
            <a:extLst>
              <a:ext uri="{FF2B5EF4-FFF2-40B4-BE49-F238E27FC236}">
                <a16:creationId xmlns:a16="http://schemas.microsoft.com/office/drawing/2014/main" id="{7D8298E1-831B-4296-B43F-2743B0B40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29840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68B70A99-2429-494D-A5E6-3FF0B929E0E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0D425C69-D17A-4789-B75D-11DC56239F24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29</a:t>
            </a:fld>
            <a:endParaRPr lang="hr-HR" altLang="sr-Latn-RS"/>
          </a:p>
        </p:txBody>
      </p:sp>
      <p:sp>
        <p:nvSpPr>
          <p:cNvPr id="52227" name="Text Box 1">
            <a:extLst>
              <a:ext uri="{FF2B5EF4-FFF2-40B4-BE49-F238E27FC236}">
                <a16:creationId xmlns:a16="http://schemas.microsoft.com/office/drawing/2014/main" id="{745DB4E6-831B-4B8E-8C33-7037B82DE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35CE9BF-9545-4F59-BA87-91B21E62C7BC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5C7F46B3-77D8-406E-BC68-F1A3B08E3C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035096DA-9F7E-45BB-9636-E804974F6D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52230" name="Text Box 4">
            <a:extLst>
              <a:ext uri="{FF2B5EF4-FFF2-40B4-BE49-F238E27FC236}">
                <a16:creationId xmlns:a16="http://schemas.microsoft.com/office/drawing/2014/main" id="{FD836B9E-06AB-4D5C-8347-CC4575727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>
            <a:extLst>
              <a:ext uri="{FF2B5EF4-FFF2-40B4-BE49-F238E27FC236}">
                <a16:creationId xmlns:a16="http://schemas.microsoft.com/office/drawing/2014/main" id="{CA7D441E-9BF3-4C75-AF1C-DAFC6604900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B58A9366-731E-48DB-89BF-B3D8E922D586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30</a:t>
            </a:fld>
            <a:endParaRPr lang="hr-HR" altLang="sr-Latn-RS"/>
          </a:p>
        </p:txBody>
      </p:sp>
      <p:sp>
        <p:nvSpPr>
          <p:cNvPr id="160771" name="Text Box 1">
            <a:extLst>
              <a:ext uri="{FF2B5EF4-FFF2-40B4-BE49-F238E27FC236}">
                <a16:creationId xmlns:a16="http://schemas.microsoft.com/office/drawing/2014/main" id="{64A79A68-2EA0-4DFB-9CC9-0F9966456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23AD87B-547C-4874-BE26-2ABEA6E8EF00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0772" name="Rectangle 2">
            <a:extLst>
              <a:ext uri="{FF2B5EF4-FFF2-40B4-BE49-F238E27FC236}">
                <a16:creationId xmlns:a16="http://schemas.microsoft.com/office/drawing/2014/main" id="{12CC105D-CDB1-439A-9CF6-32F473D51E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0773" name="Rectangle 3">
            <a:extLst>
              <a:ext uri="{FF2B5EF4-FFF2-40B4-BE49-F238E27FC236}">
                <a16:creationId xmlns:a16="http://schemas.microsoft.com/office/drawing/2014/main" id="{E0C76181-E473-45CC-A323-FF59A842B1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60774" name="Text Box 4">
            <a:extLst>
              <a:ext uri="{FF2B5EF4-FFF2-40B4-BE49-F238E27FC236}">
                <a16:creationId xmlns:a16="http://schemas.microsoft.com/office/drawing/2014/main" id="{422812C3-8D41-432A-AFEA-5C920E00F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819E78D1-E84C-4DC1-8D68-C8B3347CA7F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32BD1B8D-9571-4E19-8980-15FF25DDF4AC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3</a:t>
            </a:fld>
            <a:endParaRPr lang="hr-HR" altLang="sr-Latn-RS"/>
          </a:p>
        </p:txBody>
      </p:sp>
      <p:sp>
        <p:nvSpPr>
          <p:cNvPr id="11267" name="Rectangle 1">
            <a:extLst>
              <a:ext uri="{FF2B5EF4-FFF2-40B4-BE49-F238E27FC236}">
                <a16:creationId xmlns:a16="http://schemas.microsoft.com/office/drawing/2014/main" id="{BA1B5012-B549-4DEC-A0CB-1083F7860E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ADC6584F-17F8-4BCD-BBAB-6961B163E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0BAC8634-B3FA-4914-B918-9AEC13F7714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370961BD-5F68-4216-A80D-D3F4D49D02E2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4</a:t>
            </a:fld>
            <a:endParaRPr lang="hr-HR" altLang="sr-Latn-RS"/>
          </a:p>
        </p:txBody>
      </p:sp>
      <p:sp>
        <p:nvSpPr>
          <p:cNvPr id="17411" name="Text Box 1">
            <a:extLst>
              <a:ext uri="{FF2B5EF4-FFF2-40B4-BE49-F238E27FC236}">
                <a16:creationId xmlns:a16="http://schemas.microsoft.com/office/drawing/2014/main" id="{CD022663-4546-4E05-B5FB-AF3016631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C67846D-2422-47CA-91EE-FDDDB96FDB9F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7D3C2C25-57C4-47C6-8F74-156521CD6D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A9F72D7D-E6A3-43D3-B1E5-1A9EBF5DE1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7414" name="Text Box 4">
            <a:extLst>
              <a:ext uri="{FF2B5EF4-FFF2-40B4-BE49-F238E27FC236}">
                <a16:creationId xmlns:a16="http://schemas.microsoft.com/office/drawing/2014/main" id="{71DC35BB-31D0-4F92-B6C7-B678D7DA0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4A3311D7-3C4B-43E4-8D5D-F3F377B0E2A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53C6B334-E72E-4CE7-8016-300C460A33F0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5</a:t>
            </a:fld>
            <a:endParaRPr lang="hr-HR" altLang="sr-Latn-RS"/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8EF0F5BB-9712-4F3A-A8CF-151DCEC13C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666ADB57-2BE9-49F6-95F3-D766F9C8E9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BE6F218E-7462-4D73-85DF-058A22DBDB3E}" type="slidenum">
              <a:rPr lang="hr-HR" altLang="sr-Latn-RS" smtClean="0"/>
              <a:pPr>
                <a:defRPr/>
              </a:pPr>
              <a:t>7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84614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87F6E91A-59D1-4C81-BC2B-36F0254553E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05E006FF-1B62-4524-8F50-0751C29D1A9F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14</a:t>
            </a:fld>
            <a:endParaRPr lang="hr-HR" altLang="sr-Latn-RS"/>
          </a:p>
        </p:txBody>
      </p:sp>
      <p:sp>
        <p:nvSpPr>
          <p:cNvPr id="19459" name="Rectangle 1">
            <a:extLst>
              <a:ext uri="{FF2B5EF4-FFF2-40B4-BE49-F238E27FC236}">
                <a16:creationId xmlns:a16="http://schemas.microsoft.com/office/drawing/2014/main" id="{BAECBAF0-2EF9-462C-8F08-2CF83D2841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A0AA11BF-3C5B-4583-8F99-0E3F722B4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2194224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839D7DB0-FC2B-45BA-98D0-133F4E4BF07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F9E7832F-AC85-4470-9BDC-F60E3B217B43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15</a:t>
            </a:fld>
            <a:endParaRPr lang="hr-HR" altLang="sr-Latn-RS"/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0BE33878-AC9A-4CD4-8407-C401D0CDC8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6673597A-C597-4AC4-959B-E9064FA0AE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EDE33A34-0614-473A-B651-5B3B1E4718A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A5A525D6-812A-4713-A812-FFF5359385B0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16</a:t>
            </a:fld>
            <a:endParaRPr lang="hr-HR" altLang="sr-Latn-RS"/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F528D248-E400-46A0-9D50-12DCC2631A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D4AEF1E5-CDCA-4AB2-BECA-0FC0F218F0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CAC4244B-5807-491F-B8DF-91157F0DCE6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AE23BB89-997A-4F08-BF2D-C50D3B45F9CE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17</a:t>
            </a:fld>
            <a:endParaRPr lang="hr-HR" altLang="sr-Latn-RS"/>
          </a:p>
        </p:txBody>
      </p:sp>
      <p:sp>
        <p:nvSpPr>
          <p:cNvPr id="31747" name="Rectangle 1">
            <a:extLst>
              <a:ext uri="{FF2B5EF4-FFF2-40B4-BE49-F238E27FC236}">
                <a16:creationId xmlns:a16="http://schemas.microsoft.com/office/drawing/2014/main" id="{E214414C-86FF-4FD6-97D6-86DE18ACEF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181183AB-90B4-4E0A-9B05-B2F25B4839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6422C-E052-4BC0-84FE-4F286D85CBE2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27340496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6422C-E052-4BC0-84FE-4F286D85CBE2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63449589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6422C-E052-4BC0-84FE-4F286D85CBE2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09780539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6422C-E052-4BC0-84FE-4F286D85CBE2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198621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6422C-E052-4BC0-84FE-4F286D85CBE2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76565576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6422C-E052-4BC0-84FE-4F286D85CBE2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02190753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6422C-E052-4BC0-84FE-4F286D85CBE2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63067334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6422C-E052-4BC0-84FE-4F286D85CBE2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79286706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6422C-E052-4BC0-84FE-4F286D85CBE2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56315454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9F337-E342-4045-8EAC-8A5A0DD6F7FB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12341254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9F337-E342-4045-8EAC-8A5A0DD6F7FB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88843580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6422C-E052-4BC0-84FE-4F286D85CBE2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05743700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9F337-E342-4045-8EAC-8A5A0DD6F7FB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3532680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9F337-E342-4045-8EAC-8A5A0DD6F7FB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99588734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9F337-E342-4045-8EAC-8A5A0DD6F7FB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76376196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9F337-E342-4045-8EAC-8A5A0DD6F7FB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25047878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9F337-E342-4045-8EAC-8A5A0DD6F7FB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46817535"/>
      </p:ext>
    </p:extLst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9F337-E342-4045-8EAC-8A5A0DD6F7FB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26287464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9F337-E342-4045-8EAC-8A5A0DD6F7FB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98431398"/>
      </p:ext>
    </p:extLst>
  </p:cSld>
  <p:clrMapOvr>
    <a:masterClrMapping/>
  </p:clrMapOvr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9F337-E342-4045-8EAC-8A5A0DD6F7FB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69417956"/>
      </p:ext>
    </p:extLst>
  </p:cSld>
  <p:clrMapOvr>
    <a:masterClrMapping/>
  </p:clrMapOvr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9F337-E342-4045-8EAC-8A5A0DD6F7FB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24133505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9F337-E342-4045-8EAC-8A5A0DD6F7FB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7903027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6422C-E052-4BC0-84FE-4F286D85CBE2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82916215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9F337-E342-4045-8EAC-8A5A0DD6F7FB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32550523"/>
      </p:ext>
    </p:extLst>
  </p:cSld>
  <p:clrMapOvr>
    <a:masterClrMapping/>
  </p:clrMapOvr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9F337-E342-4045-8EAC-8A5A0DD6F7FB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32107122"/>
      </p:ext>
    </p:extLst>
  </p:cSld>
  <p:clrMapOvr>
    <a:masterClrMapping/>
  </p:clrMapOvr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9F337-E342-4045-8EAC-8A5A0DD6F7FB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92530653"/>
      </p:ext>
    </p:extLst>
  </p:cSld>
  <p:clrMapOvr>
    <a:masterClrMapping/>
  </p:clrMapOvr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9F337-E342-4045-8EAC-8A5A0DD6F7FB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1039018"/>
      </p:ext>
    </p:extLst>
  </p:cSld>
  <p:clrMapOvr>
    <a:masterClrMapping/>
  </p:clrMapOvr>
  <p:hf sldNum="0"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9F337-E342-4045-8EAC-8A5A0DD6F7FB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73731153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6422C-E052-4BC0-84FE-4F286D85CBE2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71613150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6422C-E052-4BC0-84FE-4F286D85CBE2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54295488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6422C-E052-4BC0-84FE-4F286D85CBE2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0530164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6422C-E052-4BC0-84FE-4F286D85CBE2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12281058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6422C-E052-4BC0-84FE-4F286D85CBE2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96423077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6422C-E052-4BC0-84FE-4F286D85CBE2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47023567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A6422C-E052-4BC0-84FE-4F286D85CBE2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918441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F9F337-E342-4045-8EAC-8A5A0DD6F7FB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451243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rednje.e-upisi.hr/#/" TargetMode="External"/><Relationship Id="rId2" Type="http://schemas.openxmlformats.org/officeDocument/2006/relationships/hyperlink" Target="https://os-visnjevac.skole.hr/upisi-u-srednju-skolu/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srednje.e-upisi.hr/#/Faq" TargetMode="External"/><Relationship Id="rId5" Type="http://schemas.openxmlformats.org/officeDocument/2006/relationships/hyperlink" Target="https://www.zakon.hr/c/podzakonski-propis/27327/pravilnik-o-elementima-i-kriterijima-za-izbor-kandidata-za-upis-u-i.-razred-srednje-skole-%E2%80%93-procisceni-tekst" TargetMode="External"/><Relationship Id="rId4" Type="http://schemas.openxmlformats.org/officeDocument/2006/relationships/hyperlink" Target="https://narodne-novine.nn.hr/clanci/sluzbeni/2025_05_83_1107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rednje.e-upisi.hr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isok.hzz.hr/usluge-u-cisok-centrima/ucenici-osnovne-skole/brosure-kamo-nakon-osnovne-skole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isok.hr/upis-u-prvi-razred-srednje-skole-osjecko-baranjska-zupanij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ime.przime@skole.h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F776E328-A3FE-46B7-8BFF-7659F0D99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131" y="980728"/>
            <a:ext cx="8059738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sr-Latn-RS" b="1" dirty="0"/>
              <a:t>Upisi u srednje škole </a:t>
            </a:r>
            <a:br>
              <a:rPr lang="hr-HR" altLang="sr-Latn-RS" b="1" dirty="0"/>
            </a:br>
            <a:r>
              <a:rPr lang="hr-HR" altLang="sr-Latn-RS" b="1" dirty="0"/>
              <a:t>za šk. god.2025./2026.</a:t>
            </a:r>
          </a:p>
        </p:txBody>
      </p:sp>
      <p:sp>
        <p:nvSpPr>
          <p:cNvPr id="4099" name="Podnaslov 2">
            <a:extLst>
              <a:ext uri="{FF2B5EF4-FFF2-40B4-BE49-F238E27FC236}">
                <a16:creationId xmlns:a16="http://schemas.microsoft.com/office/drawing/2014/main" id="{A5F20131-D07B-4A1D-AFB9-32A53F9B2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163" y="3886200"/>
            <a:ext cx="3240087" cy="1752600"/>
          </a:xfrm>
        </p:spPr>
        <p:txBody>
          <a:bodyPr/>
          <a:lstStyle/>
          <a:p>
            <a:pPr eaLnBrk="1" hangingPunct="1"/>
            <a:endParaRPr lang="hr-HR" altLang="sr-Latn-RS" b="1">
              <a:solidFill>
                <a:schemeClr val="tx1"/>
              </a:solidFill>
            </a:endParaRPr>
          </a:p>
        </p:txBody>
      </p:sp>
      <p:pic>
        <p:nvPicPr>
          <p:cNvPr id="4100" name="Slika 4" descr="mouse-click.gif">
            <a:extLst>
              <a:ext uri="{FF2B5EF4-FFF2-40B4-BE49-F238E27FC236}">
                <a16:creationId xmlns:a16="http://schemas.microsoft.com/office/drawing/2014/main" id="{97E42C74-C405-4E51-8510-6B1A3B69C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84" y="2779018"/>
            <a:ext cx="3217912" cy="32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Slika 5" descr="logo natpis podcrtan zeleni.jpg">
            <a:extLst>
              <a:ext uri="{FF2B5EF4-FFF2-40B4-BE49-F238E27FC236}">
                <a16:creationId xmlns:a16="http://schemas.microsoft.com/office/drawing/2014/main" id="{A21E33DB-413C-4D30-8A23-DB3596E1FA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6922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19"/>
    </mc:Choice>
    <mc:Fallback xmlns="">
      <p:transition spd="slow" advTm="1091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9C20EBA3-2788-4801-BB69-63740D729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6228742-013A-430D-9FA1-A1835305A8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7" t="24800" r="36613" b="17801"/>
          <a:stretch/>
        </p:blipFill>
        <p:spPr>
          <a:xfrm>
            <a:off x="179512" y="404663"/>
            <a:ext cx="8856984" cy="56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97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53150B40-FF7B-4BF9-9689-492EF85F6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041364A-1037-4E2B-8246-E598DACC3C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76" t="31800" r="37875" b="17800"/>
          <a:stretch/>
        </p:blipFill>
        <p:spPr>
          <a:xfrm>
            <a:off x="251520" y="1268760"/>
            <a:ext cx="8719349" cy="5112568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id="{71DA63A7-4899-44F1-9C53-3D1A07FD3C0B}"/>
              </a:ext>
            </a:extLst>
          </p:cNvPr>
          <p:cNvSpPr txBox="1">
            <a:spLocks/>
          </p:cNvSpPr>
          <p:nvPr/>
        </p:nvSpPr>
        <p:spPr>
          <a:xfrm>
            <a:off x="689339" y="280019"/>
            <a:ext cx="7765321" cy="65915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hr-HR" dirty="0"/>
              <a:t>KANDIDATI S TEŠKOĆAMA</a:t>
            </a:r>
          </a:p>
        </p:txBody>
      </p:sp>
    </p:spTree>
    <p:extLst>
      <p:ext uri="{BB962C8B-B14F-4D97-AF65-F5344CB8AC3E}">
        <p14:creationId xmlns:p14="http://schemas.microsoft.com/office/powerpoint/2010/main" val="4071238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85895B10-F6F3-4CF9-9527-5158B1EB7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C3874A8-5C2D-4FAD-A8EE-31023D2266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75" t="24801" r="38975" b="22000"/>
          <a:stretch/>
        </p:blipFill>
        <p:spPr>
          <a:xfrm>
            <a:off x="194671" y="980728"/>
            <a:ext cx="8754657" cy="5544616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id="{2F7857B7-D1A3-4AE2-AA67-9EA6D8A3307D}"/>
              </a:ext>
            </a:extLst>
          </p:cNvPr>
          <p:cNvSpPr txBox="1">
            <a:spLocks/>
          </p:cNvSpPr>
          <p:nvPr/>
        </p:nvSpPr>
        <p:spPr>
          <a:xfrm>
            <a:off x="827584" y="188640"/>
            <a:ext cx="7765321" cy="65915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hr-HR" dirty="0"/>
              <a:t>KANDIDATI S TEŠKOĆAMA</a:t>
            </a:r>
          </a:p>
        </p:txBody>
      </p:sp>
    </p:spTree>
    <p:extLst>
      <p:ext uri="{BB962C8B-B14F-4D97-AF65-F5344CB8AC3E}">
        <p14:creationId xmlns:p14="http://schemas.microsoft.com/office/powerpoint/2010/main" val="3723989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B596781-8AEA-436E-A29C-A19969EC3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8" y="476672"/>
            <a:ext cx="8856984" cy="5904656"/>
          </a:xfrm>
        </p:spPr>
        <p:txBody>
          <a:bodyPr>
            <a:normAutofit lnSpcReduction="10000"/>
          </a:bodyPr>
          <a:lstStyle/>
          <a:p>
            <a:r>
              <a:rPr lang="hr-HR" sz="2800" b="1" dirty="0"/>
              <a:t>Ocjene će biti vidljive u sustavu od 18.6.2025.</a:t>
            </a:r>
          </a:p>
          <a:p>
            <a:r>
              <a:rPr lang="hr-HR" sz="2800" b="1" dirty="0"/>
              <a:t>Svjedodžbe podići u školi 2.7.2025. u 9:00</a:t>
            </a:r>
          </a:p>
          <a:p>
            <a:r>
              <a:rPr lang="hr-HR" sz="2800" b="1" dirty="0"/>
              <a:t>Provjeriti treba li za upis zdravstvena potvrda</a:t>
            </a:r>
          </a:p>
          <a:p>
            <a:pPr marL="457200" indent="-457200">
              <a:buFontTx/>
              <a:buChar char="-"/>
            </a:pPr>
            <a:r>
              <a:rPr lang="hr-HR" sz="2800" b="1" dirty="0"/>
              <a:t>Školska liječnica dr. Vesna Bilić-Kirin 225-753</a:t>
            </a:r>
          </a:p>
          <a:p>
            <a:pPr marL="457200" indent="-457200">
              <a:buFontTx/>
              <a:buChar char="-"/>
            </a:pPr>
            <a:r>
              <a:rPr lang="hr-HR" sz="2800" b="1" dirty="0"/>
              <a:t>Medicina rada – bilo koja</a:t>
            </a:r>
          </a:p>
          <a:p>
            <a:pPr marL="457200" indent="-457200">
              <a:buFontTx/>
              <a:buChar char="-"/>
            </a:pPr>
            <a:r>
              <a:rPr lang="hr-HR" sz="2800" b="1" dirty="0"/>
              <a:t>8.7.2025. (utorak) od 8-12 sati dežurstvo za upisnice u školi. Roditelj ili učenik. Ponijeti korisničke podatke</a:t>
            </a:r>
          </a:p>
          <a:p>
            <a:pPr marL="0" indent="0"/>
            <a:r>
              <a:rPr lang="hr-HR" sz="2800" b="1" dirty="0"/>
              <a:t>- Slobodno kontaktirati pedagoginju na telefon (mob 0912426104) ili u školi u vezi upisa </a:t>
            </a:r>
            <a:endParaRPr lang="en-US" sz="2800" b="1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AA1D396-F70D-44DE-9AF8-C062C30AF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</p:spTree>
    <p:extLst>
      <p:ext uri="{BB962C8B-B14F-4D97-AF65-F5344CB8AC3E}">
        <p14:creationId xmlns:p14="http://schemas.microsoft.com/office/powerpoint/2010/main" val="2515486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>
            <a:extLst>
              <a:ext uri="{FF2B5EF4-FFF2-40B4-BE49-F238E27FC236}">
                <a16:creationId xmlns:a16="http://schemas.microsoft.com/office/drawing/2014/main" id="{2B57A9EC-7328-474D-AE9D-248D0E971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74638"/>
            <a:ext cx="842486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Elementi i kriteriji za upis</a:t>
            </a:r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62B9E7CE-3F2B-4C2B-82BD-C6109B3DC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569325" cy="561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450"/>
              </a:spcBef>
              <a:buSzPct val="80000"/>
            </a:pPr>
            <a:endParaRPr lang="hr-HR" altLang="sr-Latn-R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80000"/>
            </a:pPr>
            <a:r>
              <a:rPr lang="hr-HR" altLang="sr-Latn-RS" sz="2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Stjecanje strukovne kvalifikacije u trajanju manjem od tri godine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80000"/>
            </a:pPr>
            <a:r>
              <a:rPr lang="hr-HR" altLang="sr-Latn-R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Prosjeci ocjena od 5.-8.r. na dvije decimale (najviše 20 bodova)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80000"/>
            </a:pPr>
            <a:endParaRPr lang="hr-HR" altLang="sr-Latn-R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80000"/>
            </a:pPr>
            <a:r>
              <a:rPr lang="hr-HR" altLang="sr-Latn-RS" sz="2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Strukovne i obrtničke u trajanju od 3 godine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80000"/>
            </a:pPr>
            <a:r>
              <a:rPr lang="hr-HR" altLang="sr-Latn-R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Prosjeci ocjena od 5.-8.r. na dvije decimale + </a:t>
            </a:r>
            <a:r>
              <a:rPr lang="hr-HR" altLang="sr-Latn-R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Hj</a:t>
            </a:r>
            <a:r>
              <a:rPr lang="hr-HR" altLang="sr-Latn-R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, M, i SJ u 7. i 8.r  (</a:t>
            </a:r>
            <a:r>
              <a:rPr lang="hr-HR" altLang="sr-Latn-RS" sz="2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najviše 50 bodova</a:t>
            </a:r>
            <a:r>
              <a:rPr lang="hr-HR" altLang="sr-Latn-R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80000"/>
            </a:pPr>
            <a:endParaRPr lang="hr-HR" altLang="sr-Latn-R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80000"/>
            </a:pPr>
            <a:r>
              <a:rPr lang="hr-HR" altLang="sr-Latn-RS" sz="2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Gimnazije i strukovne u trajanju od 4 godine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80000"/>
            </a:pPr>
            <a:r>
              <a:rPr lang="hr-HR" altLang="sr-Latn-R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Prosjeci ocjena od 5.-8.r. na dvije decimale + 2 predmeta iz Popisa važnih predmeta + 1 koji samostalno određuje škola u 7. i 8.r  (najviše </a:t>
            </a:r>
            <a:r>
              <a:rPr lang="hr-HR" altLang="sr-Latn-RS" sz="2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80 bodova</a:t>
            </a:r>
            <a:r>
              <a:rPr lang="hr-HR" altLang="sr-Latn-R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80000"/>
            </a:pPr>
            <a:endParaRPr lang="hr-HR" altLang="sr-Latn-R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Dodatni element: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Provjera vještina i sposobnosti (likovne, glazbene, plesne)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Rezultati natjecanja u znanju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Rezultati natjecanja školskih sportskih društva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</a:pPr>
            <a:endParaRPr lang="hr-HR" altLang="sr-Latn-R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VLADANJE SE NE VREDNUJE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</a:pPr>
            <a:endParaRPr lang="hr-HR" altLang="sr-Latn-R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D0438157-D2D9-4D87-BD30-B29FDE0B4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A9676314-CF8A-4449-BED9-68FA72EE831C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14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D97461D7-28B1-42E8-BACD-F796247D8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  <p:extLst>
      <p:ext uri="{BB962C8B-B14F-4D97-AF65-F5344CB8AC3E}">
        <p14:creationId xmlns:p14="http://schemas.microsoft.com/office/powerpoint/2010/main" val="2127930764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>
            <a:extLst>
              <a:ext uri="{FF2B5EF4-FFF2-40B4-BE49-F238E27FC236}">
                <a16:creationId xmlns:a16="http://schemas.microsoft.com/office/drawing/2014/main" id="{7A9CCC64-DD91-4B17-B11D-FC859BF74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Primjer – opća gimnazija</a:t>
            </a:r>
          </a:p>
        </p:txBody>
      </p:sp>
      <p:graphicFrame>
        <p:nvGraphicFramePr>
          <p:cNvPr id="15362" name="Group 2">
            <a:extLst>
              <a:ext uri="{FF2B5EF4-FFF2-40B4-BE49-F238E27FC236}">
                <a16:creationId xmlns:a16="http://schemas.microsoft.com/office/drawing/2014/main" id="{5D4654BC-C4EE-4E16-B1E2-898BCD78A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217971"/>
              </p:ext>
            </p:extLst>
          </p:nvPr>
        </p:nvGraphicFramePr>
        <p:xfrm>
          <a:off x="179512" y="1557338"/>
          <a:ext cx="2090613" cy="3289301"/>
        </p:xfrm>
        <a:graphic>
          <a:graphicData uri="http://schemas.openxmlformats.org/drawingml/2006/table">
            <a:tbl>
              <a:tblPr/>
              <a:tblGrid>
                <a:gridCol w="893541">
                  <a:extLst>
                    <a:ext uri="{9D8B030D-6E8A-4147-A177-3AD203B41FA5}">
                      <a16:colId xmlns:a16="http://schemas.microsoft.com/office/drawing/2014/main" val="3394527091"/>
                    </a:ext>
                  </a:extLst>
                </a:gridCol>
                <a:gridCol w="1197072">
                  <a:extLst>
                    <a:ext uri="{9D8B030D-6E8A-4147-A177-3AD203B41FA5}">
                      <a16:colId xmlns:a16="http://schemas.microsoft.com/office/drawing/2014/main" val="3365829099"/>
                    </a:ext>
                  </a:extLst>
                </a:gridCol>
              </a:tblGrid>
              <a:tr h="6397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Razred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Prosjek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821970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5. r.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4,69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7235266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6. r.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4,77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367433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7. r.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4,73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298548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8. r.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4,87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504427"/>
                  </a:ext>
                </a:extLst>
              </a:tr>
              <a:tr h="8207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Ukupno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19,06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9753642"/>
                  </a:ext>
                </a:extLst>
              </a:tr>
            </a:tbl>
          </a:graphicData>
        </a:graphic>
      </p:graphicFrame>
      <p:graphicFrame>
        <p:nvGraphicFramePr>
          <p:cNvPr id="15407" name="Group 47">
            <a:extLst>
              <a:ext uri="{FF2B5EF4-FFF2-40B4-BE49-F238E27FC236}">
                <a16:creationId xmlns:a16="http://schemas.microsoft.com/office/drawing/2014/main" id="{C4629572-105E-492B-B7D7-1C54B2893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417491"/>
              </p:ext>
            </p:extLst>
          </p:nvPr>
        </p:nvGraphicFramePr>
        <p:xfrm>
          <a:off x="2468127" y="1398587"/>
          <a:ext cx="3817938" cy="4570414"/>
        </p:xfrm>
        <a:graphic>
          <a:graphicData uri="http://schemas.openxmlformats.org/drawingml/2006/table">
            <a:tbl>
              <a:tblPr/>
              <a:tblGrid>
                <a:gridCol w="1625600">
                  <a:extLst>
                    <a:ext uri="{9D8B030D-6E8A-4147-A177-3AD203B41FA5}">
                      <a16:colId xmlns:a16="http://schemas.microsoft.com/office/drawing/2014/main" val="3153576066"/>
                    </a:ext>
                  </a:extLst>
                </a:gridCol>
                <a:gridCol w="1062038">
                  <a:extLst>
                    <a:ext uri="{9D8B030D-6E8A-4147-A177-3AD203B41FA5}">
                      <a16:colId xmlns:a16="http://schemas.microsoft.com/office/drawing/2014/main" val="2852420570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333995051"/>
                    </a:ext>
                  </a:extLst>
                </a:gridCol>
              </a:tblGrid>
              <a:tr h="10048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Predmeti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Zaključne ocjene važnih predmeta 7.r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Zaključne ocjene važnih predmeta 8.r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849034"/>
                  </a:ext>
                </a:extLst>
              </a:tr>
              <a:tr h="6397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Hrvatski jezik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7922859"/>
                  </a:ext>
                </a:extLst>
              </a:tr>
              <a:tr h="6397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Strani jezik (EJ)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958301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Matematika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6613037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Povijest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168490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Geografija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3914947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Biologija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979667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Ukupno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27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29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053748"/>
                  </a:ext>
                </a:extLst>
              </a:tr>
            </a:tbl>
          </a:graphicData>
        </a:graphic>
      </p:graphicFrame>
      <p:graphicFrame>
        <p:nvGraphicFramePr>
          <p:cNvPr id="15491" name="Group 131">
            <a:extLst>
              <a:ext uri="{FF2B5EF4-FFF2-40B4-BE49-F238E27FC236}">
                <a16:creationId xmlns:a16="http://schemas.microsoft.com/office/drawing/2014/main" id="{420BD692-E6CE-4A51-90B4-E28B06F7EB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601652"/>
              </p:ext>
            </p:extLst>
          </p:nvPr>
        </p:nvGraphicFramePr>
        <p:xfrm>
          <a:off x="6443663" y="1484313"/>
          <a:ext cx="2592833" cy="4295777"/>
        </p:xfrm>
        <a:graphic>
          <a:graphicData uri="http://schemas.openxmlformats.org/drawingml/2006/table">
            <a:tbl>
              <a:tblPr/>
              <a:tblGrid>
                <a:gridCol w="1440705">
                  <a:extLst>
                    <a:ext uri="{9D8B030D-6E8A-4147-A177-3AD203B41FA5}">
                      <a16:colId xmlns:a16="http://schemas.microsoft.com/office/drawing/2014/main" val="217889704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076085081"/>
                    </a:ext>
                  </a:extLst>
                </a:gridCol>
              </a:tblGrid>
              <a:tr h="6397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Elementi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5421040"/>
                  </a:ext>
                </a:extLst>
              </a:tr>
              <a:tr h="82391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Prosjeci 5.-8.r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19,06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382644"/>
                  </a:ext>
                </a:extLst>
              </a:tr>
              <a:tr h="10048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Zaključne ocjene važnih predmeta 7.r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27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4218106"/>
                  </a:ext>
                </a:extLst>
              </a:tr>
              <a:tr h="10064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Zaključne ocjene važnih predmeta 8.r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29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71091"/>
                  </a:ext>
                </a:extLst>
              </a:tr>
              <a:tr h="8207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Ukupno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75,06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4333142"/>
                  </a:ext>
                </a:extLst>
              </a:tr>
            </a:tbl>
          </a:graphicData>
        </a:graphic>
      </p:graphicFrame>
      <p:sp>
        <p:nvSpPr>
          <p:cNvPr id="15529" name="Text Box 169">
            <a:extLst>
              <a:ext uri="{FF2B5EF4-FFF2-40B4-BE49-F238E27FC236}">
                <a16:creationId xmlns:a16="http://schemas.microsoft.com/office/drawing/2014/main" id="{9332E049-F358-412E-9365-066C5710E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BFC19A24-6AA9-4D77-81EF-6542DC6D7A5B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15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5530" name="Text Box 170">
            <a:extLst>
              <a:ext uri="{FF2B5EF4-FFF2-40B4-BE49-F238E27FC236}">
                <a16:creationId xmlns:a16="http://schemas.microsoft.com/office/drawing/2014/main" id="{0A5A9077-1105-46A3-9026-5B485542D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sp>
        <p:nvSpPr>
          <p:cNvPr id="26710" name="Text Box 171">
            <a:extLst>
              <a:ext uri="{FF2B5EF4-FFF2-40B4-BE49-F238E27FC236}">
                <a16:creationId xmlns:a16="http://schemas.microsoft.com/office/drawing/2014/main" id="{53BB57DF-454A-489F-92BA-ABF9664CF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949950"/>
            <a:ext cx="6264374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80000"/>
              <a:buFontTx/>
              <a:buNone/>
            </a:pPr>
            <a:r>
              <a:rPr lang="hr-HR" altLang="sr-Latn-RS" b="1" dirty="0">
                <a:latin typeface="Arial" panose="020B0604020202020204" pitchFamily="34" charset="0"/>
              </a:rPr>
              <a:t>+ dodatni bodovi  (natjecanja)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>
            <a:extLst>
              <a:ext uri="{FF2B5EF4-FFF2-40B4-BE49-F238E27FC236}">
                <a16:creationId xmlns:a16="http://schemas.microsoft.com/office/drawing/2014/main" id="{FC899D17-575B-40B9-97CA-B0D3759E4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Primjer - vozač</a:t>
            </a:r>
          </a:p>
        </p:txBody>
      </p:sp>
      <p:graphicFrame>
        <p:nvGraphicFramePr>
          <p:cNvPr id="16386" name="Group 2">
            <a:extLst>
              <a:ext uri="{FF2B5EF4-FFF2-40B4-BE49-F238E27FC236}">
                <a16:creationId xmlns:a16="http://schemas.microsoft.com/office/drawing/2014/main" id="{52A782FA-0E77-4052-BEC4-C16DD064A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84224"/>
              </p:ext>
            </p:extLst>
          </p:nvPr>
        </p:nvGraphicFramePr>
        <p:xfrm>
          <a:off x="179388" y="1916113"/>
          <a:ext cx="2017712" cy="3290889"/>
        </p:xfrm>
        <a:graphic>
          <a:graphicData uri="http://schemas.openxmlformats.org/drawingml/2006/table">
            <a:tbl>
              <a:tblPr/>
              <a:tblGrid>
                <a:gridCol w="936625">
                  <a:extLst>
                    <a:ext uri="{9D8B030D-6E8A-4147-A177-3AD203B41FA5}">
                      <a16:colId xmlns:a16="http://schemas.microsoft.com/office/drawing/2014/main" val="1431067848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2548664735"/>
                    </a:ext>
                  </a:extLst>
                </a:gridCol>
              </a:tblGrid>
              <a:tr h="6397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Razred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Prosjek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3821644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5. r.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3,33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234297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6. r.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3,58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392143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7. r.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3,14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62137"/>
                  </a:ext>
                </a:extLst>
              </a:tr>
              <a:tr h="4587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8. r.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3,35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310243"/>
                  </a:ext>
                </a:extLst>
              </a:tr>
              <a:tr h="8207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Ukupno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13,40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082577"/>
                  </a:ext>
                </a:extLst>
              </a:tr>
            </a:tbl>
          </a:graphicData>
        </a:graphic>
      </p:graphicFrame>
      <p:graphicFrame>
        <p:nvGraphicFramePr>
          <p:cNvPr id="16431" name="Group 47">
            <a:extLst>
              <a:ext uri="{FF2B5EF4-FFF2-40B4-BE49-F238E27FC236}">
                <a16:creationId xmlns:a16="http://schemas.microsoft.com/office/drawing/2014/main" id="{84C9B46D-A03B-4FE7-A61D-8157622BB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687644"/>
              </p:ext>
            </p:extLst>
          </p:nvPr>
        </p:nvGraphicFramePr>
        <p:xfrm>
          <a:off x="2411413" y="1916113"/>
          <a:ext cx="3746500" cy="3198813"/>
        </p:xfrm>
        <a:graphic>
          <a:graphicData uri="http://schemas.openxmlformats.org/drawingml/2006/table">
            <a:tbl>
              <a:tblPr/>
              <a:tblGrid>
                <a:gridCol w="1695450">
                  <a:extLst>
                    <a:ext uri="{9D8B030D-6E8A-4147-A177-3AD203B41FA5}">
                      <a16:colId xmlns:a16="http://schemas.microsoft.com/office/drawing/2014/main" val="12369291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624910398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3459768535"/>
                    </a:ext>
                  </a:extLst>
                </a:gridCol>
              </a:tblGrid>
              <a:tr h="100488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Predmeti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Zaključne ocjene važnih predmeta 7.r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Zaključne ocjene važnih predmeta 8.r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7461423"/>
                  </a:ext>
                </a:extLst>
              </a:tr>
              <a:tr h="6397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Hrvatski jezik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2510061"/>
                  </a:ext>
                </a:extLst>
              </a:tr>
              <a:tr h="6397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Strani jezik (EJ)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4901384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Matematika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434661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Ukupno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6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557244"/>
                  </a:ext>
                </a:extLst>
              </a:tr>
            </a:tbl>
          </a:graphicData>
        </a:graphic>
      </p:graphicFrame>
      <p:graphicFrame>
        <p:nvGraphicFramePr>
          <p:cNvPr id="16485" name="Group 101">
            <a:extLst>
              <a:ext uri="{FF2B5EF4-FFF2-40B4-BE49-F238E27FC236}">
                <a16:creationId xmlns:a16="http://schemas.microsoft.com/office/drawing/2014/main" id="{6CFE8360-DC51-4174-A943-D2A6729F1F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929619"/>
              </p:ext>
            </p:extLst>
          </p:nvPr>
        </p:nvGraphicFramePr>
        <p:xfrm>
          <a:off x="6372225" y="1700213"/>
          <a:ext cx="2449513" cy="4297364"/>
        </p:xfrm>
        <a:graphic>
          <a:graphicData uri="http://schemas.openxmlformats.org/drawingml/2006/table">
            <a:tbl>
              <a:tblPr/>
              <a:tblGrid>
                <a:gridCol w="1370013">
                  <a:extLst>
                    <a:ext uri="{9D8B030D-6E8A-4147-A177-3AD203B41FA5}">
                      <a16:colId xmlns:a16="http://schemas.microsoft.com/office/drawing/2014/main" val="2323494419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209392380"/>
                    </a:ext>
                  </a:extLst>
                </a:gridCol>
              </a:tblGrid>
              <a:tr h="6397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Elementi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358190"/>
                  </a:ext>
                </a:extLst>
              </a:tr>
              <a:tr h="82391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Prosjeci 5.-8.r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13,40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3165193"/>
                  </a:ext>
                </a:extLst>
              </a:tr>
              <a:tr h="10048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Zaključne ocjene važnih predmeta 7.r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6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153290"/>
                  </a:ext>
                </a:extLst>
              </a:tr>
              <a:tr h="10064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Zaključne ocjene važnih predmeta 8.r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727500"/>
                  </a:ext>
                </a:extLst>
              </a:tr>
              <a:tr h="8223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Ukupno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26,40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1870414"/>
                  </a:ext>
                </a:extLst>
              </a:tr>
            </a:tbl>
          </a:graphicData>
        </a:graphic>
      </p:graphicFrame>
      <p:sp>
        <p:nvSpPr>
          <p:cNvPr id="16523" name="Text Box 139">
            <a:extLst>
              <a:ext uri="{FF2B5EF4-FFF2-40B4-BE49-F238E27FC236}">
                <a16:creationId xmlns:a16="http://schemas.microsoft.com/office/drawing/2014/main" id="{18828B67-6F33-4D1D-8185-89E340B0E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8D88B840-2158-4C73-871D-D4A50126CEF1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16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6524" name="Text Box 140">
            <a:extLst>
              <a:ext uri="{FF2B5EF4-FFF2-40B4-BE49-F238E27FC236}">
                <a16:creationId xmlns:a16="http://schemas.microsoft.com/office/drawing/2014/main" id="{330BDA64-78DC-4150-807B-29C06C93B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sp>
        <p:nvSpPr>
          <p:cNvPr id="9" name="Text Box 171">
            <a:extLst>
              <a:ext uri="{FF2B5EF4-FFF2-40B4-BE49-F238E27FC236}">
                <a16:creationId xmlns:a16="http://schemas.microsoft.com/office/drawing/2014/main" id="{B3769F49-AB02-420E-8C61-74E60C39B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70" y="5503201"/>
            <a:ext cx="5978525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80000"/>
              <a:buFontTx/>
              <a:buNone/>
            </a:pPr>
            <a:r>
              <a:rPr lang="hr-HR" altLang="sr-Latn-RS" b="1" dirty="0">
                <a:latin typeface="Arial" panose="020B0604020202020204" pitchFamily="34" charset="0"/>
              </a:rPr>
              <a:t>+ dodatni bodovi  (natjecanja)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F52908E5-060C-41B2-9582-63FAD3B8F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" y="188913"/>
            <a:ext cx="89646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hr-HR" altLang="sr-Latn-R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Vrednovanje rezultata postignutih na natjecanjima u znanju  (samo državna i međunarodna)</a:t>
            </a: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28463686-B15A-42C4-B052-746E65A24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8D9E14A8-48BD-4808-A90F-2134874C4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214F3D95-49D4-464B-B7B8-2718099A726A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17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BB4CA25-837C-4EF7-B293-849A2F5497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2" t="24800" r="24013" b="9494"/>
          <a:stretch/>
        </p:blipFill>
        <p:spPr>
          <a:xfrm>
            <a:off x="1115616" y="1484784"/>
            <a:ext cx="6912768" cy="4915746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5AC76DF4-EC48-49F9-9973-9B4A0564F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74638"/>
            <a:ext cx="85074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hr-HR" altLang="sr-Latn-R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Vrednovanje rezultata postignutih na sportskim natjecanjima (samo državna i međunarodna ŠŠK)</a:t>
            </a:r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A0BCF24A-9A2B-49DA-A6F6-541915871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A4DD9B1B-3220-4EDB-90F4-CB1DBDA6EFF3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18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322BD7B5-EEC0-449F-99A6-BF364645B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1EA38C7-252B-4439-AA12-B850752994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61" t="15011" r="23564" b="37125"/>
          <a:stretch/>
        </p:blipFill>
        <p:spPr>
          <a:xfrm>
            <a:off x="323528" y="1700809"/>
            <a:ext cx="8646194" cy="4547592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id="{514FECDE-BAE4-402A-A1DC-39415B2B4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404664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  <a:defRPr/>
            </a:pPr>
            <a:r>
              <a:rPr lang="hr-HR" altLang="sr-Latn-R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Kandidati sa zdravstvenim teškoćama – Ured državne uprave unosi u sustav</a:t>
            </a:r>
          </a:p>
        </p:txBody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0D0B9846-A36A-4661-9D65-482670956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962150"/>
            <a:ext cx="8640763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Ako nisu OŠ </a:t>
            </a:r>
            <a:r>
              <a:rPr lang="vi-VN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završili </a:t>
            </a:r>
            <a:r>
              <a:rPr lang="vi-VN" altLang="sr-Latn-RS" sz="24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prema rješenju ureda državne uprave</a:t>
            </a:r>
            <a:r>
              <a:rPr lang="vi-VN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u županiji</a:t>
            </a:r>
            <a: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, a predložila ih je školska liječnica</a:t>
            </a:r>
            <a:endParaRPr lang="vi-VN" altLang="sr-Latn-RS" sz="2400" b="1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Rangiraju se na posebnim ljestvicama (u okviru kvote)</a:t>
            </a:r>
          </a:p>
          <a:p>
            <a:pPr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vi-VN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u programe obrazovanja za koje posjeduje stručno mišljenje službe za profesionalno usmjeravanje</a:t>
            </a:r>
            <a: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</a:p>
          <a:p>
            <a:pPr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vi-VN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stručno mišljenje nadležnoga školskog liječnika (specijalist školske medicine)</a:t>
            </a:r>
            <a:endParaRPr lang="hr-HR" altLang="sr-Latn-RS" sz="2400" b="1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hr-HR" sz="2400" b="1" dirty="0">
                <a:solidFill>
                  <a:srgbClr val="FF0000"/>
                </a:solidFill>
                <a:latin typeface="Roboto" panose="02000000000000000000" pitchFamily="2" charset="0"/>
              </a:rPr>
              <a:t>Do 26.6.2024.</a:t>
            </a:r>
            <a:endParaRPr lang="en-US" sz="2400" b="1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endParaRPr lang="hr-HR" altLang="sr-Latn-RS" sz="2800" b="1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marL="342900">
              <a:spcBef>
                <a:spcPts val="800"/>
              </a:spcBef>
              <a:buSzPct val="80000"/>
              <a:defRPr/>
            </a:pPr>
            <a: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22DEDA8A-AF1A-4C1F-8F7B-B6B69D42A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579B6EE3-B6D8-4B8C-9A79-C59957F1C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40E9254F-944A-475D-956D-767903DCE393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19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598814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319B7-0AF0-425F-B055-56B996339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60" y="116632"/>
            <a:ext cx="6377940" cy="755517"/>
          </a:xfrm>
        </p:spPr>
        <p:txBody>
          <a:bodyPr/>
          <a:lstStyle/>
          <a:p>
            <a:r>
              <a:rPr lang="hr-HR" b="1" dirty="0">
                <a:solidFill>
                  <a:srgbClr val="FFFF00"/>
                </a:solidFill>
              </a:rPr>
              <a:t>POVEZNICE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DD467-7EE8-418D-8C80-43EF92E9E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98" y="724182"/>
            <a:ext cx="8754204" cy="6017186"/>
          </a:xfrm>
        </p:spPr>
        <p:txBody>
          <a:bodyPr>
            <a:noAutofit/>
          </a:bodyPr>
          <a:lstStyle/>
          <a:p>
            <a:r>
              <a:rPr lang="hr-HR" b="1" dirty="0"/>
              <a:t>MREŽNA STRANICA ŠKOLE</a:t>
            </a:r>
          </a:p>
          <a:p>
            <a:r>
              <a:rPr lang="hr-HR" b="1" dirty="0">
                <a:hlinkClick r:id="rId2"/>
              </a:rPr>
              <a:t>https://os-visnjevac.skole.hr/upisi-u-srednju-skolu/</a:t>
            </a:r>
            <a:endParaRPr lang="hr-HR" b="1" dirty="0"/>
          </a:p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Upisi u srednje škole – stranica upisa</a:t>
            </a:r>
          </a:p>
          <a:p>
            <a:pPr marL="0" indent="0">
              <a:buNone/>
            </a:pPr>
            <a:r>
              <a:rPr lang="hr-HR" b="1" dirty="0"/>
              <a:t>   </a:t>
            </a:r>
            <a:r>
              <a:rPr lang="hr-HR" b="1" dirty="0">
                <a:hlinkClick r:id="rId3"/>
              </a:rPr>
              <a:t>https://srednje.e-upisi.hr/#/</a:t>
            </a:r>
            <a:endParaRPr lang="hr-HR" b="1" dirty="0"/>
          </a:p>
          <a:p>
            <a:r>
              <a:rPr lang="hr-HR" b="1" dirty="0"/>
              <a:t>Viber KANAL</a:t>
            </a:r>
          </a:p>
          <a:p>
            <a:r>
              <a:rPr lang="hr-HR" b="1" dirty="0"/>
              <a:t>Odluka o upisu učenika u 1. razred srednje škole 2025./2026. </a:t>
            </a:r>
            <a:r>
              <a:rPr lang="hr-HR" b="1" dirty="0">
                <a:hlinkClick r:id="rId4"/>
              </a:rPr>
              <a:t>https://narodne-novine.nn.hr/clanci/sluzbeni/2025_05_83_1107.html</a:t>
            </a:r>
            <a:endParaRPr lang="hr-HR" b="1" dirty="0"/>
          </a:p>
          <a:p>
            <a:r>
              <a:rPr lang="hr-HR" b="1" dirty="0"/>
              <a:t>PRAVILNIK O ELEMENTIMA I KRITERIJIMA ZA IZBOR KANDIDATA ZA UPIS U I. RAZRED SREDNJE ŠKOLE </a:t>
            </a:r>
            <a:r>
              <a:rPr lang="hr-HR" b="1" dirty="0">
                <a:hlinkClick r:id="rId5"/>
              </a:rPr>
              <a:t>https://www.zakon.hr/c/podzakonski-propis/27327/pravilnik-o-elementima-i-kriterijima-za-izbor-kandidata-za-upis-u-i.-razred-srednje-skole-%E2%80%93-procisceni-tekst</a:t>
            </a:r>
            <a:endParaRPr lang="hr-HR" b="1" dirty="0"/>
          </a:p>
          <a:p>
            <a:r>
              <a:rPr lang="hr-HR" b="1" dirty="0"/>
              <a:t>ČESTA PITANJA I ODGOVORI </a:t>
            </a:r>
            <a:r>
              <a:rPr lang="hr-HR" b="1" dirty="0">
                <a:hlinkClick r:id="rId6"/>
              </a:rPr>
              <a:t>https://srednje.e-upisi.hr/#/Faq</a:t>
            </a:r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F79F4A-15EF-4679-AC5A-39F863A5E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50B52F91-AEC2-4007-8911-B1205108D1A0}"/>
              </a:ext>
            </a:extLst>
          </p:cNvPr>
          <p:cNvSpPr/>
          <p:nvPr/>
        </p:nvSpPr>
        <p:spPr>
          <a:xfrm>
            <a:off x="14878" y="1988840"/>
            <a:ext cx="5225812" cy="100811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4568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CE55F957-6ACE-4937-9051-DEB0E744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DA1D080-5991-4E15-B2E5-38AA42BC13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0" t="36000" r="24800" b="10801"/>
          <a:stretch/>
        </p:blipFill>
        <p:spPr>
          <a:xfrm>
            <a:off x="251520" y="548680"/>
            <a:ext cx="8784976" cy="521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80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>
            <a:extLst>
              <a:ext uri="{FF2B5EF4-FFF2-40B4-BE49-F238E27FC236}">
                <a16:creationId xmlns:a16="http://schemas.microsoft.com/office/drawing/2014/main" id="{227965FB-0C28-42D6-BAD8-A168F499A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74638"/>
            <a:ext cx="8785225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  <a:defRPr/>
            </a:pPr>
            <a:r>
              <a:rPr lang="hr-HR" altLang="sr-Latn-R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Kandidati sa otežanim uvjetima obrazovanja (ekonomski, socijalni, odgojni) – donijeti potvrde razredniku</a:t>
            </a:r>
          </a:p>
        </p:txBody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03FC3475-74E4-4310-BBC4-67A01DE7B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85715"/>
            <a:ext cx="8496300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Ako dva kandidata na dnu liste imaju isti broj bodova imaju prednost</a:t>
            </a:r>
          </a:p>
          <a:p>
            <a:pPr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Jedan ili oba roditelja s dugotrajnom teškom bolesti (liječnička potvrda)</a:t>
            </a:r>
          </a:p>
          <a:p>
            <a:pPr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Dugotrajno nezaposlena oba roditelja (potvrda HZZZ)</a:t>
            </a:r>
          </a:p>
          <a:p>
            <a:pPr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Samohrani roditelj korisnik socijalne skrbi (potvrda CZS)</a:t>
            </a:r>
          </a:p>
          <a:p>
            <a:pPr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Jedan roditelj preminuo (</a:t>
            </a:r>
            <a:r>
              <a:rPr lang="hr-HR" altLang="sr-Latn-R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preslik</a:t>
            </a:r>
            <a: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smrtovnice)</a:t>
            </a:r>
          </a:p>
          <a:p>
            <a:pPr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Dijete bez oba roditelja (udomljen i sl.)</a:t>
            </a:r>
          </a:p>
          <a:p>
            <a:pPr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2800" b="1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C50DD13C-C3FA-4E2D-AC57-BBFE03D63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7514A844-6A73-42DC-BFAC-2EF89C9AA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B6AEC65B-0A0A-46EB-A2D9-87EBBCE6037F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21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52BDEA99-F610-4D1B-A1A1-7548CD6E1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D0824F9-A06A-4CB9-A8A7-81F8C210E3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25" t="12201" r="24013" b="9400"/>
          <a:stretch/>
        </p:blipFill>
        <p:spPr>
          <a:xfrm>
            <a:off x="395536" y="40348"/>
            <a:ext cx="7992888" cy="668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16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1D145-F919-4DD7-9F49-EA9E62ECA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D323E-FC8B-4CF6-B2E2-F76EFA046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Kandidati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prijenos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dokumentacije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mogu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odabrati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jedan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od tri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načina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automatsku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provjeru</a:t>
            </a:r>
            <a:r>
              <a:rPr lang="hr-H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dodati privolu roditelja</a:t>
            </a:r>
            <a:endParaRPr lang="en-US" sz="24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kandidat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učitava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</a:t>
            </a:r>
            <a:r>
              <a:rPr lang="hr-H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ument</a:t>
            </a:r>
            <a:endParaRPr lang="hr-HR" sz="24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Osnovna škola učitava dokument samo ako kandidat ne može sam učitati (nema Internet i sl.)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4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DEBC16-5D7A-49DB-B6D8-F527755FA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</p:spTree>
    <p:extLst>
      <p:ext uri="{BB962C8B-B14F-4D97-AF65-F5344CB8AC3E}">
        <p14:creationId xmlns:p14="http://schemas.microsoft.com/office/powerpoint/2010/main" val="2978282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6D5C1847-2DA4-1BE4-6413-20C62797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86" y="404664"/>
            <a:ext cx="8552044" cy="641874"/>
          </a:xfrm>
        </p:spPr>
        <p:txBody>
          <a:bodyPr>
            <a:noAutofit/>
          </a:bodyPr>
          <a:lstStyle/>
          <a:p>
            <a:pPr lvl="0"/>
            <a:r>
              <a:rPr lang="en-US" sz="2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Postupak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preuzimanja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prenošenja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upisnice</a:t>
            </a:r>
            <a:endParaRPr lang="hr-HR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190B5319-7C98-27D5-0834-87802447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986" y="1746269"/>
            <a:ext cx="8408028" cy="4894045"/>
          </a:xfrm>
        </p:spPr>
        <p:txBody>
          <a:bodyPr>
            <a:normAutofit fontScale="92500"/>
          </a:bodyPr>
          <a:lstStyle/>
          <a:p>
            <a:pPr marL="600075" lvl="1" indent="-257175">
              <a:buFont typeface="+mj-lt"/>
              <a:buAutoNum type="arabicPeriod"/>
            </a:pP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Kandidat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se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prijavi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3"/>
              </a:rPr>
              <a:t>https://srednje.e-upisi.hr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Gumb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s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poveznicom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Upisnica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pojavljuje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se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kartici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“Moji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rezultati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”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nakon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objave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konačnih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ljestvica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poretka - to je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jedini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ispravni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obrazac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upisnice</a:t>
            </a:r>
            <a:r>
              <a:rPr lang="hr-HR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(OD 7.7.2025.)</a:t>
            </a:r>
            <a:endParaRPr lang="en-US" sz="2400" b="1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00075" lvl="1" indent="-257175">
              <a:buFont typeface="+mj-lt"/>
              <a:buAutoNum type="arabicPeriod"/>
            </a:pP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Roditelj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/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skrbnik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kandidati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preuzimaju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upisnicu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ispisuju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je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potpisuju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Potpisanu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upisnicu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učitavaju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nazad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sustav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istoj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kartici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Nakon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što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je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upisnica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učitana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ako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je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sve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u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redu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srednja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škola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će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je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verificirati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do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datuma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propisanog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Odlukom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0964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244317"/>
            <a:ext cx="2148886" cy="594104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63688" y="252183"/>
            <a:ext cx="1321594" cy="235744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47" y="252183"/>
            <a:ext cx="1129645" cy="5862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Content Placeholder 1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E340752-0CFF-49A0-FD6E-5118AED1D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47" y="1700808"/>
            <a:ext cx="8312397" cy="4392488"/>
          </a:xfr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C9F2110B-B64A-A047-8DB2-56B823989B37}"/>
              </a:ext>
            </a:extLst>
          </p:cNvPr>
          <p:cNvSpPr txBox="1">
            <a:spLocks/>
          </p:cNvSpPr>
          <p:nvPr/>
        </p:nvSpPr>
        <p:spPr>
          <a:xfrm>
            <a:off x="251647" y="841502"/>
            <a:ext cx="7886700" cy="64187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Postupak</a:t>
            </a:r>
            <a:r>
              <a:rPr lang="en-US" sz="1800" dirty="0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preuzimanja</a:t>
            </a:r>
            <a:r>
              <a:rPr lang="en-US" sz="1800" dirty="0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1800" dirty="0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prenošenja</a:t>
            </a:r>
            <a:r>
              <a:rPr lang="en-US" sz="1800" dirty="0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upisnice</a:t>
            </a:r>
            <a:r>
              <a:rPr lang="en-US" sz="1800" dirty="0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:</a:t>
            </a:r>
            <a:endParaRPr lang="hr-HR" sz="1800" dirty="0">
              <a:solidFill>
                <a:srgbClr val="FFFF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Elipsa 1">
            <a:extLst>
              <a:ext uri="{FF2B5EF4-FFF2-40B4-BE49-F238E27FC236}">
                <a16:creationId xmlns:a16="http://schemas.microsoft.com/office/drawing/2014/main" id="{54B4E643-5D9D-4993-B748-F56C8BD76CAB}"/>
              </a:ext>
            </a:extLst>
          </p:cNvPr>
          <p:cNvSpPr/>
          <p:nvPr/>
        </p:nvSpPr>
        <p:spPr bwMode="auto">
          <a:xfrm>
            <a:off x="1763688" y="5157192"/>
            <a:ext cx="1872208" cy="64187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6597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15A38D7-BECD-2800-E0F8-76DCFFAA40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19872" y="980728"/>
          <a:ext cx="3870821" cy="5477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Acrobat Document" r:id="rId4" imgW="5667178" imgH="8019733" progId="Acrobat.Document.DC">
                  <p:embed/>
                </p:oleObj>
              </mc:Choice>
              <mc:Fallback>
                <p:oleObj name="Acrobat Document" r:id="rId4" imgW="5667178" imgH="8019733" progId="Acrobat.Document.DC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715A38D7-BECD-2800-E0F8-76DCFFAA40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19872" y="980728"/>
                        <a:ext cx="3870821" cy="5477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MZO">
            <a:extLst>
              <a:ext uri="{FF2B5EF4-FFF2-40B4-BE49-F238E27FC236}">
                <a16:creationId xmlns:a16="http://schemas.microsoft.com/office/drawing/2014/main" id="{0E63A10D-0B2F-3852-4991-9B8259420C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3477" y="233204"/>
            <a:ext cx="2148886" cy="594104"/>
          </a:xfrm>
          <a:prstGeom prst="rect">
            <a:avLst/>
          </a:prstGeom>
        </p:spPr>
      </p:pic>
      <p:pic>
        <p:nvPicPr>
          <p:cNvPr id="14" name="CARNET">
            <a:extLst>
              <a:ext uri="{FF2B5EF4-FFF2-40B4-BE49-F238E27FC236}">
                <a16:creationId xmlns:a16="http://schemas.microsoft.com/office/drawing/2014/main" id="{DD96FAE6-4163-21E9-A739-2181807785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35696" y="278312"/>
            <a:ext cx="1321594" cy="235744"/>
          </a:xfrm>
          <a:prstGeom prst="rect">
            <a:avLst/>
          </a:prstGeom>
        </p:spPr>
      </p:pic>
      <p:pic>
        <p:nvPicPr>
          <p:cNvPr id="15" name="e-Upisi">
            <a:extLst>
              <a:ext uri="{FF2B5EF4-FFF2-40B4-BE49-F238E27FC236}">
                <a16:creationId xmlns:a16="http://schemas.microsoft.com/office/drawing/2014/main" id="{231DC705-8C92-24D1-E9ED-54A1BDB5C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65" y="216912"/>
            <a:ext cx="1129645" cy="5862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4CC7150C-F341-C37F-07CB-DBB0994176F2}"/>
              </a:ext>
            </a:extLst>
          </p:cNvPr>
          <p:cNvSpPr txBox="1">
            <a:spLocks/>
          </p:cNvSpPr>
          <p:nvPr/>
        </p:nvSpPr>
        <p:spPr>
          <a:xfrm>
            <a:off x="208327" y="1700627"/>
            <a:ext cx="3398291" cy="64187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latin typeface="Source Sans Pro" panose="020B0503030403020204" pitchFamily="34" charset="0"/>
                <a:ea typeface="Source Sans Pro" panose="020B0503030403020204" pitchFamily="34" charset="0"/>
              </a:rPr>
              <a:t>Izgled upisnice dobivene sa https://srednje.e-upisi.hr:</a:t>
            </a:r>
            <a:endParaRPr lang="hr-HR" sz="18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972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>
            <a:extLst>
              <a:ext uri="{FF2B5EF4-FFF2-40B4-BE49-F238E27FC236}">
                <a16:creationId xmlns:a16="http://schemas.microsoft.com/office/drawing/2014/main" id="{32493B52-D262-4028-8A9A-FE9E04F67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240" y="34868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  <a:defRPr/>
            </a:pPr>
            <a:r>
              <a:rPr lang="hr-HR" altLang="sr-Latn-R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Nastavni planovi i programi - zanimanja</a:t>
            </a:r>
          </a:p>
        </p:txBody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id="{A92B144E-A877-426C-9ABB-CEC7FA158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Kamo nakon osnovne škole??</a:t>
            </a:r>
          </a:p>
          <a:p>
            <a:pPr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Preuzeti brošuru – ovdje je popis svih zanimanja s detaljnim opisima zanimanja i nastavnim planovima i programima </a:t>
            </a:r>
          </a:p>
          <a:p>
            <a:pPr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3200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BEC83C22-DBDF-4AD9-B34B-15BF00A65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6B55ED08-4A47-4D1A-886B-2A880543D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15093785-8A56-4A69-BB7F-0BA3FDF91618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27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47110" name="Picture 5">
            <a:hlinkClick r:id="rId3"/>
            <a:extLst>
              <a:ext uri="{FF2B5EF4-FFF2-40B4-BE49-F238E27FC236}">
                <a16:creationId xmlns:a16="http://schemas.microsoft.com/office/drawing/2014/main" id="{815C1AEE-FC48-400C-A282-F257E112A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064" y="3784600"/>
            <a:ext cx="1905000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051905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>
            <a:extLst>
              <a:ext uri="{FF2B5EF4-FFF2-40B4-BE49-F238E27FC236}">
                <a16:creationId xmlns:a16="http://schemas.microsoft.com/office/drawing/2014/main" id="{40B3BBA7-4710-4194-AFF8-764C5A188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9B0329C1-7164-4156-83B7-5DBFEF40B20A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28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33633992-2F3D-4EB2-B5F1-AF71C1B8BD5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250824" y="836612"/>
            <a:ext cx="2016919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RAČUNALNI TEHNIČAR U STROJARSTVU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F6CFDAB9-AD52-4560-9A92-A41A92052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2429789-8A9C-417F-9D18-6B0E27CA43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66" t="26200" r="31888" b="12200"/>
          <a:stretch/>
        </p:blipFill>
        <p:spPr>
          <a:xfrm>
            <a:off x="2771800" y="864687"/>
            <a:ext cx="5256584" cy="536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71324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>
            <a:extLst>
              <a:ext uri="{FF2B5EF4-FFF2-40B4-BE49-F238E27FC236}">
                <a16:creationId xmlns:a16="http://schemas.microsoft.com/office/drawing/2014/main" id="{38554754-C836-4F02-A183-49DB9D3FA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A303FB10-6D75-4E31-A333-C92965B060EF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29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028AA972-458B-4026-A7B1-36938FDFE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SREDNJE ŠKOLE U OSIJEKU (20)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2A15A53D-5606-45A5-A3C1-DC8FC8E50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052513"/>
            <a:ext cx="8353425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I. Gimnazija Osijek - opća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II. Gimnazija Osijek - jezična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III. Gimnazija Osijek – matematička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Glazbena škola Franje Kuhača Osijek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Isusovačka klasična gimnazija s pravom javnosti u Osijeku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</a:t>
            </a:r>
            <a:r>
              <a:rPr lang="hr-HR" altLang="sr-Latn-RS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Gaudeamus</a:t>
            </a: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 Prva privatna srednja škola u Osijeku s pravom javnosti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Ekonomska i upravna škola Osijek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Elektrotehnička i prometna škola Osijek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Strojarska tehnička škola Osijek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Graditeljsko-geodetska škola Osijek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Medicinska škola Osijek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Poljoprivredna i veterinarska škola Osijek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Tehnička škola i prirodoslovna gimnazija R. Boškovića Osijek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Obrtnička škola Osijek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Škola primijenjene umjetnosti i dizajna Osijek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Trgovačka i komercijalna škola “Davor Milas”, Osijek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Ugostiteljsko-turistička škola Osijek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Škola za osposobljavanje i obrazovanje "Vinko Bek" Osijek (za slijepe)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Prosvjetno-kulturni centar Mađara u RH, Osijek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Privatna škola </a:t>
            </a:r>
            <a:r>
              <a:rPr lang="hr-HR" altLang="sr-Latn-RS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EDukOS</a:t>
            </a:r>
            <a:endParaRPr lang="hr-HR" altLang="sr-Latn-R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</a:pPr>
            <a:endParaRPr lang="hr-HR" altLang="sr-Latn-R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C6E7307B-55E8-4790-BF33-72A830ED0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59813206-4A9F-4D67-85EF-2681CF007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CISOK Osijek</a:t>
            </a:r>
            <a:r>
              <a:rPr lang="hr-HR" altLang="sr-Latn-R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, </a:t>
            </a:r>
            <a:br>
              <a:rPr lang="hr-HR" altLang="sr-Latn-R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</a:br>
            <a:r>
              <a:rPr lang="hr-HR" altLang="sr-Latn-R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Trg A. Starčevića 3</a:t>
            </a:r>
            <a:br>
              <a:rPr lang="hr-HR" altLang="sr-Latn-R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</a:br>
            <a:r>
              <a:rPr lang="hr-HR" altLang="sr-Latn-R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radno vrijeme: pon-pet, 8-18 h</a:t>
            </a:r>
          </a:p>
        </p:txBody>
      </p:sp>
      <p:pic>
        <p:nvPicPr>
          <p:cNvPr id="10243" name="Picture 2">
            <a:hlinkClick r:id="rId3"/>
            <a:extLst>
              <a:ext uri="{FF2B5EF4-FFF2-40B4-BE49-F238E27FC236}">
                <a16:creationId xmlns:a16="http://schemas.microsoft.com/office/drawing/2014/main" id="{D5A7511C-86EC-43C9-91ED-3542EC5BE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12938"/>
            <a:ext cx="7107237" cy="394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Oval 3">
            <a:extLst>
              <a:ext uri="{FF2B5EF4-FFF2-40B4-BE49-F238E27FC236}">
                <a16:creationId xmlns:a16="http://schemas.microsoft.com/office/drawing/2014/main" id="{D240DBD2-FEB2-444B-8512-3E6BCAEC3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9888" y="3929063"/>
            <a:ext cx="1071562" cy="1928812"/>
          </a:xfrm>
          <a:prstGeom prst="ellipse">
            <a:avLst/>
          </a:prstGeom>
          <a:noFill/>
          <a:ln w="255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10245" name="Rectangle 4">
            <a:extLst>
              <a:ext uri="{FF2B5EF4-FFF2-40B4-BE49-F238E27FC236}">
                <a16:creationId xmlns:a16="http://schemas.microsoft.com/office/drawing/2014/main" id="{6FA4B60B-AB31-4534-A973-6F204E899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6072188"/>
            <a:ext cx="81613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80000"/>
              <a:buFontTx/>
              <a:buNone/>
            </a:pPr>
            <a:r>
              <a:rPr lang="vi-VN" altLang="sr-Latn-RS" sz="1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Centar je otvoren za sve građane i njegove usluge su besplatne</a:t>
            </a:r>
            <a:r>
              <a:rPr lang="hr-HR" altLang="sr-Latn-RS" sz="1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2B1DED3A-B1E0-4536-918B-A2492F6CE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80000"/>
              <a:defRPr/>
            </a:pPr>
            <a:r>
              <a:rPr lang="en-US" altLang="sr-Latn-RS" sz="1200">
                <a:solidFill>
                  <a:srgbClr val="8989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CISOK Osijek © 2015.</a:t>
            </a:r>
          </a:p>
        </p:txBody>
      </p:sp>
      <p:pic>
        <p:nvPicPr>
          <p:cNvPr id="7" name="Slika 6">
            <a:hlinkClick r:id="rId3"/>
            <a:extLst>
              <a:ext uri="{FF2B5EF4-FFF2-40B4-BE49-F238E27FC236}">
                <a16:creationId xmlns:a16="http://schemas.microsoft.com/office/drawing/2014/main" id="{0A8BA253-809A-4AC0-8782-5AA9BA8F31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14689"/>
          <a:stretch/>
        </p:blipFill>
        <p:spPr>
          <a:xfrm>
            <a:off x="7305521" y="1912938"/>
            <a:ext cx="1590981" cy="1319733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>
            <a:extLst>
              <a:ext uri="{FF2B5EF4-FFF2-40B4-BE49-F238E27FC236}">
                <a16:creationId xmlns:a16="http://schemas.microsoft.com/office/drawing/2014/main" id="{97A9DBB3-8D43-404C-BC57-56544AA54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F7E6FACA-660F-4596-9EC9-E76F5E0C661F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30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79874" name="Text Box 2">
            <a:extLst>
              <a:ext uri="{FF2B5EF4-FFF2-40B4-BE49-F238E27FC236}">
                <a16:creationId xmlns:a16="http://schemas.microsoft.com/office/drawing/2014/main" id="{12C1BD7B-755C-4242-B6E1-8A648CF92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81075"/>
            <a:ext cx="432117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800"/>
              </a:spcBef>
              <a:buSzPct val="80000"/>
              <a:defRPr/>
            </a:pPr>
            <a:r>
              <a:rPr lang="hr-HR" altLang="sr-Latn-R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Želim vam uspjeh i zadovoljstvo</a:t>
            </a:r>
          </a:p>
          <a:p>
            <a:pPr algn="ctr" eaLnBrk="1" hangingPunct="1">
              <a:spcBef>
                <a:spcPts val="800"/>
              </a:spcBef>
              <a:buSzPct val="80000"/>
              <a:defRPr/>
            </a:pPr>
            <a:r>
              <a:rPr lang="hr-HR" altLang="sr-Latn-R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u odabranoj školi i budućem zanimanju</a:t>
            </a:r>
          </a:p>
        </p:txBody>
      </p:sp>
      <p:pic>
        <p:nvPicPr>
          <p:cNvPr id="159748" name="Picture 3">
            <a:extLst>
              <a:ext uri="{FF2B5EF4-FFF2-40B4-BE49-F238E27FC236}">
                <a16:creationId xmlns:a16="http://schemas.microsoft.com/office/drawing/2014/main" id="{BF4BFCE6-107A-4BFD-9514-D43DB93D4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92150"/>
            <a:ext cx="3051175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76" name="Text Box 4">
            <a:extLst>
              <a:ext uri="{FF2B5EF4-FFF2-40B4-BE49-F238E27FC236}">
                <a16:creationId xmlns:a16="http://schemas.microsoft.com/office/drawing/2014/main" id="{4B47EA14-6B2E-4F50-B954-0945935CD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C4857627-F0A5-4145-B294-133F09AC5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C04E7BDA-79EB-4231-B80A-83F76BC2F3E8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4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6387" name="AutoShape 2">
            <a:extLst>
              <a:ext uri="{FF2B5EF4-FFF2-40B4-BE49-F238E27FC236}">
                <a16:creationId xmlns:a16="http://schemas.microsoft.com/office/drawing/2014/main" id="{5F6BC44C-E219-4CB8-9130-3EC7261420E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50825" y="1343025"/>
            <a:ext cx="2376488" cy="5111750"/>
          </a:xfrm>
          <a:prstGeom prst="wedgeRoundRectCallout">
            <a:avLst>
              <a:gd name="adj1" fmla="val -75384"/>
              <a:gd name="adj2" fmla="val 53972"/>
              <a:gd name="adj3" fmla="val 16667"/>
            </a:avLst>
          </a:prstGeom>
          <a:noFill/>
          <a:ln w="381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C99170BF-8FC1-4372-9C12-67C71DD7A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8913"/>
            <a:ext cx="82296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VRSTE SREDNJIH ŠKOLA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A492AC90-1103-4253-83E9-796683E02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84313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3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3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lvl="1" eaLnBrk="1" hangingPunct="1">
              <a:spcBef>
                <a:spcPts val="700"/>
              </a:spcBef>
              <a:buClr>
                <a:srgbClr val="FFFFFF"/>
              </a:buClr>
              <a:buSzPct val="100000"/>
              <a:buFont typeface="Tahoma" panose="020B0604030504040204" pitchFamily="34" charset="0"/>
              <a:buNone/>
              <a:defRPr/>
            </a:pPr>
            <a:endParaRPr lang="hr-HR" altLang="sr-Latn-RS" sz="28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3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3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6390" name="Text Box 5">
            <a:extLst>
              <a:ext uri="{FF2B5EF4-FFF2-40B4-BE49-F238E27FC236}">
                <a16:creationId xmlns:a16="http://schemas.microsoft.com/office/drawing/2014/main" id="{4B3EF2E0-5091-4118-9C21-D435C28D4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89138"/>
            <a:ext cx="2160587" cy="394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SzPct val="80000"/>
              <a:buFontTx/>
              <a:buNone/>
            </a:pPr>
            <a:r>
              <a:rPr lang="hr-HR" altLang="sr-Latn-RS" sz="2000" b="1">
                <a:solidFill>
                  <a:srgbClr val="FFFF00"/>
                </a:solidFill>
                <a:latin typeface="Arial" panose="020B0604020202020204" pitchFamily="34" charset="0"/>
              </a:rPr>
              <a:t>GIMNAZIJE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Opća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Jezična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Klasična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Prirodoslovno-matematička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Prirodoslovna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međunarodna</a:t>
            </a:r>
          </a:p>
          <a:p>
            <a:pPr eaLnBrk="1" hangingPunct="1">
              <a:spcBef>
                <a:spcPts val="1250"/>
              </a:spcBef>
              <a:buClrTx/>
              <a:buSzPct val="80000"/>
              <a:buFontTx/>
              <a:buNone/>
            </a:pPr>
            <a:endParaRPr lang="hr-HR" altLang="sr-Latn-RS" sz="2000" b="1">
              <a:latin typeface="Arial" panose="020B0604020202020204" pitchFamily="34" charset="0"/>
            </a:endParaRPr>
          </a:p>
        </p:txBody>
      </p:sp>
      <p:sp>
        <p:nvSpPr>
          <p:cNvPr id="16391" name="AutoShape 6">
            <a:extLst>
              <a:ext uri="{FF2B5EF4-FFF2-40B4-BE49-F238E27FC236}">
                <a16:creationId xmlns:a16="http://schemas.microsoft.com/office/drawing/2014/main" id="{75CE964E-98F6-4F1A-891A-3B5E951F6B5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916238" y="2062163"/>
            <a:ext cx="2016125" cy="3960812"/>
          </a:xfrm>
          <a:prstGeom prst="wedgeRoundRectCallout">
            <a:avLst>
              <a:gd name="adj1" fmla="val 6532"/>
              <a:gd name="adj2" fmla="val 74287"/>
              <a:gd name="adj3" fmla="val 16667"/>
            </a:avLst>
          </a:prstGeom>
          <a:noFill/>
          <a:ln w="381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16392" name="Text Box 7">
            <a:extLst>
              <a:ext uri="{FF2B5EF4-FFF2-40B4-BE49-F238E27FC236}">
                <a16:creationId xmlns:a16="http://schemas.microsoft.com/office/drawing/2014/main" id="{B56200A7-61D4-4B1B-888E-6DE3F69E8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2492375"/>
            <a:ext cx="1873250" cy="225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SzPct val="80000"/>
              <a:buFontTx/>
              <a:buNone/>
            </a:pPr>
            <a:r>
              <a:rPr lang="hr-HR" altLang="sr-Latn-RS" sz="2000" b="1">
                <a:solidFill>
                  <a:srgbClr val="FFFF00"/>
                </a:solidFill>
                <a:latin typeface="Arial" panose="020B0604020202020204" pitchFamily="34" charset="0"/>
              </a:rPr>
              <a:t>UMJETNIČKE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Likovne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Glazbene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Plesne</a:t>
            </a:r>
          </a:p>
          <a:p>
            <a:pPr eaLnBrk="1" hangingPunct="1">
              <a:spcBef>
                <a:spcPts val="1250"/>
              </a:spcBef>
              <a:buClrTx/>
              <a:buSzPct val="80000"/>
              <a:buFontTx/>
              <a:buNone/>
            </a:pPr>
            <a:endParaRPr lang="hr-HR" altLang="sr-Latn-RS" sz="2000" b="1">
              <a:latin typeface="Arial" panose="020B0604020202020204" pitchFamily="34" charset="0"/>
            </a:endParaRPr>
          </a:p>
        </p:txBody>
      </p:sp>
      <p:sp>
        <p:nvSpPr>
          <p:cNvPr id="16393" name="AutoShape 8">
            <a:extLst>
              <a:ext uri="{FF2B5EF4-FFF2-40B4-BE49-F238E27FC236}">
                <a16:creationId xmlns:a16="http://schemas.microsoft.com/office/drawing/2014/main" id="{562F7158-F088-4FA3-A5E5-FB08BCE8A1F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11863" y="1414463"/>
            <a:ext cx="2447925" cy="576262"/>
          </a:xfrm>
          <a:prstGeom prst="wedgeRoundRectCallout">
            <a:avLst>
              <a:gd name="adj1" fmla="val 131903"/>
              <a:gd name="adj2" fmla="val 96005"/>
              <a:gd name="adj3" fmla="val 16667"/>
            </a:avLst>
          </a:prstGeom>
          <a:noFill/>
          <a:ln w="2844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16394" name="Text Box 9">
            <a:extLst>
              <a:ext uri="{FF2B5EF4-FFF2-40B4-BE49-F238E27FC236}">
                <a16:creationId xmlns:a16="http://schemas.microsoft.com/office/drawing/2014/main" id="{FD77B552-6193-44A4-9141-16A77840D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1557338"/>
            <a:ext cx="201612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SzPct val="80000"/>
              <a:buFontTx/>
              <a:buNone/>
            </a:pPr>
            <a:r>
              <a:rPr lang="hr-HR" altLang="sr-Latn-RS" sz="2000" b="1">
                <a:solidFill>
                  <a:srgbClr val="FFFF00"/>
                </a:solidFill>
                <a:latin typeface="Arial" panose="020B0604020202020204" pitchFamily="34" charset="0"/>
              </a:rPr>
              <a:t>STRUKOVNE</a:t>
            </a:r>
          </a:p>
        </p:txBody>
      </p:sp>
      <p:sp>
        <p:nvSpPr>
          <p:cNvPr id="16395" name="AutoShape 10">
            <a:extLst>
              <a:ext uri="{FF2B5EF4-FFF2-40B4-BE49-F238E27FC236}">
                <a16:creationId xmlns:a16="http://schemas.microsoft.com/office/drawing/2014/main" id="{1216FED0-6182-4FE9-89C2-1DF4004CB3C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076825" y="2493963"/>
            <a:ext cx="2663825" cy="2305050"/>
          </a:xfrm>
          <a:prstGeom prst="wedgeRoundRectCallout">
            <a:avLst>
              <a:gd name="adj1" fmla="val 1370"/>
              <a:gd name="adj2" fmla="val 70727"/>
              <a:gd name="adj3" fmla="val 16667"/>
            </a:avLst>
          </a:prstGeom>
          <a:noFill/>
          <a:ln w="2844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16396" name="Text Box 11">
            <a:extLst>
              <a:ext uri="{FF2B5EF4-FFF2-40B4-BE49-F238E27FC236}">
                <a16:creationId xmlns:a16="http://schemas.microsoft.com/office/drawing/2014/main" id="{9DEF315A-BA46-44F6-A820-BC781167A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2636838"/>
            <a:ext cx="273685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SzPct val="80000"/>
              <a:buFontTx/>
              <a:buNone/>
            </a:pPr>
            <a:r>
              <a:rPr lang="hr-HR" altLang="sr-Latn-RS" sz="2000" b="1">
                <a:solidFill>
                  <a:srgbClr val="FFFF00"/>
                </a:solidFill>
                <a:latin typeface="Arial" panose="020B0604020202020204" pitchFamily="34" charset="0"/>
              </a:rPr>
              <a:t>TROGODIŠNJE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obrtničke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Industrijske</a:t>
            </a:r>
          </a:p>
          <a:p>
            <a:pPr eaLnBrk="1" hangingPunct="1">
              <a:spcBef>
                <a:spcPts val="1000"/>
              </a:spcBef>
              <a:buClr>
                <a:srgbClr val="FFFF00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1600" b="1">
                <a:solidFill>
                  <a:srgbClr val="FFFF00"/>
                </a:solidFill>
                <a:latin typeface="Arial" panose="020B0604020202020204" pitchFamily="34" charset="0"/>
              </a:rPr>
              <a:t>Završni ispit, pomoćnički ispit, zaposlenje</a:t>
            </a:r>
          </a:p>
        </p:txBody>
      </p:sp>
      <p:sp>
        <p:nvSpPr>
          <p:cNvPr id="16397" name="AutoShape 12">
            <a:extLst>
              <a:ext uri="{FF2B5EF4-FFF2-40B4-BE49-F238E27FC236}">
                <a16:creationId xmlns:a16="http://schemas.microsoft.com/office/drawing/2014/main" id="{0EFDBCAB-3688-4769-B394-029D880B511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580063" y="4943475"/>
            <a:ext cx="3384550" cy="1728788"/>
          </a:xfrm>
          <a:prstGeom prst="wedgeRoundRectCallout">
            <a:avLst>
              <a:gd name="adj1" fmla="val -32861"/>
              <a:gd name="adj2" fmla="val 212718"/>
              <a:gd name="adj3" fmla="val 16667"/>
            </a:avLst>
          </a:prstGeom>
          <a:noFill/>
          <a:ln w="2844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16398" name="Text Box 13">
            <a:extLst>
              <a:ext uri="{FF2B5EF4-FFF2-40B4-BE49-F238E27FC236}">
                <a16:creationId xmlns:a16="http://schemas.microsoft.com/office/drawing/2014/main" id="{EC369F75-861D-4A4D-BFDA-3B6BD9C95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026025"/>
            <a:ext cx="2879725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SzPct val="80000"/>
              <a:buFontTx/>
              <a:buNone/>
            </a:pPr>
            <a:r>
              <a:rPr lang="hr-HR" altLang="sr-Latn-RS" sz="2000" b="1">
                <a:solidFill>
                  <a:srgbClr val="FFFF00"/>
                </a:solidFill>
                <a:latin typeface="Arial" panose="020B0604020202020204" pitchFamily="34" charset="0"/>
              </a:rPr>
              <a:t>ČETVEROGODIŠNJE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 tehničke i druge</a:t>
            </a:r>
          </a:p>
          <a:p>
            <a:pPr eaLnBrk="1" hangingPunct="1">
              <a:spcBef>
                <a:spcPts val="1000"/>
              </a:spcBef>
              <a:buClr>
                <a:srgbClr val="FFFF00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1600" b="1">
                <a:solidFill>
                  <a:srgbClr val="FFFF00"/>
                </a:solidFill>
                <a:latin typeface="Arial" panose="020B0604020202020204" pitchFamily="34" charset="0"/>
              </a:rPr>
              <a:t>Matura i nastavak obrazovanja ili zaposlenje</a:t>
            </a:r>
          </a:p>
          <a:p>
            <a:pPr eaLnBrk="1" hangingPunct="1">
              <a:spcBef>
                <a:spcPts val="1000"/>
              </a:spcBef>
              <a:buClrTx/>
              <a:buSzPct val="80000"/>
              <a:buFontTx/>
              <a:buNone/>
            </a:pPr>
            <a:endParaRPr lang="hr-HR" altLang="sr-Latn-RS" sz="16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6399" name="Text Box 14">
            <a:extLst>
              <a:ext uri="{FF2B5EF4-FFF2-40B4-BE49-F238E27FC236}">
                <a16:creationId xmlns:a16="http://schemas.microsoft.com/office/drawing/2014/main" id="{3DB81370-8190-4E9F-B675-53ADE0A02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45125"/>
            <a:ext cx="17272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SzPct val="80000"/>
              <a:buFontTx/>
              <a:buNone/>
            </a:pPr>
            <a:r>
              <a:rPr lang="hr-HR" altLang="sr-Latn-RS" sz="1800">
                <a:solidFill>
                  <a:srgbClr val="FFFF00"/>
                </a:solidFill>
              </a:rPr>
              <a:t>Matura, nastavak obrazovanja</a:t>
            </a:r>
          </a:p>
        </p:txBody>
      </p:sp>
      <p:sp>
        <p:nvSpPr>
          <p:cNvPr id="16400" name="Text Box 15">
            <a:extLst>
              <a:ext uri="{FF2B5EF4-FFF2-40B4-BE49-F238E27FC236}">
                <a16:creationId xmlns:a16="http://schemas.microsoft.com/office/drawing/2014/main" id="{1627B81F-650A-44F1-B9B7-4E59F75F6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4581525"/>
            <a:ext cx="18716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SzPct val="80000"/>
              <a:buFontTx/>
              <a:buNone/>
            </a:pPr>
            <a:r>
              <a:rPr lang="hr-HR" altLang="sr-Latn-RS" sz="1800">
                <a:solidFill>
                  <a:srgbClr val="FFFF00"/>
                </a:solidFill>
              </a:rPr>
              <a:t>Matura, nastavak obrazovanja, zaposlenje</a:t>
            </a:r>
          </a:p>
        </p:txBody>
      </p:sp>
      <p:sp>
        <p:nvSpPr>
          <p:cNvPr id="10256" name="Text Box 16">
            <a:extLst>
              <a:ext uri="{FF2B5EF4-FFF2-40B4-BE49-F238E27FC236}">
                <a16:creationId xmlns:a16="http://schemas.microsoft.com/office/drawing/2014/main" id="{882B1E42-5FD6-4999-B1A1-D1D76EF30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>
            <a:extLst>
              <a:ext uri="{FF2B5EF4-FFF2-40B4-BE49-F238E27FC236}">
                <a16:creationId xmlns:a16="http://schemas.microsoft.com/office/drawing/2014/main" id="{6A4FDD87-1E82-47FB-A8A8-D857538F4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5888"/>
            <a:ext cx="8229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Bodovni pragovi/programi</a:t>
            </a:r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B7C840E5-F536-4835-AE0E-044CD78C8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81075"/>
            <a:ext cx="8713787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pl-PL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Samo u Medicinskoj školi (bilo prošle šk. Godine)</a:t>
            </a:r>
          </a:p>
          <a:p>
            <a:pPr eaLnBrk="1" hangingPunct="1"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pl-PL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Može se birati 6 programa</a:t>
            </a:r>
          </a:p>
          <a:p>
            <a:pPr eaLnBrk="1" hangingPunct="1"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pl-PL" altLang="sr-Latn-RS" sz="32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Važno je napraviti svoju listu prioriteta od 1.-6. mjesta, s time da je na 1. mjesto pogram koji najviže želiš upisati</a:t>
            </a:r>
          </a:p>
          <a:p>
            <a:pPr eaLnBrk="1" hangingPunct="1"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pl-PL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Do 20.6.2025. sve srednje škole obavezne objaviti informacije o upisu na svojim internetskim stranicama 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A9FED8A7-3400-49BE-A01C-D123620A3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EFF49098-F73B-4DF1-B140-C51795156101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5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71CF3A34-4D06-41A7-9307-F7DDB5EDF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3AC19C-7334-4AEB-AF58-209F0CC5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13" y="93663"/>
            <a:ext cx="8820150" cy="669925"/>
          </a:xfrm>
        </p:spPr>
        <p:txBody>
          <a:bodyPr/>
          <a:lstStyle/>
          <a:p>
            <a:pPr>
              <a:defRPr/>
            </a:pPr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Važni datumi – ljetni upisni rok</a:t>
            </a:r>
            <a:endParaRPr lang="hr-HR" sz="3200" dirty="0"/>
          </a:p>
        </p:txBody>
      </p:sp>
      <p:sp>
        <p:nvSpPr>
          <p:cNvPr id="18435" name="Rezervirano mjesto sadržaja 2">
            <a:extLst>
              <a:ext uri="{FF2B5EF4-FFF2-40B4-BE49-F238E27FC236}">
                <a16:creationId xmlns:a16="http://schemas.microsoft.com/office/drawing/2014/main" id="{0C67DF94-3A44-4395-9E54-3E5597B41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733426"/>
            <a:ext cx="9020175" cy="5970587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hr-HR" altLang="en-US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26.5.2025. </a:t>
            </a:r>
            <a:r>
              <a:rPr lang="hr-HR" altLang="en-US" sz="2000" b="1" dirty="0"/>
              <a:t>– početak prijava u sustav (koristički podaci kojima se prijavljuje u e-dnevnik  </a:t>
            </a:r>
            <a:r>
              <a:rPr lang="hr-HR" altLang="en-US" sz="2000" b="1" dirty="0">
                <a:hlinkClick r:id="rId2"/>
              </a:rPr>
              <a:t>ime.przime@skole.hr</a:t>
            </a:r>
            <a:r>
              <a:rPr lang="hr-HR" altLang="en-US" sz="2000" b="1" dirty="0"/>
              <a:t>) – unijeti mobitel i e-mail!!! „Moji podaci”</a:t>
            </a:r>
          </a:p>
          <a:p>
            <a:pPr>
              <a:defRPr/>
            </a:pPr>
            <a:r>
              <a:rPr lang="hr-HR" altLang="en-US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25.6.2025.</a:t>
            </a:r>
            <a:r>
              <a:rPr lang="hr-HR" altLang="en-US" sz="2000" b="1" dirty="0">
                <a:solidFill>
                  <a:srgbClr val="FFFF00"/>
                </a:solidFill>
              </a:rPr>
              <a:t> </a:t>
            </a:r>
            <a:r>
              <a:rPr lang="hr-HR" altLang="en-US" sz="2000" b="1" dirty="0"/>
              <a:t>– početak prijave programa (do 4.7.2025.)</a:t>
            </a:r>
          </a:p>
          <a:p>
            <a:pPr>
              <a:defRPr/>
            </a:pPr>
            <a:r>
              <a:rPr lang="hr-HR" altLang="en-US" sz="2000" b="1" dirty="0">
                <a:solidFill>
                  <a:srgbClr val="FFFF00"/>
                </a:solidFill>
              </a:rPr>
              <a:t>25.-27.6.2025.</a:t>
            </a:r>
            <a:r>
              <a:rPr lang="hr-HR" altLang="en-US" sz="2000" b="1" dirty="0"/>
              <a:t> – rok za dostavu dodatne dokumentacije (stručno mišljenje </a:t>
            </a:r>
            <a:r>
              <a:rPr lang="hr-HR" altLang="en-US" sz="2000" b="1" dirty="0" err="1"/>
              <a:t>HZZ.a</a:t>
            </a:r>
            <a:r>
              <a:rPr lang="hr-HR" altLang="en-US" sz="2000" b="1" dirty="0"/>
              <a:t>, dokumenti kojima se ostvaruju dodatna prava)</a:t>
            </a:r>
          </a:p>
          <a:p>
            <a:pPr>
              <a:defRPr/>
            </a:pPr>
            <a:r>
              <a:rPr lang="hr-HR" altLang="en-US" sz="2000" b="1" dirty="0">
                <a:solidFill>
                  <a:srgbClr val="FFFF00"/>
                </a:solidFill>
              </a:rPr>
              <a:t>25.-27.6.2025.</a:t>
            </a:r>
            <a:r>
              <a:rPr lang="hr-HR" altLang="en-US" sz="2000" b="1" dirty="0"/>
              <a:t>- prijava u programe koji imaju dodatne provjere</a:t>
            </a:r>
          </a:p>
          <a:p>
            <a:pPr>
              <a:defRPr/>
            </a:pPr>
            <a:r>
              <a:rPr lang="hr-HR" altLang="en-US" sz="2000" b="1" dirty="0">
                <a:solidFill>
                  <a:srgbClr val="FFFF00"/>
                </a:solidFill>
              </a:rPr>
              <a:t>30.6.-3.7.2025. </a:t>
            </a:r>
            <a:r>
              <a:rPr lang="hr-HR" altLang="en-US" sz="2000" b="1" dirty="0"/>
              <a:t>– provođenje dodatnih provjera i unos rezultata</a:t>
            </a:r>
          </a:p>
          <a:p>
            <a:pPr>
              <a:defRPr/>
            </a:pPr>
            <a:r>
              <a:rPr lang="hr-HR" altLang="en-US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4.7.2025.</a:t>
            </a:r>
            <a:r>
              <a:rPr lang="hr-HR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r-HR" altLang="en-US" sz="2000" b="1" dirty="0"/>
              <a:t>– zaključivanje odabira </a:t>
            </a:r>
            <a:r>
              <a:rPr lang="hr-HR" altLang="en-US" sz="2000" b="1" dirty="0" err="1"/>
              <a:t>ob</a:t>
            </a:r>
            <a:r>
              <a:rPr lang="hr-HR" altLang="en-US" sz="2000" b="1" dirty="0"/>
              <a:t>. programa !!!</a:t>
            </a:r>
          </a:p>
          <a:p>
            <a:pPr>
              <a:defRPr/>
            </a:pPr>
            <a:r>
              <a:rPr lang="hr-HR" altLang="en-US" sz="2000" b="1" dirty="0">
                <a:solidFill>
                  <a:srgbClr val="FFFF00"/>
                </a:solidFill>
              </a:rPr>
              <a:t>4.7.2025.</a:t>
            </a:r>
            <a:r>
              <a:rPr lang="hr-HR" altLang="en-US" sz="2000" b="1" dirty="0"/>
              <a:t> – unos prigovora</a:t>
            </a:r>
          </a:p>
          <a:p>
            <a:pPr>
              <a:defRPr/>
            </a:pPr>
            <a:r>
              <a:rPr lang="hr-HR" altLang="en-US" sz="2000" b="1" u="sng" dirty="0">
                <a:solidFill>
                  <a:srgbClr val="FFFF00"/>
                </a:solidFill>
              </a:rPr>
              <a:t>7.7.2025.</a:t>
            </a:r>
            <a:r>
              <a:rPr lang="hr-HR" altLang="en-US" sz="2000" b="1" dirty="0"/>
              <a:t> objava konačne ljestvice, </a:t>
            </a:r>
            <a:r>
              <a:rPr lang="hr-HR" altLang="en-US" sz="2000" b="1" dirty="0">
                <a:solidFill>
                  <a:srgbClr val="FF0000"/>
                </a:solidFill>
              </a:rPr>
              <a:t>ispis upisnica</a:t>
            </a:r>
          </a:p>
          <a:p>
            <a:pPr>
              <a:defRPr/>
            </a:pPr>
            <a:r>
              <a:rPr lang="hr-HR" altLang="en-US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7.- 9.7.2025.</a:t>
            </a:r>
            <a:r>
              <a:rPr lang="hr-HR" altLang="en-US" sz="2000" b="1" dirty="0">
                <a:solidFill>
                  <a:srgbClr val="FFFF00"/>
                </a:solidFill>
              </a:rPr>
              <a:t> </a:t>
            </a:r>
            <a:r>
              <a:rPr lang="hr-HR" altLang="en-US" sz="2000" b="1" dirty="0"/>
              <a:t>– dostava upisnice (obavezno za sve – elektronički ili dolaskom u školu), </a:t>
            </a:r>
          </a:p>
          <a:p>
            <a:pPr marL="360000">
              <a:defRPr/>
            </a:pPr>
            <a:r>
              <a:rPr lang="hr-HR" altLang="en-US" sz="2000" b="1" dirty="0"/>
              <a:t>potvrda školske medicine, medicine rada  i ostale dokumentacije u Srednju školu - </a:t>
            </a:r>
            <a:r>
              <a:rPr lang="pl-PL" altLang="en-US" sz="2000" b="1" dirty="0"/>
              <a:t>elektronički ili dolaskom u školu </a:t>
            </a:r>
            <a:r>
              <a:rPr lang="hr-HR" altLang="en-US" sz="2000" b="1" dirty="0"/>
              <a:t>– provjeriti na internetskoj stranici škole</a:t>
            </a:r>
          </a:p>
          <a:p>
            <a:pPr>
              <a:defRPr/>
            </a:pPr>
            <a:r>
              <a:rPr lang="hr-HR" altLang="en-US" sz="2000" b="1" dirty="0">
                <a:solidFill>
                  <a:srgbClr val="FFFF00"/>
                </a:solidFill>
              </a:rPr>
              <a:t>14.7.2025.</a:t>
            </a:r>
            <a:r>
              <a:rPr lang="hr-HR" altLang="en-US" sz="2000" b="1" dirty="0"/>
              <a:t> – objava slobodnih mjesta za jesen</a:t>
            </a:r>
            <a:endParaRPr lang="hr-HR" altLang="en-US" sz="2000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E3A8A2F-ACD2-4757-9429-EC9D979C8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12293" name="Rezervirano mjesto broja slajda 4">
            <a:extLst>
              <a:ext uri="{FF2B5EF4-FFF2-40B4-BE49-F238E27FC236}">
                <a16:creationId xmlns:a16="http://schemas.microsoft.com/office/drawing/2014/main" id="{263E1AFF-E8E1-4448-9CBB-F6BA48D5B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71CDF6-0283-44BF-B1B7-4007DE863885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F3C63AF8-ACB4-4E18-A390-0D9015AFB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D42C96C8-AEC4-4DE7-A6D1-5238E280D8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75" t="22001" r="38837" b="15001"/>
          <a:stretch/>
        </p:blipFill>
        <p:spPr>
          <a:xfrm>
            <a:off x="179512" y="137029"/>
            <a:ext cx="8640960" cy="64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99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30C17656-564C-4A79-9C7F-C07B9A86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A15A510-36D1-4CA9-A383-FB18192D2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76" t="29002" r="37875" b="12199"/>
          <a:stretch/>
        </p:blipFill>
        <p:spPr>
          <a:xfrm>
            <a:off x="179512" y="332656"/>
            <a:ext cx="8856984" cy="605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53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3FA0-3CB9-4BDD-B7D1-C9BC78BD5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5710"/>
            <a:ext cx="7765321" cy="1326321"/>
          </a:xfrm>
        </p:spPr>
        <p:txBody>
          <a:bodyPr/>
          <a:lstStyle/>
          <a:p>
            <a:r>
              <a:rPr lang="hr-HR" b="1" dirty="0">
                <a:solidFill>
                  <a:srgbClr val="FFFF00"/>
                </a:solidFill>
              </a:rPr>
              <a:t>Upis u odjele za sportaše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D1FAC-12D7-450D-BEBC-5F7176A61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069080"/>
          </a:xfrm>
        </p:spPr>
        <p:txBody>
          <a:bodyPr>
            <a:normAutofit lnSpcReduction="10000"/>
          </a:bodyPr>
          <a:lstStyle/>
          <a:p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kandidat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ima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namjeru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upisati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razredni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odjel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sportaše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potrebno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iskazati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interes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upis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sportskih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razrednih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odjela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To je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potrebno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napraviti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kartici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"Moji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podaci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tako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unesete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naziv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sporta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klub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mjesto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kojem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klub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nalazi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Iskaz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interesa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traje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 </a:t>
            </a:r>
            <a:r>
              <a:rPr lang="hr-HR" sz="3200" b="1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200" b="1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lipnja</a:t>
            </a:r>
            <a:r>
              <a:rPr lang="hr-HR" sz="3200" b="1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2025</a:t>
            </a:r>
            <a:r>
              <a:rPr lang="en-US" sz="3200" b="1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6C11F-F975-41AC-BA2C-43ABDA785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</p:spTree>
    <p:extLst>
      <p:ext uri="{BB962C8B-B14F-4D97-AF65-F5344CB8AC3E}">
        <p14:creationId xmlns:p14="http://schemas.microsoft.com/office/powerpoint/2010/main" val="39007648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1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3.xml><?xml version="1.0" encoding="utf-8"?>
<a:theme xmlns:a="http://schemas.openxmlformats.org/drawingml/2006/main" name="Tema sustav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7470</TotalTime>
  <Words>1576</Words>
  <Application>Microsoft Office PowerPoint</Application>
  <PresentationFormat>On-screen Show (4:3)</PresentationFormat>
  <Paragraphs>286</Paragraphs>
  <Slides>30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Bookman Old Style</vt:lpstr>
      <vt:lpstr>Calibri</vt:lpstr>
      <vt:lpstr>Roboto</vt:lpstr>
      <vt:lpstr>Rockwell</vt:lpstr>
      <vt:lpstr>Source Sans Pro</vt:lpstr>
      <vt:lpstr>Tahoma</vt:lpstr>
      <vt:lpstr>Times New Roman</vt:lpstr>
      <vt:lpstr>Wingdings</vt:lpstr>
      <vt:lpstr>Damask</vt:lpstr>
      <vt:lpstr>1_Damask</vt:lpstr>
      <vt:lpstr>Acrobat Document</vt:lpstr>
      <vt:lpstr>Upisi u srednje škole  za šk. god.2025./2026.</vt:lpstr>
      <vt:lpstr>POVEZNICE</vt:lpstr>
      <vt:lpstr>PowerPoint Presentation</vt:lpstr>
      <vt:lpstr>PowerPoint Presentation</vt:lpstr>
      <vt:lpstr>PowerPoint Presentation</vt:lpstr>
      <vt:lpstr>Važni datumi – ljetni upisni rok</vt:lpstr>
      <vt:lpstr>PowerPoint Presentation</vt:lpstr>
      <vt:lpstr>PowerPoint Presentation</vt:lpstr>
      <vt:lpstr>Upis u odjele za sportaše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Postupak preuzimanja i prenošenja upisnice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MelitaK</dc:creator>
  <cp:lastModifiedBy>Melita</cp:lastModifiedBy>
  <cp:revision>526</cp:revision>
  <cp:lastPrinted>1601-01-01T00:00:00Z</cp:lastPrinted>
  <dcterms:created xsi:type="dcterms:W3CDTF">2006-05-05T09:56:18Z</dcterms:created>
  <dcterms:modified xsi:type="dcterms:W3CDTF">2025-06-04T15:05:30Z</dcterms:modified>
</cp:coreProperties>
</file>